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04"/>
  </p:notesMasterIdLst>
  <p:sldIdLst>
    <p:sldId id="717" r:id="rId2"/>
    <p:sldId id="718" r:id="rId3"/>
    <p:sldId id="719" r:id="rId4"/>
    <p:sldId id="720" r:id="rId5"/>
    <p:sldId id="721" r:id="rId6"/>
    <p:sldId id="765" r:id="rId7"/>
    <p:sldId id="736" r:id="rId8"/>
    <p:sldId id="722" r:id="rId9"/>
    <p:sldId id="766" r:id="rId10"/>
    <p:sldId id="767" r:id="rId11"/>
    <p:sldId id="728" r:id="rId12"/>
    <p:sldId id="768" r:id="rId13"/>
    <p:sldId id="730" r:id="rId14"/>
    <p:sldId id="769" r:id="rId15"/>
    <p:sldId id="738" r:id="rId16"/>
    <p:sldId id="770" r:id="rId17"/>
    <p:sldId id="785" r:id="rId18"/>
    <p:sldId id="786" r:id="rId19"/>
    <p:sldId id="787" r:id="rId20"/>
    <p:sldId id="771" r:id="rId21"/>
    <p:sldId id="772" r:id="rId22"/>
    <p:sldId id="773" r:id="rId23"/>
    <p:sldId id="791" r:id="rId24"/>
    <p:sldId id="788" r:id="rId25"/>
    <p:sldId id="811" r:id="rId26"/>
    <p:sldId id="774" r:id="rId27"/>
    <p:sldId id="775" r:id="rId28"/>
    <p:sldId id="789" r:id="rId29"/>
    <p:sldId id="776" r:id="rId30"/>
    <p:sldId id="792" r:id="rId31"/>
    <p:sldId id="794" r:id="rId32"/>
    <p:sldId id="795" r:id="rId33"/>
    <p:sldId id="796" r:id="rId34"/>
    <p:sldId id="790" r:id="rId35"/>
    <p:sldId id="797" r:id="rId36"/>
    <p:sldId id="798" r:id="rId37"/>
    <p:sldId id="799" r:id="rId38"/>
    <p:sldId id="800" r:id="rId39"/>
    <p:sldId id="801" r:id="rId40"/>
    <p:sldId id="802" r:id="rId41"/>
    <p:sldId id="848" r:id="rId42"/>
    <p:sldId id="849" r:id="rId43"/>
    <p:sldId id="850" r:id="rId44"/>
    <p:sldId id="777" r:id="rId45"/>
    <p:sldId id="778" r:id="rId46"/>
    <p:sldId id="779" r:id="rId47"/>
    <p:sldId id="781" r:id="rId48"/>
    <p:sldId id="782" r:id="rId49"/>
    <p:sldId id="783" r:id="rId50"/>
    <p:sldId id="784" r:id="rId51"/>
    <p:sldId id="812" r:id="rId52"/>
    <p:sldId id="814" r:id="rId53"/>
    <p:sldId id="813" r:id="rId54"/>
    <p:sldId id="815" r:id="rId55"/>
    <p:sldId id="816" r:id="rId56"/>
    <p:sldId id="817" r:id="rId57"/>
    <p:sldId id="818" r:id="rId58"/>
    <p:sldId id="819" r:id="rId59"/>
    <p:sldId id="826" r:id="rId60"/>
    <p:sldId id="832" r:id="rId61"/>
    <p:sldId id="820" r:id="rId62"/>
    <p:sldId id="821" r:id="rId63"/>
    <p:sldId id="822" r:id="rId64"/>
    <p:sldId id="824" r:id="rId65"/>
    <p:sldId id="825" r:id="rId66"/>
    <p:sldId id="823" r:id="rId67"/>
    <p:sldId id="808" r:id="rId68"/>
    <p:sldId id="828" r:id="rId69"/>
    <p:sldId id="830" r:id="rId70"/>
    <p:sldId id="831" r:id="rId71"/>
    <p:sldId id="803" r:id="rId72"/>
    <p:sldId id="804" r:id="rId73"/>
    <p:sldId id="805" r:id="rId74"/>
    <p:sldId id="807" r:id="rId75"/>
    <p:sldId id="809" r:id="rId76"/>
    <p:sldId id="810" r:id="rId77"/>
    <p:sldId id="833" r:id="rId78"/>
    <p:sldId id="829" r:id="rId79"/>
    <p:sldId id="834" r:id="rId80"/>
    <p:sldId id="839" r:id="rId81"/>
    <p:sldId id="838" r:id="rId82"/>
    <p:sldId id="837" r:id="rId83"/>
    <p:sldId id="836" r:id="rId84"/>
    <p:sldId id="840" r:id="rId85"/>
    <p:sldId id="835" r:id="rId86"/>
    <p:sldId id="844" r:id="rId87"/>
    <p:sldId id="845" r:id="rId88"/>
    <p:sldId id="846" r:id="rId89"/>
    <p:sldId id="847" r:id="rId90"/>
    <p:sldId id="843" r:id="rId91"/>
    <p:sldId id="841" r:id="rId92"/>
    <p:sldId id="851" r:id="rId93"/>
    <p:sldId id="858" r:id="rId94"/>
    <p:sldId id="852" r:id="rId95"/>
    <p:sldId id="853" r:id="rId96"/>
    <p:sldId id="854" r:id="rId97"/>
    <p:sldId id="855" r:id="rId98"/>
    <p:sldId id="857" r:id="rId99"/>
    <p:sldId id="856" r:id="rId100"/>
    <p:sldId id="842" r:id="rId101"/>
    <p:sldId id="827" r:id="rId102"/>
    <p:sldId id="859" r:id="rId103"/>
  </p:sldIdLst>
  <p:sldSz cx="10969625" cy="61706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9" autoAdjust="0"/>
    <p:restoredTop sz="94061" autoAdjust="0"/>
  </p:normalViewPr>
  <p:slideViewPr>
    <p:cSldViewPr snapToGrid="0">
      <p:cViewPr varScale="1">
        <p:scale>
          <a:sx n="73" d="100"/>
          <a:sy n="73" d="100"/>
        </p:scale>
        <p:origin x="678" y="54"/>
      </p:cViewPr>
      <p:guideLst/>
    </p:cSldViewPr>
  </p:slideViewPr>
  <p:outlineViewPr>
    <p:cViewPr>
      <p:scale>
        <a:sx n="33" d="100"/>
        <a:sy n="33" d="100"/>
      </p:scale>
      <p:origin x="0" y="-492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err="1"/>
              <a:t>Lineare</a:t>
            </a:r>
            <a:r>
              <a:rPr lang="en-US" sz="1800" dirty="0"/>
              <a:t> </a:t>
            </a:r>
            <a:r>
              <a:rPr lang="en-US" sz="1800" dirty="0" err="1"/>
              <a:t>Darstellung</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Tabelle1!$C$2</c:f>
              <c:strCache>
                <c:ptCount val="1"/>
                <c:pt idx="0">
                  <c:v>lin</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93EB-43BD-ADCD-A4AFFC5C3B26}"/>
              </c:ext>
            </c:extLst>
          </c:dPt>
          <c:dPt>
            <c:idx val="4"/>
            <c:invertIfNegative val="0"/>
            <c:bubble3D val="0"/>
            <c:spPr>
              <a:solidFill>
                <a:srgbClr val="FFC000"/>
              </a:solidFill>
              <a:ln>
                <a:noFill/>
              </a:ln>
              <a:effectLst/>
            </c:spPr>
            <c:extLst>
              <c:ext xmlns:c16="http://schemas.microsoft.com/office/drawing/2014/chart" uri="{C3380CC4-5D6E-409C-BE32-E72D297353CC}">
                <c16:uniqueId val="{00000003-93EB-43BD-ADCD-A4AFFC5C3B26}"/>
              </c:ext>
            </c:extLst>
          </c:dPt>
          <c:dPt>
            <c:idx val="9"/>
            <c:invertIfNegative val="0"/>
            <c:bubble3D val="0"/>
            <c:spPr>
              <a:solidFill>
                <a:srgbClr val="FFC000"/>
              </a:solidFill>
              <a:ln>
                <a:noFill/>
              </a:ln>
              <a:effectLst/>
            </c:spPr>
            <c:extLst>
              <c:ext xmlns:c16="http://schemas.microsoft.com/office/drawing/2014/chart" uri="{C3380CC4-5D6E-409C-BE32-E72D297353CC}">
                <c16:uniqueId val="{00000005-93EB-43BD-ADCD-A4AFFC5C3B26}"/>
              </c:ext>
            </c:extLst>
          </c:dPt>
          <c:val>
            <c:numRef>
              <c:f>Tabelle1!$C$3:$C$22</c:f>
              <c:numCache>
                <c:formatCode>General</c:formatCode>
                <c:ptCount val="20"/>
                <c:pt idx="0">
                  <c:v>1000</c:v>
                </c:pt>
                <c:pt idx="1">
                  <c:v>999</c:v>
                </c:pt>
                <c:pt idx="2">
                  <c:v>850</c:v>
                </c:pt>
                <c:pt idx="3">
                  <c:v>300</c:v>
                </c:pt>
                <c:pt idx="4">
                  <c:v>100</c:v>
                </c:pt>
                <c:pt idx="5">
                  <c:v>55</c:v>
                </c:pt>
                <c:pt idx="6">
                  <c:v>22</c:v>
                </c:pt>
                <c:pt idx="7">
                  <c:v>16</c:v>
                </c:pt>
                <c:pt idx="8">
                  <c:v>11</c:v>
                </c:pt>
                <c:pt idx="9">
                  <c:v>10</c:v>
                </c:pt>
                <c:pt idx="10">
                  <c:v>8</c:v>
                </c:pt>
                <c:pt idx="11">
                  <c:v>1</c:v>
                </c:pt>
                <c:pt idx="12">
                  <c:v>3</c:v>
                </c:pt>
                <c:pt idx="13">
                  <c:v>5</c:v>
                </c:pt>
                <c:pt idx="14">
                  <c:v>0.3</c:v>
                </c:pt>
                <c:pt idx="15">
                  <c:v>0.4</c:v>
                </c:pt>
                <c:pt idx="16">
                  <c:v>0.1</c:v>
                </c:pt>
                <c:pt idx="17">
                  <c:v>0.06</c:v>
                </c:pt>
                <c:pt idx="18">
                  <c:v>3.0000000000000001E-3</c:v>
                </c:pt>
                <c:pt idx="19">
                  <c:v>5.0000000000000001E-3</c:v>
                </c:pt>
              </c:numCache>
            </c:numRef>
          </c:val>
          <c:extLst>
            <c:ext xmlns:c16="http://schemas.microsoft.com/office/drawing/2014/chart" uri="{C3380CC4-5D6E-409C-BE32-E72D297353CC}">
              <c16:uniqueId val="{00000006-93EB-43BD-ADCD-A4AFFC5C3B26}"/>
            </c:ext>
          </c:extLst>
        </c:ser>
        <c:dLbls>
          <c:showLegendKey val="0"/>
          <c:showVal val="0"/>
          <c:showCatName val="0"/>
          <c:showSerName val="0"/>
          <c:showPercent val="0"/>
          <c:showBubbleSize val="0"/>
        </c:dLbls>
        <c:gapWidth val="219"/>
        <c:overlap val="-27"/>
        <c:axId val="1515626880"/>
        <c:axId val="1515613152"/>
      </c:barChart>
      <c:catAx>
        <c:axId val="151562688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15613152"/>
        <c:crosses val="autoZero"/>
        <c:auto val="1"/>
        <c:lblAlgn val="ctr"/>
        <c:lblOffset val="100"/>
        <c:noMultiLvlLbl val="0"/>
      </c:catAx>
      <c:valAx>
        <c:axId val="1515613152"/>
        <c:scaling>
          <c:orientation val="minMax"/>
          <c:max val="1000"/>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15626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effectLst/>
              </a:rPr>
              <a:t>Logarithmische Darstellung</a:t>
            </a:r>
            <a:endParaRPr lang="de-DE">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de-DE"/>
        </a:p>
      </c:txPr>
    </c:title>
    <c:autoTitleDeleted val="0"/>
    <c:plotArea>
      <c:layout/>
      <c:barChart>
        <c:barDir val="col"/>
        <c:grouping val="clustered"/>
        <c:varyColors val="0"/>
        <c:ser>
          <c:idx val="0"/>
          <c:order val="0"/>
          <c:tx>
            <c:strRef>
              <c:f>Tabelle1!$D$2</c:f>
              <c:strCache>
                <c:ptCount val="1"/>
                <c:pt idx="0">
                  <c:v>log</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211A-4127-A7D7-2D86E59AEE30}"/>
              </c:ext>
            </c:extLst>
          </c:dPt>
          <c:dPt>
            <c:idx val="4"/>
            <c:invertIfNegative val="0"/>
            <c:bubble3D val="0"/>
            <c:spPr>
              <a:solidFill>
                <a:srgbClr val="FFC000"/>
              </a:solidFill>
              <a:ln>
                <a:noFill/>
              </a:ln>
              <a:effectLst/>
            </c:spPr>
            <c:extLst>
              <c:ext xmlns:c16="http://schemas.microsoft.com/office/drawing/2014/chart" uri="{C3380CC4-5D6E-409C-BE32-E72D297353CC}">
                <c16:uniqueId val="{00000003-211A-4127-A7D7-2D86E59AEE30}"/>
              </c:ext>
            </c:extLst>
          </c:dPt>
          <c:dPt>
            <c:idx val="9"/>
            <c:invertIfNegative val="0"/>
            <c:bubble3D val="0"/>
            <c:spPr>
              <a:solidFill>
                <a:srgbClr val="FFC000"/>
              </a:solidFill>
              <a:ln>
                <a:noFill/>
              </a:ln>
              <a:effectLst/>
            </c:spPr>
            <c:extLst>
              <c:ext xmlns:c16="http://schemas.microsoft.com/office/drawing/2014/chart" uri="{C3380CC4-5D6E-409C-BE32-E72D297353CC}">
                <c16:uniqueId val="{00000005-211A-4127-A7D7-2D86E59AEE30}"/>
              </c:ext>
            </c:extLst>
          </c:dPt>
          <c:dPt>
            <c:idx val="11"/>
            <c:invertIfNegative val="0"/>
            <c:bubble3D val="0"/>
            <c:spPr>
              <a:solidFill>
                <a:srgbClr val="FFC000"/>
              </a:solidFill>
              <a:ln>
                <a:noFill/>
              </a:ln>
              <a:effectLst/>
            </c:spPr>
            <c:extLst>
              <c:ext xmlns:c16="http://schemas.microsoft.com/office/drawing/2014/chart" uri="{C3380CC4-5D6E-409C-BE32-E72D297353CC}">
                <c16:uniqueId val="{00000007-211A-4127-A7D7-2D86E59AEE30}"/>
              </c:ext>
            </c:extLst>
          </c:dPt>
          <c:dPt>
            <c:idx val="16"/>
            <c:invertIfNegative val="0"/>
            <c:bubble3D val="0"/>
            <c:spPr>
              <a:solidFill>
                <a:srgbClr val="FFC000"/>
              </a:solidFill>
              <a:ln>
                <a:noFill/>
              </a:ln>
              <a:effectLst/>
            </c:spPr>
            <c:extLst>
              <c:ext xmlns:c16="http://schemas.microsoft.com/office/drawing/2014/chart" uri="{C3380CC4-5D6E-409C-BE32-E72D297353CC}">
                <c16:uniqueId val="{00000009-211A-4127-A7D7-2D86E59AEE30}"/>
              </c:ext>
            </c:extLst>
          </c:dPt>
          <c:val>
            <c:numRef>
              <c:f>Tabelle1!$D$3:$D$22</c:f>
              <c:numCache>
                <c:formatCode>General</c:formatCode>
                <c:ptCount val="20"/>
                <c:pt idx="0">
                  <c:v>1000</c:v>
                </c:pt>
                <c:pt idx="1">
                  <c:v>999</c:v>
                </c:pt>
                <c:pt idx="2">
                  <c:v>850</c:v>
                </c:pt>
                <c:pt idx="3">
                  <c:v>300</c:v>
                </c:pt>
                <c:pt idx="4">
                  <c:v>100</c:v>
                </c:pt>
                <c:pt idx="5">
                  <c:v>55</c:v>
                </c:pt>
                <c:pt idx="6">
                  <c:v>22</c:v>
                </c:pt>
                <c:pt idx="7">
                  <c:v>16</c:v>
                </c:pt>
                <c:pt idx="8">
                  <c:v>11</c:v>
                </c:pt>
                <c:pt idx="9">
                  <c:v>10</c:v>
                </c:pt>
                <c:pt idx="10">
                  <c:v>8</c:v>
                </c:pt>
                <c:pt idx="11">
                  <c:v>1</c:v>
                </c:pt>
                <c:pt idx="12">
                  <c:v>3</c:v>
                </c:pt>
                <c:pt idx="13">
                  <c:v>5</c:v>
                </c:pt>
                <c:pt idx="14">
                  <c:v>0.3</c:v>
                </c:pt>
                <c:pt idx="15">
                  <c:v>0.4</c:v>
                </c:pt>
                <c:pt idx="16">
                  <c:v>0.1</c:v>
                </c:pt>
                <c:pt idx="17">
                  <c:v>0.06</c:v>
                </c:pt>
                <c:pt idx="18">
                  <c:v>3.0000000000000001E-3</c:v>
                </c:pt>
                <c:pt idx="19">
                  <c:v>5.0000000000000001E-3</c:v>
                </c:pt>
              </c:numCache>
            </c:numRef>
          </c:val>
          <c:extLst>
            <c:ext xmlns:c16="http://schemas.microsoft.com/office/drawing/2014/chart" uri="{C3380CC4-5D6E-409C-BE32-E72D297353CC}">
              <c16:uniqueId val="{0000000A-211A-4127-A7D7-2D86E59AEE30}"/>
            </c:ext>
          </c:extLst>
        </c:ser>
        <c:dLbls>
          <c:showLegendKey val="0"/>
          <c:showVal val="0"/>
          <c:showCatName val="0"/>
          <c:showSerName val="0"/>
          <c:showPercent val="0"/>
          <c:showBubbleSize val="0"/>
        </c:dLbls>
        <c:gapWidth val="200"/>
        <c:overlap val="50"/>
        <c:axId val="1466466432"/>
        <c:axId val="1466463936"/>
      </c:barChart>
      <c:barChart>
        <c:barDir val="col"/>
        <c:grouping val="clustered"/>
        <c:varyColors val="0"/>
        <c:ser>
          <c:idx val="1"/>
          <c:order val="1"/>
          <c:tx>
            <c:v>dB</c:v>
          </c:tx>
          <c:spPr>
            <a:solidFill>
              <a:schemeClr val="accent2"/>
            </a:solidFill>
            <a:ln>
              <a:noFill/>
            </a:ln>
            <a:effectLst/>
          </c:spPr>
          <c:invertIfNegative val="0"/>
          <c:val>
            <c:numRef>
              <c:f>Tabelle1!$E$3:$E$22</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B-211A-4127-A7D7-2D86E59AEE30}"/>
            </c:ext>
          </c:extLst>
        </c:ser>
        <c:dLbls>
          <c:showLegendKey val="0"/>
          <c:showVal val="0"/>
          <c:showCatName val="0"/>
          <c:showSerName val="0"/>
          <c:showPercent val="0"/>
          <c:showBubbleSize val="0"/>
        </c:dLbls>
        <c:gapWidth val="100"/>
        <c:overlap val="100"/>
        <c:axId val="1516699280"/>
        <c:axId val="1516687216"/>
      </c:barChart>
      <c:catAx>
        <c:axId val="146646643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66463936"/>
        <c:crossesAt val="1.0000000000000002E-3"/>
        <c:auto val="1"/>
        <c:lblAlgn val="ctr"/>
        <c:lblOffset val="100"/>
        <c:noMultiLvlLbl val="0"/>
      </c:catAx>
      <c:valAx>
        <c:axId val="1466463936"/>
        <c:scaling>
          <c:logBase val="10"/>
          <c:orientation val="minMax"/>
        </c:scaling>
        <c:delete val="0"/>
        <c:axPos val="l"/>
        <c:majorGridlines>
          <c:spPr>
            <a:ln w="9525" cap="flat" cmpd="sng" algn="ctr">
              <a:solidFill>
                <a:schemeClr val="bg1">
                  <a:lumMod val="65000"/>
                </a:schemeClr>
              </a:solidFill>
              <a:round/>
            </a:ln>
            <a:effectLst/>
          </c:spPr>
        </c:majorGridlines>
        <c:minorGridlines>
          <c:spPr>
            <a:ln w="9525" cap="flat" cmpd="sng" algn="ctr">
              <a:solidFill>
                <a:schemeClr val="bg1">
                  <a:lumMod val="6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66466432"/>
        <c:crosses val="autoZero"/>
        <c:crossBetween val="between"/>
        <c:minorUnit val="10"/>
      </c:valAx>
      <c:valAx>
        <c:axId val="1516687216"/>
        <c:scaling>
          <c:orientation val="minMax"/>
          <c:max val="30"/>
          <c:min val="-3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16699280"/>
        <c:crosses val="max"/>
        <c:crossBetween val="between"/>
      </c:valAx>
      <c:catAx>
        <c:axId val="1516699280"/>
        <c:scaling>
          <c:orientation val="minMax"/>
        </c:scaling>
        <c:delete val="1"/>
        <c:axPos val="b"/>
        <c:majorTickMark val="out"/>
        <c:minorTickMark val="none"/>
        <c:tickLblPos val="nextTo"/>
        <c:crossAx val="151668721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CE0DF-32CC-4F8F-9C1C-3146D56A72FE}" type="datetimeFigureOut">
              <a:rPr lang="de-DE" smtClean="0"/>
              <a:t>25.07.2024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A9C0F-9124-4EB3-B126-8384C7AD8A60}" type="slidenum">
              <a:rPr lang="de-DE" smtClean="0"/>
              <a:t>‹Nr.›</a:t>
            </a:fld>
            <a:endParaRPr lang="de-DE"/>
          </a:p>
        </p:txBody>
      </p:sp>
    </p:spTree>
    <p:extLst>
      <p:ext uri="{BB962C8B-B14F-4D97-AF65-F5344CB8AC3E}">
        <p14:creationId xmlns:p14="http://schemas.microsoft.com/office/powerpoint/2010/main" val="6994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Fertig bis 00:05</a:t>
            </a:r>
          </a:p>
        </p:txBody>
      </p:sp>
      <p:sp>
        <p:nvSpPr>
          <p:cNvPr id="4" name="Foliennummernplatzhalter 3"/>
          <p:cNvSpPr>
            <a:spLocks noGrp="1"/>
          </p:cNvSpPr>
          <p:nvPr>
            <p:ph type="sldNum" sz="quarter" idx="5"/>
          </p:nvPr>
        </p:nvSpPr>
        <p:spPr/>
        <p:txBody>
          <a:bodyPr/>
          <a:lstStyle/>
          <a:p>
            <a:fld id="{30BA9C0F-9124-4EB3-B126-8384C7AD8A60}" type="slidenum">
              <a:rPr lang="de-DE" smtClean="0"/>
              <a:t>2</a:t>
            </a:fld>
            <a:endParaRPr lang="de-DE"/>
          </a:p>
        </p:txBody>
      </p:sp>
    </p:spTree>
    <p:extLst>
      <p:ext uri="{BB962C8B-B14F-4D97-AF65-F5344CB8AC3E}">
        <p14:creationId xmlns:p14="http://schemas.microsoft.com/office/powerpoint/2010/main" val="1243148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11</a:t>
            </a:fld>
            <a:endParaRPr lang="de-DE"/>
          </a:p>
        </p:txBody>
      </p:sp>
    </p:spTree>
    <p:extLst>
      <p:ext uri="{BB962C8B-B14F-4D97-AF65-F5344CB8AC3E}">
        <p14:creationId xmlns:p14="http://schemas.microsoft.com/office/powerpoint/2010/main" val="11691822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102</a:t>
            </a:fld>
            <a:endParaRPr lang="de-DE"/>
          </a:p>
        </p:txBody>
      </p:sp>
    </p:spTree>
    <p:extLst>
      <p:ext uri="{BB962C8B-B14F-4D97-AF65-F5344CB8AC3E}">
        <p14:creationId xmlns:p14="http://schemas.microsoft.com/office/powerpoint/2010/main" val="364404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00:24</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12</a:t>
            </a:fld>
            <a:endParaRPr lang="de-DE"/>
          </a:p>
        </p:txBody>
      </p:sp>
    </p:spTree>
    <p:extLst>
      <p:ext uri="{BB962C8B-B14F-4D97-AF65-F5344CB8AC3E}">
        <p14:creationId xmlns:p14="http://schemas.microsoft.com/office/powerpoint/2010/main" val="143142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00:25</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13</a:t>
            </a:fld>
            <a:endParaRPr lang="de-DE"/>
          </a:p>
        </p:txBody>
      </p:sp>
    </p:spTree>
    <p:extLst>
      <p:ext uri="{BB962C8B-B14F-4D97-AF65-F5344CB8AC3E}">
        <p14:creationId xmlns:p14="http://schemas.microsoft.com/office/powerpoint/2010/main" val="3470251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00:27</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14</a:t>
            </a:fld>
            <a:endParaRPr lang="de-DE"/>
          </a:p>
        </p:txBody>
      </p:sp>
    </p:spTree>
    <p:extLst>
      <p:ext uri="{BB962C8B-B14F-4D97-AF65-F5344CB8AC3E}">
        <p14:creationId xmlns:p14="http://schemas.microsoft.com/office/powerpoint/2010/main" val="3956662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00:28</a:t>
            </a:r>
          </a:p>
        </p:txBody>
      </p:sp>
      <p:sp>
        <p:nvSpPr>
          <p:cNvPr id="4" name="Foliennummernplatzhalter 3"/>
          <p:cNvSpPr>
            <a:spLocks noGrp="1"/>
          </p:cNvSpPr>
          <p:nvPr>
            <p:ph type="sldNum" sz="quarter" idx="5"/>
          </p:nvPr>
        </p:nvSpPr>
        <p:spPr/>
        <p:txBody>
          <a:bodyPr/>
          <a:lstStyle/>
          <a:p>
            <a:fld id="{30BA9C0F-9124-4EB3-B126-8384C7AD8A60}" type="slidenum">
              <a:rPr lang="de-DE" smtClean="0"/>
              <a:t>15</a:t>
            </a:fld>
            <a:endParaRPr lang="de-DE"/>
          </a:p>
        </p:txBody>
      </p:sp>
    </p:spTree>
    <p:extLst>
      <p:ext uri="{BB962C8B-B14F-4D97-AF65-F5344CB8AC3E}">
        <p14:creationId xmlns:p14="http://schemas.microsoft.com/office/powerpoint/2010/main" val="1100888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00:29</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16</a:t>
            </a:fld>
            <a:endParaRPr lang="de-DE"/>
          </a:p>
        </p:txBody>
      </p:sp>
    </p:spTree>
    <p:extLst>
      <p:ext uri="{BB962C8B-B14F-4D97-AF65-F5344CB8AC3E}">
        <p14:creationId xmlns:p14="http://schemas.microsoft.com/office/powerpoint/2010/main" val="180384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00:31</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17</a:t>
            </a:fld>
            <a:endParaRPr lang="de-DE"/>
          </a:p>
        </p:txBody>
      </p:sp>
    </p:spTree>
    <p:extLst>
      <p:ext uri="{BB962C8B-B14F-4D97-AF65-F5344CB8AC3E}">
        <p14:creationId xmlns:p14="http://schemas.microsoft.com/office/powerpoint/2010/main" val="4274023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00:33</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18</a:t>
            </a:fld>
            <a:endParaRPr lang="de-DE"/>
          </a:p>
        </p:txBody>
      </p:sp>
    </p:spTree>
    <p:extLst>
      <p:ext uri="{BB962C8B-B14F-4D97-AF65-F5344CB8AC3E}">
        <p14:creationId xmlns:p14="http://schemas.microsoft.com/office/powerpoint/2010/main" val="2337275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00:36</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19</a:t>
            </a:fld>
            <a:endParaRPr lang="de-DE"/>
          </a:p>
        </p:txBody>
      </p:sp>
    </p:spTree>
    <p:extLst>
      <p:ext uri="{BB962C8B-B14F-4D97-AF65-F5344CB8AC3E}">
        <p14:creationId xmlns:p14="http://schemas.microsoft.com/office/powerpoint/2010/main" val="1986569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 noch neu bestimmen</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20</a:t>
            </a:fld>
            <a:endParaRPr lang="de-DE"/>
          </a:p>
        </p:txBody>
      </p:sp>
    </p:spTree>
    <p:extLst>
      <p:ext uri="{BB962C8B-B14F-4D97-AF65-F5344CB8AC3E}">
        <p14:creationId xmlns:p14="http://schemas.microsoft.com/office/powerpoint/2010/main" val="2995406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Fertig bis 00:07</a:t>
            </a:r>
          </a:p>
        </p:txBody>
      </p:sp>
      <p:sp>
        <p:nvSpPr>
          <p:cNvPr id="4" name="Foliennummernplatzhalter 3"/>
          <p:cNvSpPr>
            <a:spLocks noGrp="1"/>
          </p:cNvSpPr>
          <p:nvPr>
            <p:ph type="sldNum" sz="quarter" idx="5"/>
          </p:nvPr>
        </p:nvSpPr>
        <p:spPr/>
        <p:txBody>
          <a:bodyPr/>
          <a:lstStyle/>
          <a:p>
            <a:fld id="{30BA9C0F-9124-4EB3-B126-8384C7AD8A60}" type="slidenum">
              <a:rPr lang="de-DE" smtClean="0"/>
              <a:t>3</a:t>
            </a:fld>
            <a:endParaRPr lang="de-DE"/>
          </a:p>
        </p:txBody>
      </p:sp>
    </p:spTree>
    <p:extLst>
      <p:ext uri="{BB962C8B-B14F-4D97-AF65-F5344CB8AC3E}">
        <p14:creationId xmlns:p14="http://schemas.microsoft.com/office/powerpoint/2010/main" val="770160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21</a:t>
            </a:fld>
            <a:endParaRPr lang="de-DE"/>
          </a:p>
        </p:txBody>
      </p:sp>
    </p:spTree>
    <p:extLst>
      <p:ext uri="{BB962C8B-B14F-4D97-AF65-F5344CB8AC3E}">
        <p14:creationId xmlns:p14="http://schemas.microsoft.com/office/powerpoint/2010/main" val="1019551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22</a:t>
            </a:fld>
            <a:endParaRPr lang="de-DE"/>
          </a:p>
        </p:txBody>
      </p:sp>
    </p:spTree>
    <p:extLst>
      <p:ext uri="{BB962C8B-B14F-4D97-AF65-F5344CB8AC3E}">
        <p14:creationId xmlns:p14="http://schemas.microsoft.com/office/powerpoint/2010/main" val="2985053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23</a:t>
            </a:fld>
            <a:endParaRPr lang="de-DE"/>
          </a:p>
        </p:txBody>
      </p:sp>
    </p:spTree>
    <p:extLst>
      <p:ext uri="{BB962C8B-B14F-4D97-AF65-F5344CB8AC3E}">
        <p14:creationId xmlns:p14="http://schemas.microsoft.com/office/powerpoint/2010/main" val="1983924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24</a:t>
            </a:fld>
            <a:endParaRPr lang="de-DE"/>
          </a:p>
        </p:txBody>
      </p:sp>
    </p:spTree>
    <p:extLst>
      <p:ext uri="{BB962C8B-B14F-4D97-AF65-F5344CB8AC3E}">
        <p14:creationId xmlns:p14="http://schemas.microsoft.com/office/powerpoint/2010/main" val="517868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25</a:t>
            </a:fld>
            <a:endParaRPr lang="de-DE"/>
          </a:p>
        </p:txBody>
      </p:sp>
    </p:spTree>
    <p:extLst>
      <p:ext uri="{BB962C8B-B14F-4D97-AF65-F5344CB8AC3E}">
        <p14:creationId xmlns:p14="http://schemas.microsoft.com/office/powerpoint/2010/main" val="3530824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26</a:t>
            </a:fld>
            <a:endParaRPr lang="de-DE"/>
          </a:p>
        </p:txBody>
      </p:sp>
    </p:spTree>
    <p:extLst>
      <p:ext uri="{BB962C8B-B14F-4D97-AF65-F5344CB8AC3E}">
        <p14:creationId xmlns:p14="http://schemas.microsoft.com/office/powerpoint/2010/main" val="3392115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27</a:t>
            </a:fld>
            <a:endParaRPr lang="de-DE"/>
          </a:p>
        </p:txBody>
      </p:sp>
    </p:spTree>
    <p:extLst>
      <p:ext uri="{BB962C8B-B14F-4D97-AF65-F5344CB8AC3E}">
        <p14:creationId xmlns:p14="http://schemas.microsoft.com/office/powerpoint/2010/main" val="4209641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28</a:t>
            </a:fld>
            <a:endParaRPr lang="de-DE"/>
          </a:p>
        </p:txBody>
      </p:sp>
    </p:spTree>
    <p:extLst>
      <p:ext uri="{BB962C8B-B14F-4D97-AF65-F5344CB8AC3E}">
        <p14:creationId xmlns:p14="http://schemas.microsoft.com/office/powerpoint/2010/main" val="4176813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29</a:t>
            </a:fld>
            <a:endParaRPr lang="de-DE"/>
          </a:p>
        </p:txBody>
      </p:sp>
    </p:spTree>
    <p:extLst>
      <p:ext uri="{BB962C8B-B14F-4D97-AF65-F5344CB8AC3E}">
        <p14:creationId xmlns:p14="http://schemas.microsoft.com/office/powerpoint/2010/main" val="3104533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30</a:t>
            </a:fld>
            <a:endParaRPr lang="de-DE"/>
          </a:p>
        </p:txBody>
      </p:sp>
    </p:spTree>
    <p:extLst>
      <p:ext uri="{BB962C8B-B14F-4D97-AF65-F5344CB8AC3E}">
        <p14:creationId xmlns:p14="http://schemas.microsoft.com/office/powerpoint/2010/main" val="1371190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00:09</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a:t>
            </a:fld>
            <a:endParaRPr lang="de-DE"/>
          </a:p>
        </p:txBody>
      </p:sp>
    </p:spTree>
    <p:extLst>
      <p:ext uri="{BB962C8B-B14F-4D97-AF65-F5344CB8AC3E}">
        <p14:creationId xmlns:p14="http://schemas.microsoft.com/office/powerpoint/2010/main" val="2478317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31</a:t>
            </a:fld>
            <a:endParaRPr lang="de-DE"/>
          </a:p>
        </p:txBody>
      </p:sp>
    </p:spTree>
    <p:extLst>
      <p:ext uri="{BB962C8B-B14F-4D97-AF65-F5344CB8AC3E}">
        <p14:creationId xmlns:p14="http://schemas.microsoft.com/office/powerpoint/2010/main" val="3607605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32</a:t>
            </a:fld>
            <a:endParaRPr lang="de-DE"/>
          </a:p>
        </p:txBody>
      </p:sp>
    </p:spTree>
    <p:extLst>
      <p:ext uri="{BB962C8B-B14F-4D97-AF65-F5344CB8AC3E}">
        <p14:creationId xmlns:p14="http://schemas.microsoft.com/office/powerpoint/2010/main" val="2840068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33</a:t>
            </a:fld>
            <a:endParaRPr lang="de-DE"/>
          </a:p>
        </p:txBody>
      </p:sp>
    </p:spTree>
    <p:extLst>
      <p:ext uri="{BB962C8B-B14F-4D97-AF65-F5344CB8AC3E}">
        <p14:creationId xmlns:p14="http://schemas.microsoft.com/office/powerpoint/2010/main" val="2701447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34</a:t>
            </a:fld>
            <a:endParaRPr lang="de-DE"/>
          </a:p>
        </p:txBody>
      </p:sp>
    </p:spTree>
    <p:extLst>
      <p:ext uri="{BB962C8B-B14F-4D97-AF65-F5344CB8AC3E}">
        <p14:creationId xmlns:p14="http://schemas.microsoft.com/office/powerpoint/2010/main" val="3185915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35</a:t>
            </a:fld>
            <a:endParaRPr lang="de-DE"/>
          </a:p>
        </p:txBody>
      </p:sp>
    </p:spTree>
    <p:extLst>
      <p:ext uri="{BB962C8B-B14F-4D97-AF65-F5344CB8AC3E}">
        <p14:creationId xmlns:p14="http://schemas.microsoft.com/office/powerpoint/2010/main" val="14176491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36</a:t>
            </a:fld>
            <a:endParaRPr lang="de-DE"/>
          </a:p>
        </p:txBody>
      </p:sp>
    </p:spTree>
    <p:extLst>
      <p:ext uri="{BB962C8B-B14F-4D97-AF65-F5344CB8AC3E}">
        <p14:creationId xmlns:p14="http://schemas.microsoft.com/office/powerpoint/2010/main" val="2577250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37</a:t>
            </a:fld>
            <a:endParaRPr lang="de-DE"/>
          </a:p>
        </p:txBody>
      </p:sp>
    </p:spTree>
    <p:extLst>
      <p:ext uri="{BB962C8B-B14F-4D97-AF65-F5344CB8AC3E}">
        <p14:creationId xmlns:p14="http://schemas.microsoft.com/office/powerpoint/2010/main" val="37878818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38</a:t>
            </a:fld>
            <a:endParaRPr lang="de-DE"/>
          </a:p>
        </p:txBody>
      </p:sp>
    </p:spTree>
    <p:extLst>
      <p:ext uri="{BB962C8B-B14F-4D97-AF65-F5344CB8AC3E}">
        <p14:creationId xmlns:p14="http://schemas.microsoft.com/office/powerpoint/2010/main" val="46514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39</a:t>
            </a:fld>
            <a:endParaRPr lang="de-DE"/>
          </a:p>
        </p:txBody>
      </p:sp>
    </p:spTree>
    <p:extLst>
      <p:ext uri="{BB962C8B-B14F-4D97-AF65-F5344CB8AC3E}">
        <p14:creationId xmlns:p14="http://schemas.microsoft.com/office/powerpoint/2010/main" val="3915582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40</a:t>
            </a:fld>
            <a:endParaRPr lang="de-DE"/>
          </a:p>
        </p:txBody>
      </p:sp>
    </p:spTree>
    <p:extLst>
      <p:ext uri="{BB962C8B-B14F-4D97-AF65-F5344CB8AC3E}">
        <p14:creationId xmlns:p14="http://schemas.microsoft.com/office/powerpoint/2010/main" val="282523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00:10</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a:t>
            </a:fld>
            <a:endParaRPr lang="de-DE"/>
          </a:p>
        </p:txBody>
      </p:sp>
    </p:spTree>
    <p:extLst>
      <p:ext uri="{BB962C8B-B14F-4D97-AF65-F5344CB8AC3E}">
        <p14:creationId xmlns:p14="http://schemas.microsoft.com/office/powerpoint/2010/main" val="1615064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41</a:t>
            </a:fld>
            <a:endParaRPr lang="de-DE"/>
          </a:p>
        </p:txBody>
      </p:sp>
    </p:spTree>
    <p:extLst>
      <p:ext uri="{BB962C8B-B14F-4D97-AF65-F5344CB8AC3E}">
        <p14:creationId xmlns:p14="http://schemas.microsoft.com/office/powerpoint/2010/main" val="3180613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42</a:t>
            </a:fld>
            <a:endParaRPr lang="de-DE"/>
          </a:p>
        </p:txBody>
      </p:sp>
    </p:spTree>
    <p:extLst>
      <p:ext uri="{BB962C8B-B14F-4D97-AF65-F5344CB8AC3E}">
        <p14:creationId xmlns:p14="http://schemas.microsoft.com/office/powerpoint/2010/main" val="41675407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43</a:t>
            </a:fld>
            <a:endParaRPr lang="de-DE"/>
          </a:p>
        </p:txBody>
      </p:sp>
    </p:spTree>
    <p:extLst>
      <p:ext uri="{BB962C8B-B14F-4D97-AF65-F5344CB8AC3E}">
        <p14:creationId xmlns:p14="http://schemas.microsoft.com/office/powerpoint/2010/main" val="29773894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44</a:t>
            </a:fld>
            <a:endParaRPr lang="de-DE"/>
          </a:p>
        </p:txBody>
      </p:sp>
    </p:spTree>
    <p:extLst>
      <p:ext uri="{BB962C8B-B14F-4D97-AF65-F5344CB8AC3E}">
        <p14:creationId xmlns:p14="http://schemas.microsoft.com/office/powerpoint/2010/main" val="2645864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45</a:t>
            </a:fld>
            <a:endParaRPr lang="de-DE"/>
          </a:p>
        </p:txBody>
      </p:sp>
    </p:spTree>
    <p:extLst>
      <p:ext uri="{BB962C8B-B14F-4D97-AF65-F5344CB8AC3E}">
        <p14:creationId xmlns:p14="http://schemas.microsoft.com/office/powerpoint/2010/main" val="4063413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46</a:t>
            </a:fld>
            <a:endParaRPr lang="de-DE"/>
          </a:p>
        </p:txBody>
      </p:sp>
    </p:spTree>
    <p:extLst>
      <p:ext uri="{BB962C8B-B14F-4D97-AF65-F5344CB8AC3E}">
        <p14:creationId xmlns:p14="http://schemas.microsoft.com/office/powerpoint/2010/main" val="33570679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47</a:t>
            </a:fld>
            <a:endParaRPr lang="de-DE"/>
          </a:p>
        </p:txBody>
      </p:sp>
    </p:spTree>
    <p:extLst>
      <p:ext uri="{BB962C8B-B14F-4D97-AF65-F5344CB8AC3E}">
        <p14:creationId xmlns:p14="http://schemas.microsoft.com/office/powerpoint/2010/main" val="20281770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48</a:t>
            </a:fld>
            <a:endParaRPr lang="de-DE"/>
          </a:p>
        </p:txBody>
      </p:sp>
    </p:spTree>
    <p:extLst>
      <p:ext uri="{BB962C8B-B14F-4D97-AF65-F5344CB8AC3E}">
        <p14:creationId xmlns:p14="http://schemas.microsoft.com/office/powerpoint/2010/main" val="41324597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49</a:t>
            </a:fld>
            <a:endParaRPr lang="de-DE"/>
          </a:p>
        </p:txBody>
      </p:sp>
    </p:spTree>
    <p:extLst>
      <p:ext uri="{BB962C8B-B14F-4D97-AF65-F5344CB8AC3E}">
        <p14:creationId xmlns:p14="http://schemas.microsoft.com/office/powerpoint/2010/main" val="7376386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50</a:t>
            </a:fld>
            <a:endParaRPr lang="de-DE"/>
          </a:p>
        </p:txBody>
      </p:sp>
    </p:spTree>
    <p:extLst>
      <p:ext uri="{BB962C8B-B14F-4D97-AF65-F5344CB8AC3E}">
        <p14:creationId xmlns:p14="http://schemas.microsoft.com/office/powerpoint/2010/main" val="148500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00:11</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a:t>
            </a:fld>
            <a:endParaRPr lang="de-DE"/>
          </a:p>
        </p:txBody>
      </p:sp>
    </p:spTree>
    <p:extLst>
      <p:ext uri="{BB962C8B-B14F-4D97-AF65-F5344CB8AC3E}">
        <p14:creationId xmlns:p14="http://schemas.microsoft.com/office/powerpoint/2010/main" val="31591804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51</a:t>
            </a:fld>
            <a:endParaRPr lang="de-DE"/>
          </a:p>
        </p:txBody>
      </p:sp>
    </p:spTree>
    <p:extLst>
      <p:ext uri="{BB962C8B-B14F-4D97-AF65-F5344CB8AC3E}">
        <p14:creationId xmlns:p14="http://schemas.microsoft.com/office/powerpoint/2010/main" val="11518638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52</a:t>
            </a:fld>
            <a:endParaRPr lang="de-DE"/>
          </a:p>
        </p:txBody>
      </p:sp>
    </p:spTree>
    <p:extLst>
      <p:ext uri="{BB962C8B-B14F-4D97-AF65-F5344CB8AC3E}">
        <p14:creationId xmlns:p14="http://schemas.microsoft.com/office/powerpoint/2010/main" val="36873986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53</a:t>
            </a:fld>
            <a:endParaRPr lang="de-DE"/>
          </a:p>
        </p:txBody>
      </p:sp>
    </p:spTree>
    <p:extLst>
      <p:ext uri="{BB962C8B-B14F-4D97-AF65-F5344CB8AC3E}">
        <p14:creationId xmlns:p14="http://schemas.microsoft.com/office/powerpoint/2010/main" val="10963526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54</a:t>
            </a:fld>
            <a:endParaRPr lang="de-DE"/>
          </a:p>
        </p:txBody>
      </p:sp>
    </p:spTree>
    <p:extLst>
      <p:ext uri="{BB962C8B-B14F-4D97-AF65-F5344CB8AC3E}">
        <p14:creationId xmlns:p14="http://schemas.microsoft.com/office/powerpoint/2010/main" val="40975421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55</a:t>
            </a:fld>
            <a:endParaRPr lang="de-DE"/>
          </a:p>
        </p:txBody>
      </p:sp>
    </p:spTree>
    <p:extLst>
      <p:ext uri="{BB962C8B-B14F-4D97-AF65-F5344CB8AC3E}">
        <p14:creationId xmlns:p14="http://schemas.microsoft.com/office/powerpoint/2010/main" val="5671471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56</a:t>
            </a:fld>
            <a:endParaRPr lang="de-DE"/>
          </a:p>
        </p:txBody>
      </p:sp>
    </p:spTree>
    <p:extLst>
      <p:ext uri="{BB962C8B-B14F-4D97-AF65-F5344CB8AC3E}">
        <p14:creationId xmlns:p14="http://schemas.microsoft.com/office/powerpoint/2010/main" val="2241637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57</a:t>
            </a:fld>
            <a:endParaRPr lang="de-DE"/>
          </a:p>
        </p:txBody>
      </p:sp>
    </p:spTree>
    <p:extLst>
      <p:ext uri="{BB962C8B-B14F-4D97-AF65-F5344CB8AC3E}">
        <p14:creationId xmlns:p14="http://schemas.microsoft.com/office/powerpoint/2010/main" val="34558246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58</a:t>
            </a:fld>
            <a:endParaRPr lang="de-DE"/>
          </a:p>
        </p:txBody>
      </p:sp>
    </p:spTree>
    <p:extLst>
      <p:ext uri="{BB962C8B-B14F-4D97-AF65-F5344CB8AC3E}">
        <p14:creationId xmlns:p14="http://schemas.microsoft.com/office/powerpoint/2010/main" val="20605937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59</a:t>
            </a:fld>
            <a:endParaRPr lang="de-DE"/>
          </a:p>
        </p:txBody>
      </p:sp>
    </p:spTree>
    <p:extLst>
      <p:ext uri="{BB962C8B-B14F-4D97-AF65-F5344CB8AC3E}">
        <p14:creationId xmlns:p14="http://schemas.microsoft.com/office/powerpoint/2010/main" val="11441897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60</a:t>
            </a:fld>
            <a:endParaRPr lang="de-DE"/>
          </a:p>
        </p:txBody>
      </p:sp>
    </p:spTree>
    <p:extLst>
      <p:ext uri="{BB962C8B-B14F-4D97-AF65-F5344CB8AC3E}">
        <p14:creationId xmlns:p14="http://schemas.microsoft.com/office/powerpoint/2010/main" val="1425700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00:13</a:t>
            </a:r>
          </a:p>
        </p:txBody>
      </p:sp>
      <p:sp>
        <p:nvSpPr>
          <p:cNvPr id="4" name="Foliennummernplatzhalter 3"/>
          <p:cNvSpPr>
            <a:spLocks noGrp="1"/>
          </p:cNvSpPr>
          <p:nvPr>
            <p:ph type="sldNum" sz="quarter" idx="5"/>
          </p:nvPr>
        </p:nvSpPr>
        <p:spPr/>
        <p:txBody>
          <a:bodyPr/>
          <a:lstStyle/>
          <a:p>
            <a:fld id="{30BA9C0F-9124-4EB3-B126-8384C7AD8A60}" type="slidenum">
              <a:rPr lang="de-DE" smtClean="0"/>
              <a:t>7</a:t>
            </a:fld>
            <a:endParaRPr lang="de-DE"/>
          </a:p>
        </p:txBody>
      </p:sp>
    </p:spTree>
    <p:extLst>
      <p:ext uri="{BB962C8B-B14F-4D97-AF65-F5344CB8AC3E}">
        <p14:creationId xmlns:p14="http://schemas.microsoft.com/office/powerpoint/2010/main" val="31469888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61</a:t>
            </a:fld>
            <a:endParaRPr lang="de-DE"/>
          </a:p>
        </p:txBody>
      </p:sp>
    </p:spTree>
    <p:extLst>
      <p:ext uri="{BB962C8B-B14F-4D97-AF65-F5344CB8AC3E}">
        <p14:creationId xmlns:p14="http://schemas.microsoft.com/office/powerpoint/2010/main" val="42674528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62</a:t>
            </a:fld>
            <a:endParaRPr lang="de-DE"/>
          </a:p>
        </p:txBody>
      </p:sp>
    </p:spTree>
    <p:extLst>
      <p:ext uri="{BB962C8B-B14F-4D97-AF65-F5344CB8AC3E}">
        <p14:creationId xmlns:p14="http://schemas.microsoft.com/office/powerpoint/2010/main" val="8244884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63</a:t>
            </a:fld>
            <a:endParaRPr lang="de-DE"/>
          </a:p>
        </p:txBody>
      </p:sp>
    </p:spTree>
    <p:extLst>
      <p:ext uri="{BB962C8B-B14F-4D97-AF65-F5344CB8AC3E}">
        <p14:creationId xmlns:p14="http://schemas.microsoft.com/office/powerpoint/2010/main" val="4183952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64</a:t>
            </a:fld>
            <a:endParaRPr lang="de-DE"/>
          </a:p>
        </p:txBody>
      </p:sp>
    </p:spTree>
    <p:extLst>
      <p:ext uri="{BB962C8B-B14F-4D97-AF65-F5344CB8AC3E}">
        <p14:creationId xmlns:p14="http://schemas.microsoft.com/office/powerpoint/2010/main" val="10498339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65</a:t>
            </a:fld>
            <a:endParaRPr lang="de-DE"/>
          </a:p>
        </p:txBody>
      </p:sp>
    </p:spTree>
    <p:extLst>
      <p:ext uri="{BB962C8B-B14F-4D97-AF65-F5344CB8AC3E}">
        <p14:creationId xmlns:p14="http://schemas.microsoft.com/office/powerpoint/2010/main" val="42582098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66</a:t>
            </a:fld>
            <a:endParaRPr lang="de-DE"/>
          </a:p>
        </p:txBody>
      </p:sp>
    </p:spTree>
    <p:extLst>
      <p:ext uri="{BB962C8B-B14F-4D97-AF65-F5344CB8AC3E}">
        <p14:creationId xmlns:p14="http://schemas.microsoft.com/office/powerpoint/2010/main" val="42060285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67</a:t>
            </a:fld>
            <a:endParaRPr lang="de-DE"/>
          </a:p>
        </p:txBody>
      </p:sp>
    </p:spTree>
    <p:extLst>
      <p:ext uri="{BB962C8B-B14F-4D97-AF65-F5344CB8AC3E}">
        <p14:creationId xmlns:p14="http://schemas.microsoft.com/office/powerpoint/2010/main" val="25769258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68</a:t>
            </a:fld>
            <a:endParaRPr lang="de-DE"/>
          </a:p>
        </p:txBody>
      </p:sp>
    </p:spTree>
    <p:extLst>
      <p:ext uri="{BB962C8B-B14F-4D97-AF65-F5344CB8AC3E}">
        <p14:creationId xmlns:p14="http://schemas.microsoft.com/office/powerpoint/2010/main" val="33303964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69</a:t>
            </a:fld>
            <a:endParaRPr lang="de-DE"/>
          </a:p>
        </p:txBody>
      </p:sp>
    </p:spTree>
    <p:extLst>
      <p:ext uri="{BB962C8B-B14F-4D97-AF65-F5344CB8AC3E}">
        <p14:creationId xmlns:p14="http://schemas.microsoft.com/office/powerpoint/2010/main" val="28117277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70</a:t>
            </a:fld>
            <a:endParaRPr lang="de-DE"/>
          </a:p>
        </p:txBody>
      </p:sp>
    </p:spTree>
    <p:extLst>
      <p:ext uri="{BB962C8B-B14F-4D97-AF65-F5344CB8AC3E}">
        <p14:creationId xmlns:p14="http://schemas.microsoft.com/office/powerpoint/2010/main" val="2563216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00:14</a:t>
            </a:r>
          </a:p>
        </p:txBody>
      </p:sp>
      <p:sp>
        <p:nvSpPr>
          <p:cNvPr id="4" name="Foliennummernplatzhalter 3"/>
          <p:cNvSpPr>
            <a:spLocks noGrp="1"/>
          </p:cNvSpPr>
          <p:nvPr>
            <p:ph type="sldNum" sz="quarter" idx="5"/>
          </p:nvPr>
        </p:nvSpPr>
        <p:spPr/>
        <p:txBody>
          <a:bodyPr/>
          <a:lstStyle/>
          <a:p>
            <a:fld id="{30BA9C0F-9124-4EB3-B126-8384C7AD8A60}" type="slidenum">
              <a:rPr lang="de-DE" smtClean="0"/>
              <a:t>8</a:t>
            </a:fld>
            <a:endParaRPr lang="de-DE"/>
          </a:p>
        </p:txBody>
      </p:sp>
    </p:spTree>
    <p:extLst>
      <p:ext uri="{BB962C8B-B14F-4D97-AF65-F5344CB8AC3E}">
        <p14:creationId xmlns:p14="http://schemas.microsoft.com/office/powerpoint/2010/main" val="16616808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71</a:t>
            </a:fld>
            <a:endParaRPr lang="de-DE"/>
          </a:p>
        </p:txBody>
      </p:sp>
    </p:spTree>
    <p:extLst>
      <p:ext uri="{BB962C8B-B14F-4D97-AF65-F5344CB8AC3E}">
        <p14:creationId xmlns:p14="http://schemas.microsoft.com/office/powerpoint/2010/main" val="6769062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72</a:t>
            </a:fld>
            <a:endParaRPr lang="de-DE"/>
          </a:p>
        </p:txBody>
      </p:sp>
    </p:spTree>
    <p:extLst>
      <p:ext uri="{BB962C8B-B14F-4D97-AF65-F5344CB8AC3E}">
        <p14:creationId xmlns:p14="http://schemas.microsoft.com/office/powerpoint/2010/main" val="42054420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73</a:t>
            </a:fld>
            <a:endParaRPr lang="de-DE"/>
          </a:p>
        </p:txBody>
      </p:sp>
    </p:spTree>
    <p:extLst>
      <p:ext uri="{BB962C8B-B14F-4D97-AF65-F5344CB8AC3E}">
        <p14:creationId xmlns:p14="http://schemas.microsoft.com/office/powerpoint/2010/main" val="5593021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74</a:t>
            </a:fld>
            <a:endParaRPr lang="de-DE"/>
          </a:p>
        </p:txBody>
      </p:sp>
    </p:spTree>
    <p:extLst>
      <p:ext uri="{BB962C8B-B14F-4D97-AF65-F5344CB8AC3E}">
        <p14:creationId xmlns:p14="http://schemas.microsoft.com/office/powerpoint/2010/main" val="8430331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75</a:t>
            </a:fld>
            <a:endParaRPr lang="de-DE"/>
          </a:p>
        </p:txBody>
      </p:sp>
    </p:spTree>
    <p:extLst>
      <p:ext uri="{BB962C8B-B14F-4D97-AF65-F5344CB8AC3E}">
        <p14:creationId xmlns:p14="http://schemas.microsoft.com/office/powerpoint/2010/main" val="22369097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76</a:t>
            </a:fld>
            <a:endParaRPr lang="de-DE"/>
          </a:p>
        </p:txBody>
      </p:sp>
    </p:spTree>
    <p:extLst>
      <p:ext uri="{BB962C8B-B14F-4D97-AF65-F5344CB8AC3E}">
        <p14:creationId xmlns:p14="http://schemas.microsoft.com/office/powerpoint/2010/main" val="39729918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77</a:t>
            </a:fld>
            <a:endParaRPr lang="de-DE"/>
          </a:p>
        </p:txBody>
      </p:sp>
    </p:spTree>
    <p:extLst>
      <p:ext uri="{BB962C8B-B14F-4D97-AF65-F5344CB8AC3E}">
        <p14:creationId xmlns:p14="http://schemas.microsoft.com/office/powerpoint/2010/main" val="5369820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78</a:t>
            </a:fld>
            <a:endParaRPr lang="de-DE"/>
          </a:p>
        </p:txBody>
      </p:sp>
    </p:spTree>
    <p:extLst>
      <p:ext uri="{BB962C8B-B14F-4D97-AF65-F5344CB8AC3E}">
        <p14:creationId xmlns:p14="http://schemas.microsoft.com/office/powerpoint/2010/main" val="34470449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79</a:t>
            </a:fld>
            <a:endParaRPr lang="de-DE"/>
          </a:p>
        </p:txBody>
      </p:sp>
    </p:spTree>
    <p:extLst>
      <p:ext uri="{BB962C8B-B14F-4D97-AF65-F5344CB8AC3E}">
        <p14:creationId xmlns:p14="http://schemas.microsoft.com/office/powerpoint/2010/main" val="12090277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80</a:t>
            </a:fld>
            <a:endParaRPr lang="de-DE"/>
          </a:p>
        </p:txBody>
      </p:sp>
    </p:spTree>
    <p:extLst>
      <p:ext uri="{BB962C8B-B14F-4D97-AF65-F5344CB8AC3E}">
        <p14:creationId xmlns:p14="http://schemas.microsoft.com/office/powerpoint/2010/main" val="743927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00:18</a:t>
            </a:r>
          </a:p>
        </p:txBody>
      </p:sp>
      <p:sp>
        <p:nvSpPr>
          <p:cNvPr id="4" name="Foliennummernplatzhalter 3"/>
          <p:cNvSpPr>
            <a:spLocks noGrp="1"/>
          </p:cNvSpPr>
          <p:nvPr>
            <p:ph type="sldNum" sz="quarter" idx="5"/>
          </p:nvPr>
        </p:nvSpPr>
        <p:spPr/>
        <p:txBody>
          <a:bodyPr/>
          <a:lstStyle/>
          <a:p>
            <a:fld id="{30BA9C0F-9124-4EB3-B126-8384C7AD8A60}" type="slidenum">
              <a:rPr lang="de-DE" smtClean="0"/>
              <a:t>9</a:t>
            </a:fld>
            <a:endParaRPr lang="de-DE"/>
          </a:p>
        </p:txBody>
      </p:sp>
    </p:spTree>
    <p:extLst>
      <p:ext uri="{BB962C8B-B14F-4D97-AF65-F5344CB8AC3E}">
        <p14:creationId xmlns:p14="http://schemas.microsoft.com/office/powerpoint/2010/main" val="11250332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81</a:t>
            </a:fld>
            <a:endParaRPr lang="de-DE"/>
          </a:p>
        </p:txBody>
      </p:sp>
    </p:spTree>
    <p:extLst>
      <p:ext uri="{BB962C8B-B14F-4D97-AF65-F5344CB8AC3E}">
        <p14:creationId xmlns:p14="http://schemas.microsoft.com/office/powerpoint/2010/main" val="33618875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82</a:t>
            </a:fld>
            <a:endParaRPr lang="de-DE"/>
          </a:p>
        </p:txBody>
      </p:sp>
    </p:spTree>
    <p:extLst>
      <p:ext uri="{BB962C8B-B14F-4D97-AF65-F5344CB8AC3E}">
        <p14:creationId xmlns:p14="http://schemas.microsoft.com/office/powerpoint/2010/main" val="12990774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83</a:t>
            </a:fld>
            <a:endParaRPr lang="de-DE"/>
          </a:p>
        </p:txBody>
      </p:sp>
    </p:spTree>
    <p:extLst>
      <p:ext uri="{BB962C8B-B14F-4D97-AF65-F5344CB8AC3E}">
        <p14:creationId xmlns:p14="http://schemas.microsoft.com/office/powerpoint/2010/main" val="37416096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84</a:t>
            </a:fld>
            <a:endParaRPr lang="de-DE"/>
          </a:p>
        </p:txBody>
      </p:sp>
    </p:spTree>
    <p:extLst>
      <p:ext uri="{BB962C8B-B14F-4D97-AF65-F5344CB8AC3E}">
        <p14:creationId xmlns:p14="http://schemas.microsoft.com/office/powerpoint/2010/main" val="2217099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85</a:t>
            </a:fld>
            <a:endParaRPr lang="de-DE"/>
          </a:p>
        </p:txBody>
      </p:sp>
    </p:spTree>
    <p:extLst>
      <p:ext uri="{BB962C8B-B14F-4D97-AF65-F5344CB8AC3E}">
        <p14:creationId xmlns:p14="http://schemas.microsoft.com/office/powerpoint/2010/main" val="42655644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86</a:t>
            </a:fld>
            <a:endParaRPr lang="de-DE"/>
          </a:p>
        </p:txBody>
      </p:sp>
    </p:spTree>
    <p:extLst>
      <p:ext uri="{BB962C8B-B14F-4D97-AF65-F5344CB8AC3E}">
        <p14:creationId xmlns:p14="http://schemas.microsoft.com/office/powerpoint/2010/main" val="26292342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87</a:t>
            </a:fld>
            <a:endParaRPr lang="de-DE"/>
          </a:p>
        </p:txBody>
      </p:sp>
    </p:spTree>
    <p:extLst>
      <p:ext uri="{BB962C8B-B14F-4D97-AF65-F5344CB8AC3E}">
        <p14:creationId xmlns:p14="http://schemas.microsoft.com/office/powerpoint/2010/main" val="16986600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88</a:t>
            </a:fld>
            <a:endParaRPr lang="de-DE"/>
          </a:p>
        </p:txBody>
      </p:sp>
    </p:spTree>
    <p:extLst>
      <p:ext uri="{BB962C8B-B14F-4D97-AF65-F5344CB8AC3E}">
        <p14:creationId xmlns:p14="http://schemas.microsoft.com/office/powerpoint/2010/main" val="76380386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89</a:t>
            </a:fld>
            <a:endParaRPr lang="de-DE"/>
          </a:p>
        </p:txBody>
      </p:sp>
    </p:spTree>
    <p:extLst>
      <p:ext uri="{BB962C8B-B14F-4D97-AF65-F5344CB8AC3E}">
        <p14:creationId xmlns:p14="http://schemas.microsoft.com/office/powerpoint/2010/main" val="21960497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01:09</a:t>
            </a:r>
          </a:p>
        </p:txBody>
      </p:sp>
      <p:sp>
        <p:nvSpPr>
          <p:cNvPr id="4" name="Foliennummernplatzhalter 3"/>
          <p:cNvSpPr>
            <a:spLocks noGrp="1"/>
          </p:cNvSpPr>
          <p:nvPr>
            <p:ph type="sldNum" sz="quarter" idx="5"/>
          </p:nvPr>
        </p:nvSpPr>
        <p:spPr/>
        <p:txBody>
          <a:bodyPr/>
          <a:lstStyle/>
          <a:p>
            <a:fld id="{30BA9C0F-9124-4EB3-B126-8384C7AD8A60}" type="slidenum">
              <a:rPr lang="de-DE" smtClean="0"/>
              <a:t>90</a:t>
            </a:fld>
            <a:endParaRPr lang="de-DE"/>
          </a:p>
        </p:txBody>
      </p:sp>
    </p:spTree>
    <p:extLst>
      <p:ext uri="{BB962C8B-B14F-4D97-AF65-F5344CB8AC3E}">
        <p14:creationId xmlns:p14="http://schemas.microsoft.com/office/powerpoint/2010/main" val="2925164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00:20</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10</a:t>
            </a:fld>
            <a:endParaRPr lang="de-DE"/>
          </a:p>
        </p:txBody>
      </p:sp>
    </p:spTree>
    <p:extLst>
      <p:ext uri="{BB962C8B-B14F-4D97-AF65-F5344CB8AC3E}">
        <p14:creationId xmlns:p14="http://schemas.microsoft.com/office/powerpoint/2010/main" val="391280778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91</a:t>
            </a:fld>
            <a:endParaRPr lang="de-DE"/>
          </a:p>
        </p:txBody>
      </p:sp>
    </p:spTree>
    <p:extLst>
      <p:ext uri="{BB962C8B-B14F-4D97-AF65-F5344CB8AC3E}">
        <p14:creationId xmlns:p14="http://schemas.microsoft.com/office/powerpoint/2010/main" val="41743632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01:13</a:t>
            </a:r>
          </a:p>
        </p:txBody>
      </p:sp>
      <p:sp>
        <p:nvSpPr>
          <p:cNvPr id="4" name="Foliennummernplatzhalter 3"/>
          <p:cNvSpPr>
            <a:spLocks noGrp="1"/>
          </p:cNvSpPr>
          <p:nvPr>
            <p:ph type="sldNum" sz="quarter" idx="5"/>
          </p:nvPr>
        </p:nvSpPr>
        <p:spPr/>
        <p:txBody>
          <a:bodyPr/>
          <a:lstStyle/>
          <a:p>
            <a:fld id="{30BA9C0F-9124-4EB3-B126-8384C7AD8A60}" type="slidenum">
              <a:rPr lang="de-DE" smtClean="0"/>
              <a:t>92</a:t>
            </a:fld>
            <a:endParaRPr lang="de-DE"/>
          </a:p>
        </p:txBody>
      </p:sp>
    </p:spTree>
    <p:extLst>
      <p:ext uri="{BB962C8B-B14F-4D97-AF65-F5344CB8AC3E}">
        <p14:creationId xmlns:p14="http://schemas.microsoft.com/office/powerpoint/2010/main" val="37441910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01:13</a:t>
            </a:r>
          </a:p>
        </p:txBody>
      </p:sp>
      <p:sp>
        <p:nvSpPr>
          <p:cNvPr id="4" name="Foliennummernplatzhalter 3"/>
          <p:cNvSpPr>
            <a:spLocks noGrp="1"/>
          </p:cNvSpPr>
          <p:nvPr>
            <p:ph type="sldNum" sz="quarter" idx="5"/>
          </p:nvPr>
        </p:nvSpPr>
        <p:spPr/>
        <p:txBody>
          <a:bodyPr/>
          <a:lstStyle/>
          <a:p>
            <a:fld id="{30BA9C0F-9124-4EB3-B126-8384C7AD8A60}" type="slidenum">
              <a:rPr lang="de-DE" smtClean="0"/>
              <a:t>93</a:t>
            </a:fld>
            <a:endParaRPr lang="de-DE"/>
          </a:p>
        </p:txBody>
      </p:sp>
    </p:spTree>
    <p:extLst>
      <p:ext uri="{BB962C8B-B14F-4D97-AF65-F5344CB8AC3E}">
        <p14:creationId xmlns:p14="http://schemas.microsoft.com/office/powerpoint/2010/main" val="5624523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01:13</a:t>
            </a:r>
          </a:p>
        </p:txBody>
      </p:sp>
      <p:sp>
        <p:nvSpPr>
          <p:cNvPr id="4" name="Foliennummernplatzhalter 3"/>
          <p:cNvSpPr>
            <a:spLocks noGrp="1"/>
          </p:cNvSpPr>
          <p:nvPr>
            <p:ph type="sldNum" sz="quarter" idx="5"/>
          </p:nvPr>
        </p:nvSpPr>
        <p:spPr/>
        <p:txBody>
          <a:bodyPr/>
          <a:lstStyle/>
          <a:p>
            <a:fld id="{30BA9C0F-9124-4EB3-B126-8384C7AD8A60}" type="slidenum">
              <a:rPr lang="de-DE" smtClean="0"/>
              <a:t>94</a:t>
            </a:fld>
            <a:endParaRPr lang="de-DE"/>
          </a:p>
        </p:txBody>
      </p:sp>
    </p:spTree>
    <p:extLst>
      <p:ext uri="{BB962C8B-B14F-4D97-AF65-F5344CB8AC3E}">
        <p14:creationId xmlns:p14="http://schemas.microsoft.com/office/powerpoint/2010/main" val="26767707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01:13</a:t>
            </a:r>
          </a:p>
        </p:txBody>
      </p:sp>
      <p:sp>
        <p:nvSpPr>
          <p:cNvPr id="4" name="Foliennummernplatzhalter 3"/>
          <p:cNvSpPr>
            <a:spLocks noGrp="1"/>
          </p:cNvSpPr>
          <p:nvPr>
            <p:ph type="sldNum" sz="quarter" idx="5"/>
          </p:nvPr>
        </p:nvSpPr>
        <p:spPr/>
        <p:txBody>
          <a:bodyPr/>
          <a:lstStyle/>
          <a:p>
            <a:fld id="{30BA9C0F-9124-4EB3-B126-8384C7AD8A60}" type="slidenum">
              <a:rPr lang="de-DE" smtClean="0"/>
              <a:t>95</a:t>
            </a:fld>
            <a:endParaRPr lang="de-DE"/>
          </a:p>
        </p:txBody>
      </p:sp>
    </p:spTree>
    <p:extLst>
      <p:ext uri="{BB962C8B-B14F-4D97-AF65-F5344CB8AC3E}">
        <p14:creationId xmlns:p14="http://schemas.microsoft.com/office/powerpoint/2010/main" val="258091649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01:13</a:t>
            </a:r>
          </a:p>
        </p:txBody>
      </p:sp>
      <p:sp>
        <p:nvSpPr>
          <p:cNvPr id="4" name="Foliennummernplatzhalter 3"/>
          <p:cNvSpPr>
            <a:spLocks noGrp="1"/>
          </p:cNvSpPr>
          <p:nvPr>
            <p:ph type="sldNum" sz="quarter" idx="5"/>
          </p:nvPr>
        </p:nvSpPr>
        <p:spPr/>
        <p:txBody>
          <a:bodyPr/>
          <a:lstStyle/>
          <a:p>
            <a:fld id="{30BA9C0F-9124-4EB3-B126-8384C7AD8A60}" type="slidenum">
              <a:rPr lang="de-DE" smtClean="0"/>
              <a:t>96</a:t>
            </a:fld>
            <a:endParaRPr lang="de-DE"/>
          </a:p>
        </p:txBody>
      </p:sp>
    </p:spTree>
    <p:extLst>
      <p:ext uri="{BB962C8B-B14F-4D97-AF65-F5344CB8AC3E}">
        <p14:creationId xmlns:p14="http://schemas.microsoft.com/office/powerpoint/2010/main" val="286764870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01:15</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97</a:t>
            </a:fld>
            <a:endParaRPr lang="de-DE"/>
          </a:p>
        </p:txBody>
      </p:sp>
    </p:spTree>
    <p:extLst>
      <p:ext uri="{BB962C8B-B14F-4D97-AF65-F5344CB8AC3E}">
        <p14:creationId xmlns:p14="http://schemas.microsoft.com/office/powerpoint/2010/main" val="3696579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01:15</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98</a:t>
            </a:fld>
            <a:endParaRPr lang="de-DE"/>
          </a:p>
        </p:txBody>
      </p:sp>
    </p:spTree>
    <p:extLst>
      <p:ext uri="{BB962C8B-B14F-4D97-AF65-F5344CB8AC3E}">
        <p14:creationId xmlns:p14="http://schemas.microsoft.com/office/powerpoint/2010/main" val="39287001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01:15</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99</a:t>
            </a:fld>
            <a:endParaRPr lang="de-DE"/>
          </a:p>
        </p:txBody>
      </p:sp>
    </p:spTree>
    <p:extLst>
      <p:ext uri="{BB962C8B-B14F-4D97-AF65-F5344CB8AC3E}">
        <p14:creationId xmlns:p14="http://schemas.microsoft.com/office/powerpoint/2010/main" val="131028493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Fertig bis 00:22</a:t>
            </a:r>
          </a:p>
          <a:p>
            <a:endParaRPr lang="de-DE" dirty="0"/>
          </a:p>
        </p:txBody>
      </p:sp>
      <p:sp>
        <p:nvSpPr>
          <p:cNvPr id="4" name="Foliennummernplatzhalter 3"/>
          <p:cNvSpPr>
            <a:spLocks noGrp="1"/>
          </p:cNvSpPr>
          <p:nvPr>
            <p:ph type="sldNum" sz="quarter" idx="5"/>
          </p:nvPr>
        </p:nvSpPr>
        <p:spPr/>
        <p:txBody>
          <a:bodyPr/>
          <a:lstStyle/>
          <a:p>
            <a:fld id="{30BA9C0F-9124-4EB3-B126-8384C7AD8A60}" type="slidenum">
              <a:rPr lang="de-DE" smtClean="0"/>
              <a:t>100</a:t>
            </a:fld>
            <a:endParaRPr lang="de-DE"/>
          </a:p>
        </p:txBody>
      </p:sp>
    </p:spTree>
    <p:extLst>
      <p:ext uri="{BB962C8B-B14F-4D97-AF65-F5344CB8AC3E}">
        <p14:creationId xmlns:p14="http://schemas.microsoft.com/office/powerpoint/2010/main" val="149099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71203" y="1009867"/>
            <a:ext cx="8227219" cy="2148287"/>
          </a:xfrm>
        </p:spPr>
        <p:txBody>
          <a:bodyPr anchor="b"/>
          <a:lstStyle>
            <a:lvl1pPr algn="ctr">
              <a:defRPr sz="5398"/>
            </a:lvl1pPr>
          </a:lstStyle>
          <a:p>
            <a:r>
              <a:rPr lang="de-DE"/>
              <a:t>Titelmasterformat durch Klicken bearbeiten</a:t>
            </a:r>
            <a:endParaRPr lang="en-US" dirty="0"/>
          </a:p>
        </p:txBody>
      </p:sp>
      <p:sp>
        <p:nvSpPr>
          <p:cNvPr id="3" name="Subtitle 2"/>
          <p:cNvSpPr>
            <a:spLocks noGrp="1"/>
          </p:cNvSpPr>
          <p:nvPr>
            <p:ph type="subTitle" idx="1"/>
          </p:nvPr>
        </p:nvSpPr>
        <p:spPr>
          <a:xfrm>
            <a:off x="1371203" y="3241000"/>
            <a:ext cx="8227219" cy="1489803"/>
          </a:xfrm>
        </p:spPr>
        <p:txBody>
          <a:bodyPr/>
          <a:lstStyle>
            <a:lvl1pPr marL="0" indent="0" algn="ctr">
              <a:buNone/>
              <a:defRPr sz="2159"/>
            </a:lvl1pPr>
            <a:lvl2pPr marL="411343" indent="0" algn="ctr">
              <a:buNone/>
              <a:defRPr sz="1799"/>
            </a:lvl2pPr>
            <a:lvl3pPr marL="822686" indent="0" algn="ctr">
              <a:buNone/>
              <a:defRPr sz="1619"/>
            </a:lvl3pPr>
            <a:lvl4pPr marL="1234029" indent="0" algn="ctr">
              <a:buNone/>
              <a:defRPr sz="1440"/>
            </a:lvl4pPr>
            <a:lvl5pPr marL="1645371" indent="0" algn="ctr">
              <a:buNone/>
              <a:defRPr sz="1440"/>
            </a:lvl5pPr>
            <a:lvl6pPr marL="2056714" indent="0" algn="ctr">
              <a:buNone/>
              <a:defRPr sz="1440"/>
            </a:lvl6pPr>
            <a:lvl7pPr marL="2468057" indent="0" algn="ctr">
              <a:buNone/>
              <a:defRPr sz="1440"/>
            </a:lvl7pPr>
            <a:lvl8pPr marL="2879400" indent="0" algn="ctr">
              <a:buNone/>
              <a:defRPr sz="1440"/>
            </a:lvl8pPr>
            <a:lvl9pPr marL="3290743" indent="0" algn="ctr">
              <a:buNone/>
              <a:defRPr sz="144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69CFB4C1-1E0B-4E27-9D6C-DB55F62F0746}" type="datetime1">
              <a:rPr lang="de-DE" smtClean="0"/>
              <a:t>25.07.2024</a:t>
            </a:fld>
            <a:endParaRPr lang="de-DE"/>
          </a:p>
        </p:txBody>
      </p:sp>
      <p:sp>
        <p:nvSpPr>
          <p:cNvPr id="5" name="Footer Placeholder 4"/>
          <p:cNvSpPr>
            <a:spLocks noGrp="1"/>
          </p:cNvSpPr>
          <p:nvPr>
            <p:ph type="ftr" sz="quarter" idx="11"/>
          </p:nvPr>
        </p:nvSpPr>
        <p:spPr/>
        <p:txBody>
          <a:bodyPr/>
          <a:lstStyle/>
          <a:p>
            <a:r>
              <a:rPr lang="en-US"/>
              <a:t>© 2024 by Martin Triebke DH7AFS (V24.1)</a:t>
            </a:r>
            <a:endParaRPr lang="de-DE"/>
          </a:p>
        </p:txBody>
      </p:sp>
      <p:sp>
        <p:nvSpPr>
          <p:cNvPr id="6" name="Slide Number Placeholder 5"/>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217616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2BC3A25-9E94-4601-B20B-4FDB44468C0A}" type="datetime1">
              <a:rPr lang="de-DE" smtClean="0"/>
              <a:t>25.07.2024</a:t>
            </a:fld>
            <a:endParaRPr lang="de-DE"/>
          </a:p>
        </p:txBody>
      </p:sp>
      <p:sp>
        <p:nvSpPr>
          <p:cNvPr id="5" name="Footer Placeholder 4"/>
          <p:cNvSpPr>
            <a:spLocks noGrp="1"/>
          </p:cNvSpPr>
          <p:nvPr>
            <p:ph type="ftr" sz="quarter" idx="11"/>
          </p:nvPr>
        </p:nvSpPr>
        <p:spPr/>
        <p:txBody>
          <a:bodyPr/>
          <a:lstStyle/>
          <a:p>
            <a:r>
              <a:rPr lang="en-US"/>
              <a:t>© 2024 by Martin Triebke DH7AFS (V24.1)</a:t>
            </a:r>
            <a:endParaRPr lang="de-DE"/>
          </a:p>
        </p:txBody>
      </p:sp>
      <p:sp>
        <p:nvSpPr>
          <p:cNvPr id="6" name="Slide Number Placeholder 5"/>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11266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0138" y="328528"/>
            <a:ext cx="2365325" cy="5229309"/>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54162" y="328528"/>
            <a:ext cx="6958856" cy="5229309"/>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ACBFCDE-9D8A-4B37-B946-486CB20418A3}" type="datetime1">
              <a:rPr lang="de-DE" smtClean="0"/>
              <a:t>25.07.2024</a:t>
            </a:fld>
            <a:endParaRPr lang="de-DE"/>
          </a:p>
        </p:txBody>
      </p:sp>
      <p:sp>
        <p:nvSpPr>
          <p:cNvPr id="5" name="Footer Placeholder 4"/>
          <p:cNvSpPr>
            <a:spLocks noGrp="1"/>
          </p:cNvSpPr>
          <p:nvPr>
            <p:ph type="ftr" sz="quarter" idx="11"/>
          </p:nvPr>
        </p:nvSpPr>
        <p:spPr/>
        <p:txBody>
          <a:bodyPr/>
          <a:lstStyle/>
          <a:p>
            <a:r>
              <a:rPr lang="en-US"/>
              <a:t>© 2024 by Martin Triebke DH7AFS (V24.1)</a:t>
            </a:r>
            <a:endParaRPr lang="de-DE"/>
          </a:p>
        </p:txBody>
      </p:sp>
      <p:sp>
        <p:nvSpPr>
          <p:cNvPr id="6" name="Slide Number Placeholder 5"/>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366466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3CE59CA-277E-4CF8-AC37-A98944A6DD40}" type="datetime1">
              <a:rPr lang="de-DE" smtClean="0"/>
              <a:t>25.07.2024</a:t>
            </a:fld>
            <a:endParaRPr lang="de-DE"/>
          </a:p>
        </p:txBody>
      </p:sp>
      <p:sp>
        <p:nvSpPr>
          <p:cNvPr id="5" name="Footer Placeholder 4"/>
          <p:cNvSpPr>
            <a:spLocks noGrp="1"/>
          </p:cNvSpPr>
          <p:nvPr>
            <p:ph type="ftr" sz="quarter" idx="11"/>
          </p:nvPr>
        </p:nvSpPr>
        <p:spPr/>
        <p:txBody>
          <a:bodyPr/>
          <a:lstStyle/>
          <a:p>
            <a:r>
              <a:rPr lang="en-US"/>
              <a:t>© 2024 by Martin Triebke DH7AFS (V24.1)</a:t>
            </a:r>
            <a:endParaRPr lang="de-DE"/>
          </a:p>
        </p:txBody>
      </p:sp>
      <p:sp>
        <p:nvSpPr>
          <p:cNvPr id="6" name="Slide Number Placeholder 5"/>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234409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8448" y="1538369"/>
            <a:ext cx="9461302" cy="2566803"/>
          </a:xfrm>
        </p:spPr>
        <p:txBody>
          <a:bodyPr anchor="b"/>
          <a:lstStyle>
            <a:lvl1pPr>
              <a:defRPr sz="5398"/>
            </a:lvl1pPr>
          </a:lstStyle>
          <a:p>
            <a:r>
              <a:rPr lang="de-DE"/>
              <a:t>Titelmasterformat durch Klicken bearbeiten</a:t>
            </a:r>
            <a:endParaRPr lang="en-US" dirty="0"/>
          </a:p>
        </p:txBody>
      </p:sp>
      <p:sp>
        <p:nvSpPr>
          <p:cNvPr id="3" name="Text Placeholder 2"/>
          <p:cNvSpPr>
            <a:spLocks noGrp="1"/>
          </p:cNvSpPr>
          <p:nvPr>
            <p:ph type="body" idx="1"/>
          </p:nvPr>
        </p:nvSpPr>
        <p:spPr>
          <a:xfrm>
            <a:off x="748448" y="4129455"/>
            <a:ext cx="9461302" cy="1349821"/>
          </a:xfrm>
        </p:spPr>
        <p:txBody>
          <a:bodyPr/>
          <a:lstStyle>
            <a:lvl1pPr marL="0" indent="0">
              <a:buNone/>
              <a:defRPr sz="2159">
                <a:solidFill>
                  <a:schemeClr val="tx1">
                    <a:tint val="75000"/>
                  </a:schemeClr>
                </a:solidFill>
              </a:defRPr>
            </a:lvl1pPr>
            <a:lvl2pPr marL="411343" indent="0">
              <a:buNone/>
              <a:defRPr sz="1799">
                <a:solidFill>
                  <a:schemeClr val="tx1">
                    <a:tint val="75000"/>
                  </a:schemeClr>
                </a:solidFill>
              </a:defRPr>
            </a:lvl2pPr>
            <a:lvl3pPr marL="822686" indent="0">
              <a:buNone/>
              <a:defRPr sz="1619">
                <a:solidFill>
                  <a:schemeClr val="tx1">
                    <a:tint val="75000"/>
                  </a:schemeClr>
                </a:solidFill>
              </a:defRPr>
            </a:lvl3pPr>
            <a:lvl4pPr marL="1234029" indent="0">
              <a:buNone/>
              <a:defRPr sz="1440">
                <a:solidFill>
                  <a:schemeClr val="tx1">
                    <a:tint val="75000"/>
                  </a:schemeClr>
                </a:solidFill>
              </a:defRPr>
            </a:lvl4pPr>
            <a:lvl5pPr marL="1645371" indent="0">
              <a:buNone/>
              <a:defRPr sz="1440">
                <a:solidFill>
                  <a:schemeClr val="tx1">
                    <a:tint val="75000"/>
                  </a:schemeClr>
                </a:solidFill>
              </a:defRPr>
            </a:lvl5pPr>
            <a:lvl6pPr marL="2056714" indent="0">
              <a:buNone/>
              <a:defRPr sz="1440">
                <a:solidFill>
                  <a:schemeClr val="tx1">
                    <a:tint val="75000"/>
                  </a:schemeClr>
                </a:solidFill>
              </a:defRPr>
            </a:lvl6pPr>
            <a:lvl7pPr marL="2468057" indent="0">
              <a:buNone/>
              <a:defRPr sz="1440">
                <a:solidFill>
                  <a:schemeClr val="tx1">
                    <a:tint val="75000"/>
                  </a:schemeClr>
                </a:solidFill>
              </a:defRPr>
            </a:lvl7pPr>
            <a:lvl8pPr marL="2879400" indent="0">
              <a:buNone/>
              <a:defRPr sz="1440">
                <a:solidFill>
                  <a:schemeClr val="tx1">
                    <a:tint val="75000"/>
                  </a:schemeClr>
                </a:solidFill>
              </a:defRPr>
            </a:lvl8pPr>
            <a:lvl9pPr marL="3290743" indent="0">
              <a:buNone/>
              <a:defRPr sz="144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7D2563CE-6989-49C6-A88D-238C1C91C274}" type="datetime1">
              <a:rPr lang="de-DE" smtClean="0"/>
              <a:t>25.07.2024</a:t>
            </a:fld>
            <a:endParaRPr lang="de-DE"/>
          </a:p>
        </p:txBody>
      </p:sp>
      <p:sp>
        <p:nvSpPr>
          <p:cNvPr id="5" name="Footer Placeholder 4"/>
          <p:cNvSpPr>
            <a:spLocks noGrp="1"/>
          </p:cNvSpPr>
          <p:nvPr>
            <p:ph type="ftr" sz="quarter" idx="11"/>
          </p:nvPr>
        </p:nvSpPr>
        <p:spPr/>
        <p:txBody>
          <a:bodyPr/>
          <a:lstStyle/>
          <a:p>
            <a:r>
              <a:rPr lang="en-US"/>
              <a:t>© 2024 by Martin Triebke DH7AFS (V24.1)</a:t>
            </a:r>
            <a:endParaRPr lang="de-DE"/>
          </a:p>
        </p:txBody>
      </p:sp>
      <p:sp>
        <p:nvSpPr>
          <p:cNvPr id="6" name="Slide Number Placeholder 5"/>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133810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54162" y="1642640"/>
            <a:ext cx="4662091" cy="391519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553372" y="1642640"/>
            <a:ext cx="4662091" cy="391519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C7D8D28-BC47-4EB1-AA4A-F5A1378DE2FB}" type="datetime1">
              <a:rPr lang="de-DE" smtClean="0"/>
              <a:t>25.07.2024</a:t>
            </a:fld>
            <a:endParaRPr lang="de-DE"/>
          </a:p>
        </p:txBody>
      </p:sp>
      <p:sp>
        <p:nvSpPr>
          <p:cNvPr id="6" name="Footer Placeholder 5"/>
          <p:cNvSpPr>
            <a:spLocks noGrp="1"/>
          </p:cNvSpPr>
          <p:nvPr>
            <p:ph type="ftr" sz="quarter" idx="11"/>
          </p:nvPr>
        </p:nvSpPr>
        <p:spPr/>
        <p:txBody>
          <a:bodyPr/>
          <a:lstStyle/>
          <a:p>
            <a:r>
              <a:rPr lang="en-US"/>
              <a:t>© 2024 by Martin Triebke DH7AFS (V24.1)</a:t>
            </a:r>
            <a:endParaRPr lang="de-DE"/>
          </a:p>
        </p:txBody>
      </p:sp>
      <p:sp>
        <p:nvSpPr>
          <p:cNvPr id="7" name="Slide Number Placeholder 6"/>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76644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55590" y="328528"/>
            <a:ext cx="9461302" cy="1192700"/>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55591" y="1512658"/>
            <a:ext cx="4640665" cy="741330"/>
          </a:xfrm>
        </p:spPr>
        <p:txBody>
          <a:bodyPr anchor="b"/>
          <a:lstStyle>
            <a:lvl1pPr marL="0" indent="0">
              <a:buNone/>
              <a:defRPr sz="2159" b="1"/>
            </a:lvl1pPr>
            <a:lvl2pPr marL="411343" indent="0">
              <a:buNone/>
              <a:defRPr sz="1799" b="1"/>
            </a:lvl2pPr>
            <a:lvl3pPr marL="822686" indent="0">
              <a:buNone/>
              <a:defRPr sz="1619" b="1"/>
            </a:lvl3pPr>
            <a:lvl4pPr marL="1234029" indent="0">
              <a:buNone/>
              <a:defRPr sz="1440" b="1"/>
            </a:lvl4pPr>
            <a:lvl5pPr marL="1645371" indent="0">
              <a:buNone/>
              <a:defRPr sz="1440" b="1"/>
            </a:lvl5pPr>
            <a:lvl6pPr marL="2056714" indent="0">
              <a:buNone/>
              <a:defRPr sz="1440" b="1"/>
            </a:lvl6pPr>
            <a:lvl7pPr marL="2468057" indent="0">
              <a:buNone/>
              <a:defRPr sz="1440" b="1"/>
            </a:lvl7pPr>
            <a:lvl8pPr marL="2879400" indent="0">
              <a:buNone/>
              <a:defRPr sz="1440" b="1"/>
            </a:lvl8pPr>
            <a:lvl9pPr marL="3290743" indent="0">
              <a:buNone/>
              <a:defRPr sz="1440" b="1"/>
            </a:lvl9pPr>
          </a:lstStyle>
          <a:p>
            <a:pPr lvl="0"/>
            <a:r>
              <a:rPr lang="de-DE"/>
              <a:t>Formatvorlagen des Textmasters bearbeiten</a:t>
            </a:r>
          </a:p>
        </p:txBody>
      </p:sp>
      <p:sp>
        <p:nvSpPr>
          <p:cNvPr id="4" name="Content Placeholder 3"/>
          <p:cNvSpPr>
            <a:spLocks noGrp="1"/>
          </p:cNvSpPr>
          <p:nvPr>
            <p:ph sz="half" idx="2"/>
          </p:nvPr>
        </p:nvSpPr>
        <p:spPr>
          <a:xfrm>
            <a:off x="755591" y="2253988"/>
            <a:ext cx="4640665" cy="331527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553373" y="1512658"/>
            <a:ext cx="4663519" cy="741330"/>
          </a:xfrm>
        </p:spPr>
        <p:txBody>
          <a:bodyPr anchor="b"/>
          <a:lstStyle>
            <a:lvl1pPr marL="0" indent="0">
              <a:buNone/>
              <a:defRPr sz="2159" b="1"/>
            </a:lvl1pPr>
            <a:lvl2pPr marL="411343" indent="0">
              <a:buNone/>
              <a:defRPr sz="1799" b="1"/>
            </a:lvl2pPr>
            <a:lvl3pPr marL="822686" indent="0">
              <a:buNone/>
              <a:defRPr sz="1619" b="1"/>
            </a:lvl3pPr>
            <a:lvl4pPr marL="1234029" indent="0">
              <a:buNone/>
              <a:defRPr sz="1440" b="1"/>
            </a:lvl4pPr>
            <a:lvl5pPr marL="1645371" indent="0">
              <a:buNone/>
              <a:defRPr sz="1440" b="1"/>
            </a:lvl5pPr>
            <a:lvl6pPr marL="2056714" indent="0">
              <a:buNone/>
              <a:defRPr sz="1440" b="1"/>
            </a:lvl6pPr>
            <a:lvl7pPr marL="2468057" indent="0">
              <a:buNone/>
              <a:defRPr sz="1440" b="1"/>
            </a:lvl7pPr>
            <a:lvl8pPr marL="2879400" indent="0">
              <a:buNone/>
              <a:defRPr sz="1440" b="1"/>
            </a:lvl8pPr>
            <a:lvl9pPr marL="3290743" indent="0">
              <a:buNone/>
              <a:defRPr sz="1440" b="1"/>
            </a:lvl9pPr>
          </a:lstStyle>
          <a:p>
            <a:pPr lvl="0"/>
            <a:r>
              <a:rPr lang="de-DE"/>
              <a:t>Formatvorlagen des Textmasters bearbeiten</a:t>
            </a:r>
          </a:p>
        </p:txBody>
      </p:sp>
      <p:sp>
        <p:nvSpPr>
          <p:cNvPr id="6" name="Content Placeholder 5"/>
          <p:cNvSpPr>
            <a:spLocks noGrp="1"/>
          </p:cNvSpPr>
          <p:nvPr>
            <p:ph sz="quarter" idx="4"/>
          </p:nvPr>
        </p:nvSpPr>
        <p:spPr>
          <a:xfrm>
            <a:off x="5553373" y="2253988"/>
            <a:ext cx="4663519" cy="331527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EA333C9-1F16-4EF5-B77A-D3DA16B988B6}" type="datetime1">
              <a:rPr lang="de-DE" smtClean="0"/>
              <a:t>25.07.2024</a:t>
            </a:fld>
            <a:endParaRPr lang="de-DE"/>
          </a:p>
        </p:txBody>
      </p:sp>
      <p:sp>
        <p:nvSpPr>
          <p:cNvPr id="8" name="Footer Placeholder 7"/>
          <p:cNvSpPr>
            <a:spLocks noGrp="1"/>
          </p:cNvSpPr>
          <p:nvPr>
            <p:ph type="ftr" sz="quarter" idx="11"/>
          </p:nvPr>
        </p:nvSpPr>
        <p:spPr/>
        <p:txBody>
          <a:bodyPr/>
          <a:lstStyle/>
          <a:p>
            <a:r>
              <a:rPr lang="en-US"/>
              <a:t>© 2024 by Martin Triebke DH7AFS (V24.1)</a:t>
            </a:r>
            <a:endParaRPr lang="de-DE"/>
          </a:p>
        </p:txBody>
      </p:sp>
      <p:sp>
        <p:nvSpPr>
          <p:cNvPr id="9" name="Slide Number Placeholder 8"/>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404227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C0CD556-2B08-4326-AAA4-C4264F9C18CF}" type="datetime1">
              <a:rPr lang="de-DE" smtClean="0"/>
              <a:t>25.07.2024</a:t>
            </a:fld>
            <a:endParaRPr lang="de-DE"/>
          </a:p>
        </p:txBody>
      </p:sp>
      <p:sp>
        <p:nvSpPr>
          <p:cNvPr id="4" name="Footer Placeholder 3"/>
          <p:cNvSpPr>
            <a:spLocks noGrp="1"/>
          </p:cNvSpPr>
          <p:nvPr>
            <p:ph type="ftr" sz="quarter" idx="11"/>
          </p:nvPr>
        </p:nvSpPr>
        <p:spPr/>
        <p:txBody>
          <a:bodyPr/>
          <a:lstStyle/>
          <a:p>
            <a:r>
              <a:rPr lang="en-US"/>
              <a:t>© 2024 by Martin Triebke DH7AFS (V24.1)</a:t>
            </a:r>
            <a:endParaRPr lang="de-DE"/>
          </a:p>
        </p:txBody>
      </p:sp>
      <p:sp>
        <p:nvSpPr>
          <p:cNvPr id="5" name="Slide Number Placeholder 4"/>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26107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DB9B5-9629-4ACE-9A2B-72414DC81E80}" type="datetime1">
              <a:rPr lang="de-DE" smtClean="0"/>
              <a:t>25.07.2024</a:t>
            </a:fld>
            <a:endParaRPr lang="de-DE"/>
          </a:p>
        </p:txBody>
      </p:sp>
      <p:sp>
        <p:nvSpPr>
          <p:cNvPr id="3" name="Footer Placeholder 2"/>
          <p:cNvSpPr>
            <a:spLocks noGrp="1"/>
          </p:cNvSpPr>
          <p:nvPr>
            <p:ph type="ftr" sz="quarter" idx="11"/>
          </p:nvPr>
        </p:nvSpPr>
        <p:spPr/>
        <p:txBody>
          <a:bodyPr/>
          <a:lstStyle/>
          <a:p>
            <a:r>
              <a:rPr lang="en-US"/>
              <a:t>© 2024 by Martin Triebke DH7AFS (V24.1)</a:t>
            </a:r>
            <a:endParaRPr lang="de-DE"/>
          </a:p>
        </p:txBody>
      </p:sp>
      <p:sp>
        <p:nvSpPr>
          <p:cNvPr id="4" name="Slide Number Placeholder 3"/>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196618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55591" y="411374"/>
            <a:ext cx="3537989" cy="1439810"/>
          </a:xfrm>
        </p:spPr>
        <p:txBody>
          <a:bodyPr anchor="b"/>
          <a:lstStyle>
            <a:lvl1pPr>
              <a:defRPr sz="2879"/>
            </a:lvl1pPr>
          </a:lstStyle>
          <a:p>
            <a:r>
              <a:rPr lang="de-DE"/>
              <a:t>Titelmasterformat durch Klicken bearbeiten</a:t>
            </a:r>
            <a:endParaRPr lang="en-US" dirty="0"/>
          </a:p>
        </p:txBody>
      </p:sp>
      <p:sp>
        <p:nvSpPr>
          <p:cNvPr id="3" name="Content Placeholder 2"/>
          <p:cNvSpPr>
            <a:spLocks noGrp="1"/>
          </p:cNvSpPr>
          <p:nvPr>
            <p:ph idx="1"/>
          </p:nvPr>
        </p:nvSpPr>
        <p:spPr>
          <a:xfrm>
            <a:off x="4663519" y="888454"/>
            <a:ext cx="5553373" cy="4385135"/>
          </a:xfrm>
        </p:spPr>
        <p:txBody>
          <a:bodyPr/>
          <a:lstStyle>
            <a:lvl1pPr>
              <a:defRPr sz="2879"/>
            </a:lvl1pPr>
            <a:lvl2pPr>
              <a:defRPr sz="2519"/>
            </a:lvl2pPr>
            <a:lvl3pPr>
              <a:defRPr sz="2159"/>
            </a:lvl3pPr>
            <a:lvl4pPr>
              <a:defRPr sz="1799"/>
            </a:lvl4pPr>
            <a:lvl5pPr>
              <a:defRPr sz="1799"/>
            </a:lvl5pPr>
            <a:lvl6pPr>
              <a:defRPr sz="1799"/>
            </a:lvl6pPr>
            <a:lvl7pPr>
              <a:defRPr sz="1799"/>
            </a:lvl7pPr>
            <a:lvl8pPr>
              <a:defRPr sz="1799"/>
            </a:lvl8pPr>
            <a:lvl9pPr>
              <a:defRPr sz="1799"/>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55591" y="1851184"/>
            <a:ext cx="3537989" cy="3429547"/>
          </a:xfrm>
        </p:spPr>
        <p:txBody>
          <a:bodyPr/>
          <a:lstStyle>
            <a:lvl1pPr marL="0" indent="0">
              <a:buNone/>
              <a:defRPr sz="1440"/>
            </a:lvl1pPr>
            <a:lvl2pPr marL="411343" indent="0">
              <a:buNone/>
              <a:defRPr sz="1260"/>
            </a:lvl2pPr>
            <a:lvl3pPr marL="822686" indent="0">
              <a:buNone/>
              <a:defRPr sz="1080"/>
            </a:lvl3pPr>
            <a:lvl4pPr marL="1234029" indent="0">
              <a:buNone/>
              <a:defRPr sz="900"/>
            </a:lvl4pPr>
            <a:lvl5pPr marL="1645371" indent="0">
              <a:buNone/>
              <a:defRPr sz="900"/>
            </a:lvl5pPr>
            <a:lvl6pPr marL="2056714" indent="0">
              <a:buNone/>
              <a:defRPr sz="900"/>
            </a:lvl6pPr>
            <a:lvl7pPr marL="2468057" indent="0">
              <a:buNone/>
              <a:defRPr sz="900"/>
            </a:lvl7pPr>
            <a:lvl8pPr marL="2879400" indent="0">
              <a:buNone/>
              <a:defRPr sz="900"/>
            </a:lvl8pPr>
            <a:lvl9pPr marL="3290743"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6AB7B5D9-BD69-48D3-80FB-C7E59FFE48E1}" type="datetime1">
              <a:rPr lang="de-DE" smtClean="0"/>
              <a:t>25.07.2024</a:t>
            </a:fld>
            <a:endParaRPr lang="de-DE"/>
          </a:p>
        </p:txBody>
      </p:sp>
      <p:sp>
        <p:nvSpPr>
          <p:cNvPr id="6" name="Footer Placeholder 5"/>
          <p:cNvSpPr>
            <a:spLocks noGrp="1"/>
          </p:cNvSpPr>
          <p:nvPr>
            <p:ph type="ftr" sz="quarter" idx="11"/>
          </p:nvPr>
        </p:nvSpPr>
        <p:spPr/>
        <p:txBody>
          <a:bodyPr/>
          <a:lstStyle/>
          <a:p>
            <a:r>
              <a:rPr lang="en-US"/>
              <a:t>© 2024 by Martin Triebke DH7AFS (V24.1)</a:t>
            </a:r>
            <a:endParaRPr lang="de-DE"/>
          </a:p>
        </p:txBody>
      </p:sp>
      <p:sp>
        <p:nvSpPr>
          <p:cNvPr id="7" name="Slide Number Placeholder 6"/>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2899967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55591" y="411374"/>
            <a:ext cx="3537989" cy="1439810"/>
          </a:xfrm>
        </p:spPr>
        <p:txBody>
          <a:bodyPr anchor="b"/>
          <a:lstStyle>
            <a:lvl1pPr>
              <a:defRPr sz="2879"/>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663519" y="888454"/>
            <a:ext cx="5553373" cy="4385135"/>
          </a:xfrm>
        </p:spPr>
        <p:txBody>
          <a:bodyPr anchor="t"/>
          <a:lstStyle>
            <a:lvl1pPr marL="0" indent="0">
              <a:buNone/>
              <a:defRPr sz="2879"/>
            </a:lvl1pPr>
            <a:lvl2pPr marL="411343" indent="0">
              <a:buNone/>
              <a:defRPr sz="2519"/>
            </a:lvl2pPr>
            <a:lvl3pPr marL="822686" indent="0">
              <a:buNone/>
              <a:defRPr sz="2159"/>
            </a:lvl3pPr>
            <a:lvl4pPr marL="1234029" indent="0">
              <a:buNone/>
              <a:defRPr sz="1799"/>
            </a:lvl4pPr>
            <a:lvl5pPr marL="1645371" indent="0">
              <a:buNone/>
              <a:defRPr sz="1799"/>
            </a:lvl5pPr>
            <a:lvl6pPr marL="2056714" indent="0">
              <a:buNone/>
              <a:defRPr sz="1799"/>
            </a:lvl6pPr>
            <a:lvl7pPr marL="2468057" indent="0">
              <a:buNone/>
              <a:defRPr sz="1799"/>
            </a:lvl7pPr>
            <a:lvl8pPr marL="2879400" indent="0">
              <a:buNone/>
              <a:defRPr sz="1799"/>
            </a:lvl8pPr>
            <a:lvl9pPr marL="3290743" indent="0">
              <a:buNone/>
              <a:defRPr sz="1799"/>
            </a:lvl9pPr>
          </a:lstStyle>
          <a:p>
            <a:r>
              <a:rPr lang="de-DE"/>
              <a:t>Bild durch Klicken auf Symbol hinzufügen</a:t>
            </a:r>
            <a:endParaRPr lang="en-US" dirty="0"/>
          </a:p>
        </p:txBody>
      </p:sp>
      <p:sp>
        <p:nvSpPr>
          <p:cNvPr id="4" name="Text Placeholder 3"/>
          <p:cNvSpPr>
            <a:spLocks noGrp="1"/>
          </p:cNvSpPr>
          <p:nvPr>
            <p:ph type="body" sz="half" idx="2"/>
          </p:nvPr>
        </p:nvSpPr>
        <p:spPr>
          <a:xfrm>
            <a:off x="755591" y="1851184"/>
            <a:ext cx="3537989" cy="3429547"/>
          </a:xfrm>
        </p:spPr>
        <p:txBody>
          <a:bodyPr/>
          <a:lstStyle>
            <a:lvl1pPr marL="0" indent="0">
              <a:buNone/>
              <a:defRPr sz="1440"/>
            </a:lvl1pPr>
            <a:lvl2pPr marL="411343" indent="0">
              <a:buNone/>
              <a:defRPr sz="1260"/>
            </a:lvl2pPr>
            <a:lvl3pPr marL="822686" indent="0">
              <a:buNone/>
              <a:defRPr sz="1080"/>
            </a:lvl3pPr>
            <a:lvl4pPr marL="1234029" indent="0">
              <a:buNone/>
              <a:defRPr sz="900"/>
            </a:lvl4pPr>
            <a:lvl5pPr marL="1645371" indent="0">
              <a:buNone/>
              <a:defRPr sz="900"/>
            </a:lvl5pPr>
            <a:lvl6pPr marL="2056714" indent="0">
              <a:buNone/>
              <a:defRPr sz="900"/>
            </a:lvl6pPr>
            <a:lvl7pPr marL="2468057" indent="0">
              <a:buNone/>
              <a:defRPr sz="900"/>
            </a:lvl7pPr>
            <a:lvl8pPr marL="2879400" indent="0">
              <a:buNone/>
              <a:defRPr sz="900"/>
            </a:lvl8pPr>
            <a:lvl9pPr marL="3290743"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50488951-0AC5-48A4-8382-07E7DA928F54}" type="datetime1">
              <a:rPr lang="de-DE" smtClean="0"/>
              <a:t>25.07.2024</a:t>
            </a:fld>
            <a:endParaRPr lang="de-DE"/>
          </a:p>
        </p:txBody>
      </p:sp>
      <p:sp>
        <p:nvSpPr>
          <p:cNvPr id="6" name="Footer Placeholder 5"/>
          <p:cNvSpPr>
            <a:spLocks noGrp="1"/>
          </p:cNvSpPr>
          <p:nvPr>
            <p:ph type="ftr" sz="quarter" idx="11"/>
          </p:nvPr>
        </p:nvSpPr>
        <p:spPr/>
        <p:txBody>
          <a:bodyPr/>
          <a:lstStyle/>
          <a:p>
            <a:r>
              <a:rPr lang="en-US"/>
              <a:t>© 2024 by Martin Triebke DH7AFS (V24.1)</a:t>
            </a:r>
            <a:endParaRPr lang="de-DE"/>
          </a:p>
        </p:txBody>
      </p:sp>
      <p:sp>
        <p:nvSpPr>
          <p:cNvPr id="7" name="Slide Number Placeholder 6"/>
          <p:cNvSpPr>
            <a:spLocks noGrp="1"/>
          </p:cNvSpPr>
          <p:nvPr>
            <p:ph type="sldNum" sz="quarter" idx="12"/>
          </p:nvPr>
        </p:nvSpPr>
        <p:spPr/>
        <p:txBody>
          <a:bodyPr/>
          <a:lstStyle/>
          <a:p>
            <a:fld id="{3307B100-4A02-46EA-9FCF-1AF3187D809C}" type="slidenum">
              <a:rPr lang="de-DE" smtClean="0"/>
              <a:t>‹Nr.›</a:t>
            </a:fld>
            <a:endParaRPr lang="de-DE"/>
          </a:p>
        </p:txBody>
      </p:sp>
    </p:spTree>
    <p:extLst>
      <p:ext uri="{BB962C8B-B14F-4D97-AF65-F5344CB8AC3E}">
        <p14:creationId xmlns:p14="http://schemas.microsoft.com/office/powerpoint/2010/main" val="172737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162" y="328528"/>
            <a:ext cx="9461302" cy="1192700"/>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754162" y="1642640"/>
            <a:ext cx="9461302" cy="3915197"/>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54162" y="5719245"/>
            <a:ext cx="2468166" cy="328528"/>
          </a:xfrm>
          <a:prstGeom prst="rect">
            <a:avLst/>
          </a:prstGeom>
        </p:spPr>
        <p:txBody>
          <a:bodyPr vert="horz" lIns="91440" tIns="45720" rIns="91440" bIns="45720" rtlCol="0" anchor="ctr"/>
          <a:lstStyle>
            <a:lvl1pPr algn="l">
              <a:defRPr sz="1080">
                <a:solidFill>
                  <a:schemeClr val="tx1">
                    <a:tint val="75000"/>
                  </a:schemeClr>
                </a:solidFill>
              </a:defRPr>
            </a:lvl1pPr>
          </a:lstStyle>
          <a:p>
            <a:fld id="{611547E6-C800-4FBD-8147-03077E477848}" type="datetime1">
              <a:rPr lang="de-DE" smtClean="0"/>
              <a:t>25.07.2024</a:t>
            </a:fld>
            <a:endParaRPr lang="de-DE"/>
          </a:p>
        </p:txBody>
      </p:sp>
      <p:sp>
        <p:nvSpPr>
          <p:cNvPr id="5" name="Footer Placeholder 4"/>
          <p:cNvSpPr>
            <a:spLocks noGrp="1"/>
          </p:cNvSpPr>
          <p:nvPr>
            <p:ph type="ftr" sz="quarter" idx="3"/>
          </p:nvPr>
        </p:nvSpPr>
        <p:spPr>
          <a:xfrm>
            <a:off x="3633689" y="5719245"/>
            <a:ext cx="3702248" cy="328528"/>
          </a:xfrm>
          <a:prstGeom prst="rect">
            <a:avLst/>
          </a:prstGeom>
        </p:spPr>
        <p:txBody>
          <a:bodyPr vert="horz" lIns="91440" tIns="45720" rIns="91440" bIns="45720" rtlCol="0" anchor="ctr"/>
          <a:lstStyle>
            <a:lvl1pPr algn="ctr">
              <a:defRPr sz="1080">
                <a:solidFill>
                  <a:schemeClr val="tx1">
                    <a:tint val="75000"/>
                  </a:schemeClr>
                </a:solidFill>
              </a:defRPr>
            </a:lvl1pPr>
          </a:lstStyle>
          <a:p>
            <a:r>
              <a:rPr lang="en-US"/>
              <a:t>© 2024 by Martin Triebke DH7AFS (V24.1)</a:t>
            </a:r>
            <a:endParaRPr lang="de-DE"/>
          </a:p>
        </p:txBody>
      </p:sp>
      <p:sp>
        <p:nvSpPr>
          <p:cNvPr id="6" name="Slide Number Placeholder 5"/>
          <p:cNvSpPr>
            <a:spLocks noGrp="1"/>
          </p:cNvSpPr>
          <p:nvPr>
            <p:ph type="sldNum" sz="quarter" idx="4"/>
          </p:nvPr>
        </p:nvSpPr>
        <p:spPr>
          <a:xfrm>
            <a:off x="7747297" y="5719245"/>
            <a:ext cx="2468166" cy="328528"/>
          </a:xfrm>
          <a:prstGeom prst="rect">
            <a:avLst/>
          </a:prstGeom>
        </p:spPr>
        <p:txBody>
          <a:bodyPr vert="horz" lIns="91440" tIns="45720" rIns="91440" bIns="45720" rtlCol="0" anchor="ctr"/>
          <a:lstStyle>
            <a:lvl1pPr algn="r">
              <a:defRPr sz="1080">
                <a:solidFill>
                  <a:schemeClr val="tx1">
                    <a:tint val="75000"/>
                  </a:schemeClr>
                </a:solidFill>
              </a:defRPr>
            </a:lvl1pPr>
          </a:lstStyle>
          <a:p>
            <a:fld id="{3307B100-4A02-46EA-9FCF-1AF3187D809C}" type="slidenum">
              <a:rPr lang="de-DE" smtClean="0"/>
              <a:t>‹Nr.›</a:t>
            </a:fld>
            <a:endParaRPr lang="de-DE"/>
          </a:p>
        </p:txBody>
      </p:sp>
    </p:spTree>
    <p:extLst>
      <p:ext uri="{BB962C8B-B14F-4D97-AF65-F5344CB8AC3E}">
        <p14:creationId xmlns:p14="http://schemas.microsoft.com/office/powerpoint/2010/main" val="33843350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822686" rtl="0" eaLnBrk="1" latinLnBrk="0" hangingPunct="1">
        <a:lnSpc>
          <a:spcPct val="90000"/>
        </a:lnSpc>
        <a:spcBef>
          <a:spcPct val="0"/>
        </a:spcBef>
        <a:buNone/>
        <a:defRPr sz="3959" kern="1200">
          <a:solidFill>
            <a:schemeClr val="tx1"/>
          </a:solidFill>
          <a:latin typeface="+mj-lt"/>
          <a:ea typeface="+mj-ea"/>
          <a:cs typeface="+mj-cs"/>
        </a:defRPr>
      </a:lvl1pPr>
    </p:titleStyle>
    <p:bodyStyle>
      <a:lvl1pPr marL="205671" indent="-205671" algn="l" defTabSz="822686" rtl="0" eaLnBrk="1" latinLnBrk="0" hangingPunct="1">
        <a:lnSpc>
          <a:spcPct val="90000"/>
        </a:lnSpc>
        <a:spcBef>
          <a:spcPts val="900"/>
        </a:spcBef>
        <a:buFont typeface="Arial" panose="020B0604020202020204" pitchFamily="34" charset="0"/>
        <a:buChar char="•"/>
        <a:defRPr sz="2519" kern="1200">
          <a:solidFill>
            <a:schemeClr val="tx1"/>
          </a:solidFill>
          <a:latin typeface="+mn-lt"/>
          <a:ea typeface="+mn-ea"/>
          <a:cs typeface="+mn-cs"/>
        </a:defRPr>
      </a:lvl1pPr>
      <a:lvl2pPr marL="617014" indent="-205671" algn="l" defTabSz="822686" rtl="0" eaLnBrk="1" latinLnBrk="0" hangingPunct="1">
        <a:lnSpc>
          <a:spcPct val="90000"/>
        </a:lnSpc>
        <a:spcBef>
          <a:spcPts val="450"/>
        </a:spcBef>
        <a:buFont typeface="Arial" panose="020B0604020202020204" pitchFamily="34" charset="0"/>
        <a:buChar char="•"/>
        <a:defRPr sz="2159" kern="1200">
          <a:solidFill>
            <a:schemeClr val="tx1"/>
          </a:solidFill>
          <a:latin typeface="+mn-lt"/>
          <a:ea typeface="+mn-ea"/>
          <a:cs typeface="+mn-cs"/>
        </a:defRPr>
      </a:lvl2pPr>
      <a:lvl3pPr marL="1028357" indent="-205671" algn="l" defTabSz="822686" rtl="0" eaLnBrk="1" latinLnBrk="0" hangingPunct="1">
        <a:lnSpc>
          <a:spcPct val="90000"/>
        </a:lnSpc>
        <a:spcBef>
          <a:spcPts val="450"/>
        </a:spcBef>
        <a:buFont typeface="Arial" panose="020B0604020202020204" pitchFamily="34" charset="0"/>
        <a:buChar char="•"/>
        <a:defRPr sz="1799" kern="1200">
          <a:solidFill>
            <a:schemeClr val="tx1"/>
          </a:solidFill>
          <a:latin typeface="+mn-lt"/>
          <a:ea typeface="+mn-ea"/>
          <a:cs typeface="+mn-cs"/>
        </a:defRPr>
      </a:lvl3pPr>
      <a:lvl4pPr marL="1439700"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4pPr>
      <a:lvl5pPr marL="1851043"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5pPr>
      <a:lvl6pPr marL="2262386"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6pPr>
      <a:lvl7pPr marL="2673728"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7pPr>
      <a:lvl8pPr marL="3085071"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8pPr>
      <a:lvl9pPr marL="3496414" indent="-205671" algn="l" defTabSz="822686" rtl="0" eaLnBrk="1" latinLnBrk="0" hangingPunct="1">
        <a:lnSpc>
          <a:spcPct val="90000"/>
        </a:lnSpc>
        <a:spcBef>
          <a:spcPts val="450"/>
        </a:spcBef>
        <a:buFont typeface="Arial" panose="020B0604020202020204" pitchFamily="34" charset="0"/>
        <a:buChar char="•"/>
        <a:defRPr sz="1619" kern="1200">
          <a:solidFill>
            <a:schemeClr val="tx1"/>
          </a:solidFill>
          <a:latin typeface="+mn-lt"/>
          <a:ea typeface="+mn-ea"/>
          <a:cs typeface="+mn-cs"/>
        </a:defRPr>
      </a:lvl9pPr>
    </p:bodyStyle>
    <p:otherStyle>
      <a:defPPr>
        <a:defRPr lang="en-US"/>
      </a:defPPr>
      <a:lvl1pPr marL="0" algn="l" defTabSz="822686" rtl="0" eaLnBrk="1" latinLnBrk="0" hangingPunct="1">
        <a:defRPr sz="1619" kern="1200">
          <a:solidFill>
            <a:schemeClr val="tx1"/>
          </a:solidFill>
          <a:latin typeface="+mn-lt"/>
          <a:ea typeface="+mn-ea"/>
          <a:cs typeface="+mn-cs"/>
        </a:defRPr>
      </a:lvl1pPr>
      <a:lvl2pPr marL="411343" algn="l" defTabSz="822686" rtl="0" eaLnBrk="1" latinLnBrk="0" hangingPunct="1">
        <a:defRPr sz="1619" kern="1200">
          <a:solidFill>
            <a:schemeClr val="tx1"/>
          </a:solidFill>
          <a:latin typeface="+mn-lt"/>
          <a:ea typeface="+mn-ea"/>
          <a:cs typeface="+mn-cs"/>
        </a:defRPr>
      </a:lvl2pPr>
      <a:lvl3pPr marL="822686" algn="l" defTabSz="822686" rtl="0" eaLnBrk="1" latinLnBrk="0" hangingPunct="1">
        <a:defRPr sz="1619" kern="1200">
          <a:solidFill>
            <a:schemeClr val="tx1"/>
          </a:solidFill>
          <a:latin typeface="+mn-lt"/>
          <a:ea typeface="+mn-ea"/>
          <a:cs typeface="+mn-cs"/>
        </a:defRPr>
      </a:lvl3pPr>
      <a:lvl4pPr marL="1234029" algn="l" defTabSz="822686" rtl="0" eaLnBrk="1" latinLnBrk="0" hangingPunct="1">
        <a:defRPr sz="1619" kern="1200">
          <a:solidFill>
            <a:schemeClr val="tx1"/>
          </a:solidFill>
          <a:latin typeface="+mn-lt"/>
          <a:ea typeface="+mn-ea"/>
          <a:cs typeface="+mn-cs"/>
        </a:defRPr>
      </a:lvl4pPr>
      <a:lvl5pPr marL="1645371" algn="l" defTabSz="822686" rtl="0" eaLnBrk="1" latinLnBrk="0" hangingPunct="1">
        <a:defRPr sz="1619" kern="1200">
          <a:solidFill>
            <a:schemeClr val="tx1"/>
          </a:solidFill>
          <a:latin typeface="+mn-lt"/>
          <a:ea typeface="+mn-ea"/>
          <a:cs typeface="+mn-cs"/>
        </a:defRPr>
      </a:lvl5pPr>
      <a:lvl6pPr marL="2056714" algn="l" defTabSz="822686" rtl="0" eaLnBrk="1" latinLnBrk="0" hangingPunct="1">
        <a:defRPr sz="1619" kern="1200">
          <a:solidFill>
            <a:schemeClr val="tx1"/>
          </a:solidFill>
          <a:latin typeface="+mn-lt"/>
          <a:ea typeface="+mn-ea"/>
          <a:cs typeface="+mn-cs"/>
        </a:defRPr>
      </a:lvl6pPr>
      <a:lvl7pPr marL="2468057" algn="l" defTabSz="822686" rtl="0" eaLnBrk="1" latinLnBrk="0" hangingPunct="1">
        <a:defRPr sz="1619" kern="1200">
          <a:solidFill>
            <a:schemeClr val="tx1"/>
          </a:solidFill>
          <a:latin typeface="+mn-lt"/>
          <a:ea typeface="+mn-ea"/>
          <a:cs typeface="+mn-cs"/>
        </a:defRPr>
      </a:lvl7pPr>
      <a:lvl8pPr marL="2879400" algn="l" defTabSz="822686" rtl="0" eaLnBrk="1" latinLnBrk="0" hangingPunct="1">
        <a:defRPr sz="1619" kern="1200">
          <a:solidFill>
            <a:schemeClr val="tx1"/>
          </a:solidFill>
          <a:latin typeface="+mn-lt"/>
          <a:ea typeface="+mn-ea"/>
          <a:cs typeface="+mn-cs"/>
        </a:defRPr>
      </a:lvl8pPr>
      <a:lvl9pPr marL="3290743" algn="l" defTabSz="822686" rtl="0" eaLnBrk="1" latinLnBrk="0" hangingPunct="1">
        <a:defRPr sz="16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govdata.de/dl-de/by-2-0"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2.jpeg"/><Relationship Id="rId9"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jpeg"/></Relationships>
</file>

<file path=ppt/slides/_rels/slide8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jpe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jpeg"/></Relationships>
</file>

<file path=ppt/slides/_rels/slide8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jpe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jpe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hyperlink" Target="http://www.reversebeacon.net/" TargetMode="External"/><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hyperlink" Target="https://www.bundesnetzagentur.de/DE/Sachgebiete/Telekommunikation/Unternehmen_Institutionen/EMF/Standortbescheinigung/_functions/wattwaechter.html"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6C91666-0A66-0A8A-E282-CC7A531BA39A}"/>
              </a:ext>
            </a:extLst>
          </p:cNvPr>
          <p:cNvSpPr/>
          <p:nvPr/>
        </p:nvSpPr>
        <p:spPr>
          <a:xfrm rot="10800000">
            <a:off x="-650" y="-1"/>
            <a:ext cx="10970276" cy="6170613"/>
          </a:xfrm>
          <a:prstGeom prst="rect">
            <a:avLst/>
          </a:prstGeom>
          <a:blipFill dpi="0" rotWithShape="1">
            <a:blip r:embed="rId2">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p:nvPr>
        </p:nvSpPr>
        <p:spPr>
          <a:xfrm>
            <a:off x="258762" y="457201"/>
            <a:ext cx="10450799" cy="1604356"/>
          </a:xfrm>
        </p:spPr>
        <p:txBody>
          <a:bodyPr>
            <a:normAutofit fontScale="92500" lnSpcReduction="10000"/>
          </a:bodyPr>
          <a:lstStyle/>
          <a:p>
            <a:r>
              <a:rPr lang="de-DE" sz="7200" dirty="0">
                <a:latin typeface="Academy Engraved LET" pitchFamily="2" charset="0"/>
              </a:rPr>
              <a:t>Amateurfunk</a:t>
            </a:r>
          </a:p>
          <a:p>
            <a:r>
              <a:rPr lang="de-DE" sz="4400" dirty="0">
                <a:latin typeface="Academy Engraved LET" pitchFamily="2" charset="0"/>
              </a:rPr>
              <a:t>Vorbereitung auf die Lizenzprüfung</a:t>
            </a:r>
          </a:p>
        </p:txBody>
      </p:sp>
      <p:sp>
        <p:nvSpPr>
          <p:cNvPr id="4" name="Textfeld 3"/>
          <p:cNvSpPr txBox="1"/>
          <p:nvPr/>
        </p:nvSpPr>
        <p:spPr>
          <a:xfrm>
            <a:off x="1491250" y="4507560"/>
            <a:ext cx="7985819" cy="646331"/>
          </a:xfrm>
          <a:prstGeom prst="rect">
            <a:avLst/>
          </a:prstGeom>
          <a:noFill/>
        </p:spPr>
        <p:txBody>
          <a:bodyPr wrap="square" rtlCol="0">
            <a:spAutoFit/>
          </a:bodyPr>
          <a:lstStyle/>
          <a:p>
            <a:pPr algn="ctr"/>
            <a:r>
              <a:rPr lang="de-DE" sz="3600" dirty="0">
                <a:latin typeface="Bosch Sans Black" panose="020B0804020202020204" pitchFamily="34" charset="0"/>
              </a:rPr>
              <a:t>-.-.  --.-     -..  .     -..  ….  --…  .-  ..-.  …</a:t>
            </a:r>
          </a:p>
        </p:txBody>
      </p:sp>
      <p:sp>
        <p:nvSpPr>
          <p:cNvPr id="5" name="Inhaltsplatzhalter 4">
            <a:extLst>
              <a:ext uri="{FF2B5EF4-FFF2-40B4-BE49-F238E27FC236}">
                <a16:creationId xmlns:a16="http://schemas.microsoft.com/office/drawing/2014/main" id="{C7134EB9-31BA-4240-B2C5-DF6F277B19BF}"/>
              </a:ext>
            </a:extLst>
          </p:cNvPr>
          <p:cNvSpPr txBox="1">
            <a:spLocks/>
          </p:cNvSpPr>
          <p:nvPr/>
        </p:nvSpPr>
        <p:spPr>
          <a:xfrm>
            <a:off x="258762" y="5153891"/>
            <a:ext cx="10450800" cy="789708"/>
          </a:xfrm>
          <a:prstGeom prst="rect">
            <a:avLst/>
          </a:prstGeom>
        </p:spPr>
        <p:txBody>
          <a:bodyPr vert="horz" lIns="0" tIns="0" rIns="0" bIns="0" rtlCol="0" anchor="ctr">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255581" marR="0" lvl="1" indent="0" defTabSz="914333" rtl="0" eaLnBrk="1" fontAlgn="auto" latinLnBrk="0" hangingPunct="1">
              <a:lnSpc>
                <a:spcPct val="103000"/>
              </a:lnSpc>
              <a:spcBef>
                <a:spcPts val="500"/>
              </a:spcBef>
              <a:spcAft>
                <a:spcPts val="0"/>
              </a:spcAft>
              <a:buClrTx/>
              <a:buSzTx/>
              <a:buFont typeface="Wingdings 3" panose="05040102010807070707" pitchFamily="18" charset="2"/>
              <a:buNone/>
              <a:tabLst/>
              <a:defRPr/>
            </a:pPr>
            <a:r>
              <a:rPr kumimoji="0" lang="de-DE" sz="1000" b="0" i="0" u="none" strike="noStrike" kern="1200" cap="none" spc="0" normalizeH="0" baseline="0" noProof="0" dirty="0">
                <a:ln>
                  <a:noFill/>
                </a:ln>
                <a:solidFill>
                  <a:srgbClr val="000000"/>
                </a:solidFill>
                <a:effectLst/>
                <a:uLnTx/>
                <a:uFillTx/>
                <a:cs typeface="Arial" panose="020B0604020202020204" pitchFamily="34" charset="0"/>
              </a:rPr>
              <a:t>Hinweis/Disclaimer:</a:t>
            </a:r>
          </a:p>
          <a:p>
            <a:pPr marL="255581" marR="0" lvl="1" indent="0" defTabSz="914333" rtl="0" eaLnBrk="1" fontAlgn="auto" latinLnBrk="0" hangingPunct="1">
              <a:lnSpc>
                <a:spcPct val="103000"/>
              </a:lnSpc>
              <a:spcBef>
                <a:spcPts val="500"/>
              </a:spcBef>
              <a:spcAft>
                <a:spcPts val="0"/>
              </a:spcAft>
              <a:buClrTx/>
              <a:buSzTx/>
              <a:buFont typeface="Wingdings 3" panose="05040102010807070707" pitchFamily="18" charset="2"/>
              <a:buNone/>
              <a:tabLst/>
              <a:defRPr/>
            </a:pPr>
            <a:r>
              <a:rPr lang="de-DE" sz="1000" dirty="0">
                <a:solidFill>
                  <a:srgbClr val="000000"/>
                </a:solidFill>
                <a:cs typeface="Arial" panose="020B0604020202020204" pitchFamily="34" charset="0"/>
              </a:rPr>
              <a:t>D</a:t>
            </a:r>
            <a:r>
              <a:rPr kumimoji="0" lang="de-DE" sz="1000" b="0" i="0" u="none" strike="noStrike" kern="1200" cap="none" spc="0" normalizeH="0" baseline="0" noProof="0" dirty="0" err="1">
                <a:ln>
                  <a:noFill/>
                </a:ln>
                <a:solidFill>
                  <a:srgbClr val="000000"/>
                </a:solidFill>
                <a:effectLst/>
                <a:uLnTx/>
                <a:uFillTx/>
                <a:cs typeface="Arial" panose="020B0604020202020204" pitchFamily="34" charset="0"/>
              </a:rPr>
              <a:t>ie</a:t>
            </a:r>
            <a:r>
              <a:rPr kumimoji="0" lang="de-DE" sz="1000" b="0" i="0" u="none" strike="noStrike" kern="1200" cap="none" spc="0" normalizeH="0" baseline="0" noProof="0" dirty="0">
                <a:ln>
                  <a:noFill/>
                </a:ln>
                <a:solidFill>
                  <a:srgbClr val="000000"/>
                </a:solidFill>
                <a:effectLst/>
                <a:uLnTx/>
                <a:uFillTx/>
                <a:cs typeface="Arial" panose="020B0604020202020204" pitchFamily="34" charset="0"/>
              </a:rPr>
              <a:t> in</a:t>
            </a:r>
            <a:r>
              <a:rPr kumimoji="0" lang="de-DE" sz="1000" b="0" i="0" u="none" strike="noStrike" kern="1200" cap="none" spc="0" normalizeH="0" noProof="0" dirty="0">
                <a:ln>
                  <a:noFill/>
                </a:ln>
                <a:solidFill>
                  <a:srgbClr val="000000"/>
                </a:solidFill>
                <a:effectLst/>
                <a:uLnTx/>
                <a:uFillTx/>
                <a:cs typeface="Arial" panose="020B0604020202020204" pitchFamily="34" charset="0"/>
              </a:rPr>
              <a:t> diesem Dokument enthaltenen </a:t>
            </a:r>
            <a:r>
              <a:rPr kumimoji="0" lang="de-DE" sz="1000" b="0" i="0" u="none" strike="noStrike" kern="1200" cap="none" spc="0" normalizeH="0" baseline="0" noProof="0" dirty="0">
                <a:ln>
                  <a:noFill/>
                </a:ln>
                <a:solidFill>
                  <a:srgbClr val="000000"/>
                </a:solidFill>
                <a:effectLst/>
                <a:uLnTx/>
                <a:uFillTx/>
                <a:cs typeface="Arial" panose="020B0604020202020204" pitchFamily="34" charset="0"/>
              </a:rPr>
              <a:t>Folien und deren Inhalte wurden nach bestem Wissen zusammengestellt,  dennoch kann</a:t>
            </a:r>
            <a:r>
              <a:rPr kumimoji="0" lang="de-DE" sz="1000" b="0" i="0" u="none" strike="noStrike" kern="1200" cap="none" spc="0" normalizeH="0" noProof="0" dirty="0">
                <a:ln>
                  <a:noFill/>
                </a:ln>
                <a:solidFill>
                  <a:srgbClr val="000000"/>
                </a:solidFill>
                <a:effectLst/>
                <a:uLnTx/>
                <a:uFillTx/>
                <a:cs typeface="Arial" panose="020B0604020202020204" pitchFamily="34" charset="0"/>
              </a:rPr>
              <a:t> natürlich keine Gewähr für Richtigkeit und Vollständigkeit übernommen werden. </a:t>
            </a:r>
            <a:r>
              <a:rPr kumimoji="0" lang="de-DE" sz="1000" b="0" i="0" u="none" strike="noStrike" kern="1200" cap="none" spc="0" normalizeH="0" baseline="0" noProof="0" dirty="0">
                <a:ln>
                  <a:noFill/>
                </a:ln>
                <a:solidFill>
                  <a:srgbClr val="000000"/>
                </a:solidFill>
                <a:effectLst/>
                <a:uLnTx/>
                <a:uFillTx/>
                <a:cs typeface="Arial" panose="020B0604020202020204" pitchFamily="34" charset="0"/>
              </a:rPr>
              <a:t>Die verlinkten Dokumente gehören nicht zum Inhalt dieses Foliensatzes, da ich auf</a:t>
            </a:r>
            <a:r>
              <a:rPr kumimoji="0" lang="de-DE" sz="1000" b="0" i="0" u="none" strike="noStrike" kern="1200" cap="none" spc="0" normalizeH="0" noProof="0" dirty="0">
                <a:ln>
                  <a:noFill/>
                </a:ln>
                <a:solidFill>
                  <a:srgbClr val="000000"/>
                </a:solidFill>
                <a:effectLst/>
                <a:uLnTx/>
                <a:uFillTx/>
                <a:cs typeface="Arial" panose="020B0604020202020204" pitchFamily="34" charset="0"/>
              </a:rPr>
              <a:t> diese </a:t>
            </a:r>
            <a:r>
              <a:rPr kumimoji="0" lang="de-DE" sz="1000" b="0" i="0" u="none" strike="noStrike" kern="1200" cap="none" spc="0" normalizeH="0" baseline="0" noProof="0" dirty="0">
                <a:ln>
                  <a:noFill/>
                </a:ln>
                <a:solidFill>
                  <a:srgbClr val="000000"/>
                </a:solidFill>
                <a:effectLst/>
                <a:uLnTx/>
                <a:uFillTx/>
                <a:cs typeface="Arial" panose="020B0604020202020204" pitchFamily="34" charset="0"/>
              </a:rPr>
              <a:t>keinen Einfluss habe.</a:t>
            </a:r>
          </a:p>
          <a:p>
            <a:pPr marL="255581" marR="0" lvl="1" indent="0" defTabSz="914333" rtl="0" eaLnBrk="1" fontAlgn="auto" latinLnBrk="0" hangingPunct="1">
              <a:lnSpc>
                <a:spcPct val="103000"/>
              </a:lnSpc>
              <a:spcBef>
                <a:spcPts val="500"/>
              </a:spcBef>
              <a:spcAft>
                <a:spcPts val="0"/>
              </a:spcAft>
              <a:buClrTx/>
              <a:buSzTx/>
              <a:buFont typeface="Wingdings 3" panose="05040102010807070707" pitchFamily="18" charset="2"/>
              <a:buNone/>
              <a:tabLst/>
              <a:defRPr/>
            </a:pPr>
            <a:r>
              <a:rPr lang="de-DE" sz="1000" dirty="0">
                <a:solidFill>
                  <a:srgbClr val="000000"/>
                </a:solidFill>
                <a:cs typeface="Arial" panose="020B0604020202020204" pitchFamily="34" charset="0"/>
              </a:rPr>
              <a:t>Fehler und Irrtümer vorbehalten</a:t>
            </a:r>
            <a:r>
              <a:rPr lang="de-DE" sz="1000" dirty="0">
                <a:solidFill>
                  <a:srgbClr val="000000"/>
                </a:solidFill>
                <a:latin typeface="Arial" panose="020B0604020202020204" pitchFamily="34" charset="0"/>
                <a:cs typeface="Arial" panose="020B0604020202020204" pitchFamily="34" charset="0"/>
              </a:rPr>
              <a:t>.</a:t>
            </a:r>
            <a:endParaRPr kumimoji="0" lang="de-DE"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Untertitel 2">
            <a:extLst>
              <a:ext uri="{FF2B5EF4-FFF2-40B4-BE49-F238E27FC236}">
                <a16:creationId xmlns:a16="http://schemas.microsoft.com/office/drawing/2014/main" id="{37A19FD8-7A8F-439B-8281-EF1C0EA62CFC}"/>
              </a:ext>
            </a:extLst>
          </p:cNvPr>
          <p:cNvSpPr txBox="1">
            <a:spLocks/>
          </p:cNvSpPr>
          <p:nvPr/>
        </p:nvSpPr>
        <p:spPr>
          <a:xfrm>
            <a:off x="258759" y="2341938"/>
            <a:ext cx="10450799" cy="1604356"/>
          </a:xfrm>
          <a:prstGeom prst="rect">
            <a:avLst/>
          </a:prstGeom>
        </p:spPr>
        <p:txBody>
          <a:bodyPr vert="horz" lIns="91440" tIns="45720" rIns="91440" bIns="45720" rtlCol="0">
            <a:normAutofit/>
          </a:bodyPr>
          <a:lstStyle>
            <a:lvl1pPr marL="0" indent="0" algn="ctr" defTabSz="822686" rtl="0" eaLnBrk="1" latinLnBrk="0" hangingPunct="1">
              <a:lnSpc>
                <a:spcPct val="90000"/>
              </a:lnSpc>
              <a:spcBef>
                <a:spcPts val="900"/>
              </a:spcBef>
              <a:buFont typeface="Arial" panose="020B0604020202020204" pitchFamily="34" charset="0"/>
              <a:buNone/>
              <a:defRPr sz="2159" kern="1200">
                <a:solidFill>
                  <a:schemeClr val="tx1"/>
                </a:solidFill>
                <a:latin typeface="+mn-lt"/>
                <a:ea typeface="+mn-ea"/>
                <a:cs typeface="+mn-cs"/>
              </a:defRPr>
            </a:lvl1pPr>
            <a:lvl2pPr marL="411343" indent="0" algn="ctr" defTabSz="822686" rtl="0" eaLnBrk="1" latinLnBrk="0" hangingPunct="1">
              <a:lnSpc>
                <a:spcPct val="90000"/>
              </a:lnSpc>
              <a:spcBef>
                <a:spcPts val="450"/>
              </a:spcBef>
              <a:buFont typeface="Arial" panose="020B0604020202020204" pitchFamily="34" charset="0"/>
              <a:buNone/>
              <a:defRPr sz="1799" kern="1200">
                <a:solidFill>
                  <a:schemeClr val="tx1"/>
                </a:solidFill>
                <a:latin typeface="+mn-lt"/>
                <a:ea typeface="+mn-ea"/>
                <a:cs typeface="+mn-cs"/>
              </a:defRPr>
            </a:lvl2pPr>
            <a:lvl3pPr marL="822686" indent="0" algn="ctr" defTabSz="822686" rtl="0" eaLnBrk="1" latinLnBrk="0" hangingPunct="1">
              <a:lnSpc>
                <a:spcPct val="90000"/>
              </a:lnSpc>
              <a:spcBef>
                <a:spcPts val="450"/>
              </a:spcBef>
              <a:buFont typeface="Arial" panose="020B0604020202020204" pitchFamily="34" charset="0"/>
              <a:buNone/>
              <a:defRPr sz="1619" kern="1200">
                <a:solidFill>
                  <a:schemeClr val="tx1"/>
                </a:solidFill>
                <a:latin typeface="+mn-lt"/>
                <a:ea typeface="+mn-ea"/>
                <a:cs typeface="+mn-cs"/>
              </a:defRPr>
            </a:lvl3pPr>
            <a:lvl4pPr marL="1234029"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371"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6714"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057"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79400"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0743"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r>
              <a:rPr lang="de-DE" sz="10700" dirty="0"/>
              <a:t>CQ  DE  DH7AFS</a:t>
            </a:r>
            <a:endParaRPr lang="de-DE" sz="6600" dirty="0"/>
          </a:p>
        </p:txBody>
      </p:sp>
      <p:sp>
        <p:nvSpPr>
          <p:cNvPr id="7" name="Rechteck 6">
            <a:extLst>
              <a:ext uri="{FF2B5EF4-FFF2-40B4-BE49-F238E27FC236}">
                <a16:creationId xmlns:a16="http://schemas.microsoft.com/office/drawing/2014/main" id="{C6358AAC-A2FA-1334-0196-23FD9DA0868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Tree>
    <p:extLst>
      <p:ext uri="{BB962C8B-B14F-4D97-AF65-F5344CB8AC3E}">
        <p14:creationId xmlns:p14="http://schemas.microsoft.com/office/powerpoint/2010/main" val="1731582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1" y="-3"/>
            <a:ext cx="10969625"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Elektromagnetisches </a:t>
            </a:r>
            <a:r>
              <a:rPr lang="de-DE" dirty="0">
                <a:solidFill>
                  <a:schemeClr val="tx1"/>
                </a:solidFill>
                <a:latin typeface="+mn-lt"/>
              </a:rPr>
              <a:t>F</a:t>
            </a:r>
            <a:r>
              <a:rPr kumimoji="0" lang="de-DE" sz="2800" b="0" i="0" u="none" strike="noStrike" kern="1200" cap="none" spc="0" normalizeH="0" baseline="0" noProof="0" dirty="0" err="1">
                <a:ln>
                  <a:noFill/>
                </a:ln>
                <a:solidFill>
                  <a:schemeClr val="tx1"/>
                </a:solidFill>
                <a:effectLst/>
                <a:uLnTx/>
                <a:uFillTx/>
                <a:latin typeface="+mn-lt"/>
                <a:ea typeface="+mj-ea"/>
                <a:cs typeface="+mj-cs"/>
              </a:rPr>
              <a:t>eld</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Elektromagnetischen Wellen breiten sich im freien Raum mit Lichtgeschwindigkeit aus.</a:t>
            </a:r>
            <a:endParaRPr lang="de-DE" b="1" dirty="0">
              <a:solidFill>
                <a:srgbClr val="000000"/>
              </a:solidFill>
            </a:endParaRPr>
          </a:p>
          <a:p>
            <a:pPr>
              <a:defRPr/>
            </a:pPr>
            <a:r>
              <a:rPr lang="de-DE" dirty="0">
                <a:solidFill>
                  <a:srgbClr val="000000"/>
                </a:solidFill>
              </a:rPr>
              <a:t>Lichtgeschwindigkeit: </a:t>
            </a:r>
            <a:r>
              <a:rPr lang="de-DE" b="1" dirty="0">
                <a:solidFill>
                  <a:srgbClr val="000000"/>
                </a:solidFill>
              </a:rPr>
              <a:t>300 000 km/s</a:t>
            </a:r>
            <a:endParaRPr lang="de-DE" dirty="0">
              <a:solidFill>
                <a:srgbClr val="000000"/>
              </a:solidFill>
            </a:endParaRPr>
          </a:p>
          <a:p>
            <a:pPr>
              <a:defRPr/>
            </a:pPr>
            <a:endParaRPr lang="de-DE" sz="400" dirty="0">
              <a:solidFill>
                <a:srgbClr val="000000"/>
              </a:solidFill>
            </a:endParaRPr>
          </a:p>
          <a:p>
            <a:pPr marL="0" indent="0">
              <a:buNone/>
              <a:defRPr/>
            </a:pPr>
            <a:r>
              <a:rPr lang="de-DE" dirty="0">
                <a:solidFill>
                  <a:srgbClr val="000000"/>
                </a:solidFill>
              </a:rPr>
              <a:t>Über die Lichtgeschwindigkeit lässt sich die Frequenz einer elektromagnetischen Welle in ihre Wellenlänge umrechnen und umgekehrt:</a:t>
            </a:r>
          </a:p>
          <a:p>
            <a:pPr marL="0" indent="0">
              <a:buNone/>
            </a:pPr>
            <a:r>
              <a:rPr lang="de-DE" dirty="0"/>
              <a:t> 					</a:t>
            </a:r>
            <a:r>
              <a:rPr lang="de-DE" sz="3200" b="1" dirty="0"/>
              <a:t> c = f * </a:t>
            </a:r>
            <a:r>
              <a:rPr lang="de-DE" sz="3200" b="1" dirty="0">
                <a:latin typeface="Symbol" panose="05050102010706020507" pitchFamily="18" charset="2"/>
              </a:rPr>
              <a:t>l</a:t>
            </a:r>
            <a:endParaRPr lang="de-DE" sz="3200" b="1" dirty="0"/>
          </a:p>
          <a:p>
            <a:endParaRPr lang="de-DE" sz="800" dirty="0"/>
          </a:p>
          <a:p>
            <a:pPr marL="0" indent="0">
              <a:buNone/>
            </a:pPr>
            <a:r>
              <a:rPr lang="de-DE" dirty="0"/>
              <a:t> 			   	c = Lichtgeschwindigkeit     f = Frequenz     </a:t>
            </a:r>
            <a:r>
              <a:rPr lang="de-DE" dirty="0">
                <a:latin typeface="Symbol" panose="05050102010706020507" pitchFamily="18" charset="2"/>
              </a:rPr>
              <a:t>l </a:t>
            </a:r>
            <a:r>
              <a:rPr lang="de-DE" dirty="0"/>
              <a:t>= Wellenlänge</a:t>
            </a:r>
          </a:p>
          <a:p>
            <a:pPr marL="0" indent="0">
              <a:buNone/>
            </a:pPr>
            <a:endParaRPr lang="de-DE" dirty="0">
              <a:solidFill>
                <a:srgbClr val="000000"/>
              </a:solidFill>
            </a:endParaRPr>
          </a:p>
          <a:p>
            <a:pPr marL="0" indent="0">
              <a:buNone/>
            </a:pPr>
            <a:r>
              <a:rPr lang="de-DE" dirty="0">
                <a:solidFill>
                  <a:srgbClr val="000000"/>
                </a:solidFill>
              </a:rPr>
              <a:t>Bei Nutzung der Einheiten MHz für die Frequenz und m für die Wellenlänge, können für die Umrechnung folgende Faustformeln verwendet werden:</a:t>
            </a:r>
          </a:p>
          <a:p>
            <a:pPr marL="0" indent="0">
              <a:buNone/>
            </a:pPr>
            <a:r>
              <a:rPr lang="de-DE" dirty="0">
                <a:solidFill>
                  <a:srgbClr val="000000"/>
                </a:solidFill>
              </a:rPr>
              <a:t>					f(MHz) = 300 / </a:t>
            </a:r>
            <a:r>
              <a:rPr lang="de-DE" dirty="0">
                <a:latin typeface="Symbol" panose="05050102010706020507" pitchFamily="18" charset="2"/>
              </a:rPr>
              <a:t>l</a:t>
            </a:r>
            <a:r>
              <a:rPr lang="de-DE" dirty="0"/>
              <a:t>(m)        bzw.        </a:t>
            </a:r>
            <a:r>
              <a:rPr lang="de-DE" dirty="0">
                <a:latin typeface="Symbol" panose="05050102010706020507" pitchFamily="18" charset="2"/>
              </a:rPr>
              <a:t>l</a:t>
            </a:r>
            <a:r>
              <a:rPr lang="de-DE" dirty="0"/>
              <a:t>(m) = 300 / </a:t>
            </a:r>
            <a:r>
              <a:rPr lang="de-DE" dirty="0">
                <a:solidFill>
                  <a:srgbClr val="000000"/>
                </a:solidFill>
              </a:rPr>
              <a:t>f(MHz)</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grpSp>
        <p:nvGrpSpPr>
          <p:cNvPr id="23" name="Gruppieren 22">
            <a:extLst>
              <a:ext uri="{FF2B5EF4-FFF2-40B4-BE49-F238E27FC236}">
                <a16:creationId xmlns:a16="http://schemas.microsoft.com/office/drawing/2014/main" id="{2A4B57F5-BD17-E54A-BAA8-E9615883F38C}"/>
              </a:ext>
            </a:extLst>
          </p:cNvPr>
          <p:cNvGrpSpPr/>
          <p:nvPr/>
        </p:nvGrpSpPr>
        <p:grpSpPr>
          <a:xfrm>
            <a:off x="523919" y="3080580"/>
            <a:ext cx="2570973" cy="1048351"/>
            <a:chOff x="523919" y="3080580"/>
            <a:chExt cx="2570973" cy="1048351"/>
          </a:xfrm>
        </p:grpSpPr>
        <p:cxnSp>
          <p:nvCxnSpPr>
            <p:cNvPr id="6" name="Gerader Verbinder 5">
              <a:extLst>
                <a:ext uri="{FF2B5EF4-FFF2-40B4-BE49-F238E27FC236}">
                  <a16:creationId xmlns:a16="http://schemas.microsoft.com/office/drawing/2014/main" id="{DAE19440-61E9-4119-99BE-B51670AD0315}"/>
                </a:ext>
              </a:extLst>
            </p:cNvPr>
            <p:cNvCxnSpPr>
              <a:cxnSpLocks/>
            </p:cNvCxnSpPr>
            <p:nvPr/>
          </p:nvCxnSpPr>
          <p:spPr>
            <a:xfrm>
              <a:off x="529380" y="3429640"/>
              <a:ext cx="0" cy="47751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 name="Freihandform 12">
              <a:extLst>
                <a:ext uri="{FF2B5EF4-FFF2-40B4-BE49-F238E27FC236}">
                  <a16:creationId xmlns:a16="http://schemas.microsoft.com/office/drawing/2014/main" id="{3B8535F1-D951-241B-BF46-351035F53C7F}"/>
                </a:ext>
              </a:extLst>
            </p:cNvPr>
            <p:cNvSpPr/>
            <p:nvPr/>
          </p:nvSpPr>
          <p:spPr>
            <a:xfrm>
              <a:off x="529380" y="3083234"/>
              <a:ext cx="750218" cy="34698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reihandform 15">
              <a:extLst>
                <a:ext uri="{FF2B5EF4-FFF2-40B4-BE49-F238E27FC236}">
                  <a16:creationId xmlns:a16="http://schemas.microsoft.com/office/drawing/2014/main" id="{2772B861-0534-B10A-A8DD-B7E5AD644353}"/>
                </a:ext>
              </a:extLst>
            </p:cNvPr>
            <p:cNvSpPr/>
            <p:nvPr/>
          </p:nvSpPr>
          <p:spPr>
            <a:xfrm flipV="1">
              <a:off x="1285512" y="3427562"/>
              <a:ext cx="750218" cy="35013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6B4C1130-57FB-89E9-D93C-D3811CCF10C9}"/>
                </a:ext>
              </a:extLst>
            </p:cNvPr>
            <p:cNvCxnSpPr>
              <a:cxnSpLocks/>
            </p:cNvCxnSpPr>
            <p:nvPr/>
          </p:nvCxnSpPr>
          <p:spPr>
            <a:xfrm flipH="1">
              <a:off x="523919" y="3844977"/>
              <a:ext cx="1501715" cy="0"/>
            </a:xfrm>
            <a:prstGeom prst="line">
              <a:avLst/>
            </a:prstGeom>
            <a:ln w="1270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7516E873-3CD9-5F77-00F9-8898BB6C7CFC}"/>
                </a:ext>
              </a:extLst>
            </p:cNvPr>
            <p:cNvCxnSpPr>
              <a:cxnSpLocks/>
            </p:cNvCxnSpPr>
            <p:nvPr/>
          </p:nvCxnSpPr>
          <p:spPr>
            <a:xfrm>
              <a:off x="2031870" y="3417678"/>
              <a:ext cx="0" cy="47751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B32D6C69-37AD-DD4E-3DC4-C72044904891}"/>
                </a:ext>
              </a:extLst>
            </p:cNvPr>
            <p:cNvSpPr txBox="1"/>
            <p:nvPr/>
          </p:nvSpPr>
          <p:spPr>
            <a:xfrm>
              <a:off x="827713" y="3851932"/>
              <a:ext cx="956800" cy="276999"/>
            </a:xfrm>
            <a:prstGeom prst="rect">
              <a:avLst/>
            </a:prstGeom>
            <a:noFill/>
          </p:spPr>
          <p:txBody>
            <a:bodyPr wrap="none" rtlCol="0">
              <a:spAutoFit/>
            </a:bodyPr>
            <a:lstStyle/>
            <a:p>
              <a:r>
                <a:rPr lang="de-DE" sz="1200" dirty="0"/>
                <a:t>Wellenlänge</a:t>
              </a:r>
              <a:endParaRPr lang="de-DE" dirty="0">
                <a:latin typeface="Symbol" panose="05050102010706020507" pitchFamily="18" charset="2"/>
              </a:endParaRPr>
            </a:p>
          </p:txBody>
        </p:sp>
        <p:cxnSp>
          <p:nvCxnSpPr>
            <p:cNvPr id="17" name="Gerade Verbindung mit Pfeil 16">
              <a:extLst>
                <a:ext uri="{FF2B5EF4-FFF2-40B4-BE49-F238E27FC236}">
                  <a16:creationId xmlns:a16="http://schemas.microsoft.com/office/drawing/2014/main" id="{A92E2D78-721E-445B-3417-BB1602C50476}"/>
                </a:ext>
              </a:extLst>
            </p:cNvPr>
            <p:cNvCxnSpPr>
              <a:cxnSpLocks/>
            </p:cNvCxnSpPr>
            <p:nvPr/>
          </p:nvCxnSpPr>
          <p:spPr>
            <a:xfrm>
              <a:off x="523919" y="3444182"/>
              <a:ext cx="257097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Freihandform 12">
              <a:extLst>
                <a:ext uri="{FF2B5EF4-FFF2-40B4-BE49-F238E27FC236}">
                  <a16:creationId xmlns:a16="http://schemas.microsoft.com/office/drawing/2014/main" id="{271DD08E-1518-D3E4-2A47-AAA89D0ED209}"/>
                </a:ext>
              </a:extLst>
            </p:cNvPr>
            <p:cNvSpPr/>
            <p:nvPr/>
          </p:nvSpPr>
          <p:spPr>
            <a:xfrm>
              <a:off x="2041644" y="3080580"/>
              <a:ext cx="750218" cy="346980"/>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08971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Sicherheit</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100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1AD860ED-4BC9-1997-3889-BB3471C4E626}"/>
              </a:ext>
            </a:extLst>
          </p:cNvPr>
          <p:cNvSpPr txBox="1">
            <a:spLocks/>
          </p:cNvSpPr>
          <p:nvPr/>
        </p:nvSpPr>
        <p:spPr>
          <a:xfrm>
            <a:off x="258762" y="1296000"/>
            <a:ext cx="10450800" cy="4168800"/>
          </a:xfrm>
          <a:prstGeom prst="rect">
            <a:avLst/>
          </a:prstGeom>
        </p:spPr>
        <p:txBody>
          <a:bodyPr vert="horz" lIns="0" tIns="0" rIns="0" bIns="0" rtlCol="0" anchor="t">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latin typeface="Bosch Office Sans" pitchFamily="2" charset="0"/>
              </a:rPr>
              <a:t>Beim Öffnen von vom Netz getrennten Geräten vorsichtig vorgehen: Es besteht die Gefahr eines elektrischen Schlags durch </a:t>
            </a:r>
            <a:r>
              <a:rPr lang="de-DE" b="1" dirty="0">
                <a:latin typeface="Bosch Office Sans" pitchFamily="2" charset="0"/>
              </a:rPr>
              <a:t>aufgeladene Kondensatoren im Netzteil</a:t>
            </a:r>
            <a:r>
              <a:rPr lang="de-DE" dirty="0">
                <a:latin typeface="Bosch Office Sans" pitchFamily="2" charset="0"/>
              </a:rPr>
              <a:t>.</a:t>
            </a:r>
          </a:p>
          <a:p>
            <a:pPr>
              <a:defRPr/>
            </a:pPr>
            <a:endParaRPr lang="de-DE" sz="400" dirty="0">
              <a:latin typeface="Bosch Office Sans" pitchFamily="2" charset="0"/>
            </a:endParaRPr>
          </a:p>
          <a:p>
            <a:pPr>
              <a:defRPr/>
            </a:pPr>
            <a:r>
              <a:rPr lang="de-DE" dirty="0">
                <a:latin typeface="Bosch Office Sans" pitchFamily="2" charset="0"/>
              </a:rPr>
              <a:t>Beim Austausch von </a:t>
            </a:r>
            <a:r>
              <a:rPr lang="de-DE" b="1" dirty="0">
                <a:latin typeface="Bosch Office Sans" pitchFamily="2" charset="0"/>
              </a:rPr>
              <a:t>Sicherungen</a:t>
            </a:r>
            <a:r>
              <a:rPr lang="de-DE" dirty="0">
                <a:latin typeface="Bosch Office Sans" pitchFamily="2" charset="0"/>
              </a:rPr>
              <a:t> stets eine Sicherung </a:t>
            </a:r>
            <a:r>
              <a:rPr lang="de-DE" b="1" dirty="0">
                <a:latin typeface="Bosch Office Sans" pitchFamily="2" charset="0"/>
              </a:rPr>
              <a:t>gleichen Stromwertes und gleicher Auslösecharakteristik </a:t>
            </a:r>
            <a:r>
              <a:rPr lang="de-DE" dirty="0">
                <a:latin typeface="Bosch Office Sans" pitchFamily="2" charset="0"/>
              </a:rPr>
              <a:t>verwenden.</a:t>
            </a:r>
          </a:p>
          <a:p>
            <a:pPr>
              <a:defRPr/>
            </a:pPr>
            <a:endParaRPr lang="de-DE" sz="400" dirty="0">
              <a:latin typeface="Bosch Office Sans" pitchFamily="2" charset="0"/>
            </a:endParaRPr>
          </a:p>
          <a:p>
            <a:pPr>
              <a:defRPr/>
            </a:pPr>
            <a:r>
              <a:rPr lang="de-DE" dirty="0">
                <a:latin typeface="Bosch Office Sans" pitchFamily="2" charset="0"/>
              </a:rPr>
              <a:t>Zur </a:t>
            </a:r>
            <a:r>
              <a:rPr lang="de-DE" b="1" dirty="0">
                <a:latin typeface="Bosch Office Sans" pitchFamily="2" charset="0"/>
              </a:rPr>
              <a:t>Vermeidung von Spannungsunterschieden</a:t>
            </a:r>
            <a:r>
              <a:rPr lang="de-DE" dirty="0">
                <a:latin typeface="Bosch Office Sans" pitchFamily="2" charset="0"/>
              </a:rPr>
              <a:t> bei Koaxialkabeln müssen alle </a:t>
            </a:r>
            <a:r>
              <a:rPr lang="de-DE" b="1" dirty="0">
                <a:latin typeface="Bosch Office Sans" pitchFamily="2" charset="0"/>
              </a:rPr>
              <a:t>Schirme der Koaxialkabel miteinander und mit der Haupterdungsschiene verbunden</a:t>
            </a:r>
            <a:r>
              <a:rPr lang="de-DE" dirty="0">
                <a:latin typeface="Bosch Office Sans" pitchFamily="2" charset="0"/>
              </a:rPr>
              <a:t> werden.</a:t>
            </a:r>
          </a:p>
          <a:p>
            <a:pPr>
              <a:defRPr/>
            </a:pPr>
            <a:endParaRPr lang="de-DE" sz="400" dirty="0">
              <a:latin typeface="Bosch Office Sans" pitchFamily="2" charset="0"/>
            </a:endParaRPr>
          </a:p>
          <a:p>
            <a:pPr>
              <a:defRPr/>
            </a:pPr>
            <a:r>
              <a:rPr lang="de-DE" dirty="0">
                <a:solidFill>
                  <a:srgbClr val="000000"/>
                </a:solidFill>
                <a:latin typeface="Bosch Office Sans"/>
              </a:rPr>
              <a:t>Bzgl. Blitzschutz von Antennenanlagen sind die geltenden VDE Vorschriften einzuhalten:</a:t>
            </a:r>
          </a:p>
          <a:p>
            <a:pPr lvl="1">
              <a:defRPr/>
            </a:pPr>
            <a:r>
              <a:rPr lang="de-DE" dirty="0"/>
              <a:t>Eine geeignete Verbindung zwischen Antennenrohr und Erdungsanlage ist demnach ein auf kürzestem Weg geführter Einzelmassivdraht mit einem Mindestquerschnitt von 16 mm</a:t>
            </a:r>
            <a:r>
              <a:rPr lang="de-DE" baseline="30000" dirty="0"/>
              <a:t>2</a:t>
            </a:r>
            <a:r>
              <a:rPr lang="de-DE" dirty="0"/>
              <a:t> Kupfer  (isoliert oder blank), 25 mm</a:t>
            </a:r>
            <a:r>
              <a:rPr lang="de-DE" baseline="30000" dirty="0"/>
              <a:t>2</a:t>
            </a:r>
            <a:r>
              <a:rPr lang="de-DE" dirty="0"/>
              <a:t> Aluminium (isoliert) oder 50 mm</a:t>
            </a:r>
            <a:r>
              <a:rPr lang="de-DE" baseline="30000" dirty="0"/>
              <a:t>2</a:t>
            </a:r>
            <a:r>
              <a:rPr lang="de-DE" dirty="0"/>
              <a:t> Stahl</a:t>
            </a:r>
          </a:p>
          <a:p>
            <a:pPr lvl="1">
              <a:defRPr/>
            </a:pPr>
            <a:endParaRPr lang="de-DE" sz="400" dirty="0">
              <a:solidFill>
                <a:srgbClr val="000000"/>
              </a:solidFill>
              <a:latin typeface="Bosch Office Sans"/>
            </a:endParaRPr>
          </a:p>
          <a:p>
            <a:pPr>
              <a:defRPr/>
            </a:pPr>
            <a:r>
              <a:rPr lang="de-DE" dirty="0">
                <a:latin typeface="Bosch Office Sans" pitchFamily="2" charset="0"/>
              </a:rPr>
              <a:t>Das Standrohr einer auf einem Gebäude befindlichen Antennenanlage darf mit dem gebäudeeigenen Blitzschutzsystem verbunden werden, wenn dies </a:t>
            </a:r>
            <a:r>
              <a:rPr lang="de-DE" b="1" dirty="0">
                <a:latin typeface="Bosch Office Sans" pitchFamily="2" charset="0"/>
              </a:rPr>
              <a:t>von einer Blitzschutzfachkraft durchgeführt </a:t>
            </a:r>
            <a:r>
              <a:rPr lang="de-DE" dirty="0">
                <a:latin typeface="Bosch Office Sans" pitchFamily="2" charset="0"/>
              </a:rPr>
              <a:t>wird.</a:t>
            </a:r>
          </a:p>
          <a:p>
            <a:pPr>
              <a:defRPr/>
            </a:pPr>
            <a:endParaRPr lang="de-DE" dirty="0">
              <a:solidFill>
                <a:srgbClr val="000000"/>
              </a:solidFill>
              <a:latin typeface="Bosch Office Sans" pitchFamily="2" charset="0"/>
            </a:endParaRPr>
          </a:p>
          <a:p>
            <a:pPr>
              <a:defRPr/>
            </a:pPr>
            <a:endParaRPr lang="de-DE"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38647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C6376-E672-3185-90C7-80C3F36DB72E}"/>
            </a:ext>
          </a:extLst>
        </p:cNvPr>
        <p:cNvGrpSpPr/>
        <p:nvPr/>
      </p:nvGrpSpPr>
      <p:grpSpPr>
        <a:xfrm>
          <a:off x="0" y="0"/>
          <a:ext cx="0" cy="0"/>
          <a:chOff x="0" y="0"/>
          <a:chExt cx="0" cy="0"/>
        </a:xfrm>
      </p:grpSpPr>
      <p:sp>
        <p:nvSpPr>
          <p:cNvPr id="13" name="Rechteck 12">
            <a:extLst>
              <a:ext uri="{FF2B5EF4-FFF2-40B4-BE49-F238E27FC236}">
                <a16:creationId xmlns:a16="http://schemas.microsoft.com/office/drawing/2014/main" id="{A33135BF-923C-088F-1A64-250924B9AE5E}"/>
              </a:ext>
            </a:extLst>
          </p:cNvPr>
          <p:cNvSpPr/>
          <p:nvPr/>
        </p:nvSpPr>
        <p:spPr>
          <a:xfrm rot="10800000">
            <a:off x="0" y="-3"/>
            <a:ext cx="10968974" cy="6170613"/>
          </a:xfrm>
          <a:prstGeom prst="rect">
            <a:avLst/>
          </a:prstGeom>
          <a:blipFill dpi="0" rotWithShape="1">
            <a:blip r:embed="rId2">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78873FAF-E788-81E2-313B-83A01560F8B0}"/>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09BE795F-25A5-B2BE-0AAB-8F6FBACA1FDF}"/>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BB47A16C-0615-77F7-E0E2-428340E99425}"/>
              </a:ext>
            </a:extLst>
          </p:cNvPr>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Technische Kenntnisse 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a:extLst>
              <a:ext uri="{FF2B5EF4-FFF2-40B4-BE49-F238E27FC236}">
                <a16:creationId xmlns:a16="http://schemas.microsoft.com/office/drawing/2014/main" id="{C9C4DE20-E346-5A7A-18EC-822BE73FA03C}"/>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a:extLst>
              <a:ext uri="{FF2B5EF4-FFF2-40B4-BE49-F238E27FC236}">
                <a16:creationId xmlns:a16="http://schemas.microsoft.com/office/drawing/2014/main" id="{882D7153-5C64-F30E-3CEB-EC8C255610C2}"/>
              </a:ext>
            </a:extLst>
          </p:cNvPr>
          <p:cNvSpPr>
            <a:spLocks noGrp="1"/>
          </p:cNvSpPr>
          <p:nvPr>
            <p:ph type="sldNum" sz="quarter" idx="12"/>
          </p:nvPr>
        </p:nvSpPr>
        <p:spPr/>
        <p:txBody>
          <a:bodyPr/>
          <a:lstStyle/>
          <a:p>
            <a:fld id="{3307B100-4A02-46EA-9FCF-1AF3187D809C}" type="slidenum">
              <a:rPr lang="de-DE" smtClean="0">
                <a:solidFill>
                  <a:schemeClr val="tx1"/>
                </a:solidFill>
              </a:rPr>
              <a:t>101</a:t>
            </a:fld>
            <a:endParaRPr lang="de-DE" dirty="0">
              <a:solidFill>
                <a:schemeClr val="tx1"/>
              </a:solidFill>
            </a:endParaRPr>
          </a:p>
        </p:txBody>
      </p:sp>
      <p:sp>
        <p:nvSpPr>
          <p:cNvPr id="11" name="Textplatzhalter 2">
            <a:extLst>
              <a:ext uri="{FF2B5EF4-FFF2-40B4-BE49-F238E27FC236}">
                <a16:creationId xmlns:a16="http://schemas.microsoft.com/office/drawing/2014/main" id="{982C9D75-6038-A92A-3ACB-B1C3E4EC853C}"/>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C1C8B6C-B156-2876-F2E5-C3B00AA0DE03}"/>
              </a:ext>
            </a:extLst>
          </p:cNvPr>
          <p:cNvPicPr>
            <a:picLocks noChangeAspect="1" noChangeArrowheads="1"/>
          </p:cNvPicPr>
          <p:nvPr/>
        </p:nvPicPr>
        <p:blipFill>
          <a:blip r:embed="rId3"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78BACEB-7138-6AC5-DFF6-165C67D4B97E}"/>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639FFAE4-5152-9E71-BBB0-791768C81C2F}"/>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63D8631-11D0-0A02-D945-0A3A6B605201}"/>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N</a:t>
            </a:r>
          </a:p>
        </p:txBody>
      </p:sp>
      <p:sp>
        <p:nvSpPr>
          <p:cNvPr id="6" name="Inhaltsplatzhalter 4">
            <a:extLst>
              <a:ext uri="{FF2B5EF4-FFF2-40B4-BE49-F238E27FC236}">
                <a16:creationId xmlns:a16="http://schemas.microsoft.com/office/drawing/2014/main" id="{63FBEEC6-3368-E142-9CF3-504F3CB667B2}"/>
              </a:ext>
            </a:extLst>
          </p:cNvPr>
          <p:cNvSpPr txBox="1">
            <a:spLocks/>
          </p:cNvSpPr>
          <p:nvPr/>
        </p:nvSpPr>
        <p:spPr>
          <a:xfrm>
            <a:off x="258762" y="1296000"/>
            <a:ext cx="10450800" cy="4168800"/>
          </a:xfrm>
          <a:prstGeom prst="rect">
            <a:avLst/>
          </a:prstGeom>
        </p:spPr>
        <p:txBody>
          <a:bodyPr vert="horz" lIns="0" tIns="0" rIns="0" bIns="0" rtlCol="0" anchor="ctr">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lgn="ctr">
              <a:buNone/>
              <a:defRPr/>
            </a:pPr>
            <a:r>
              <a:rPr lang="de-DE" sz="6000" dirty="0">
                <a:solidFill>
                  <a:srgbClr val="000000"/>
                </a:solidFill>
              </a:rPr>
              <a:t>Danke für die Aufmerksamkeit</a:t>
            </a:r>
          </a:p>
          <a:p>
            <a:pPr marL="0" indent="0" algn="ctr">
              <a:buNone/>
              <a:defRPr/>
            </a:pPr>
            <a:r>
              <a:rPr lang="de-DE" sz="9600" dirty="0">
                <a:solidFill>
                  <a:srgbClr val="000000"/>
                </a:solidFill>
              </a:rPr>
              <a:t>Fragen?</a:t>
            </a:r>
          </a:p>
          <a:p>
            <a:pPr marL="233983" lvl="1" indent="0">
              <a:buNone/>
              <a:defRPr/>
            </a:pPr>
            <a:endParaRPr lang="de-DE" sz="1200" dirty="0">
              <a:solidFill>
                <a:srgbClr val="000000"/>
              </a:solidFill>
            </a:endParaRPr>
          </a:p>
          <a:p>
            <a:pPr marL="233983" lvl="1" indent="0">
              <a:buNone/>
              <a:defRPr/>
            </a:pPr>
            <a:r>
              <a:rPr lang="de-DE" sz="1200" dirty="0">
                <a:solidFill>
                  <a:srgbClr val="000000"/>
                </a:solidFill>
              </a:rPr>
              <a:t>Quellenvermerk zu den in diesem Foliensatz dargestellten Abbildungen:</a:t>
            </a:r>
          </a:p>
          <a:p>
            <a:pPr marL="457166" lvl="2" indent="0">
              <a:buNone/>
              <a:defRPr/>
            </a:pPr>
            <a:r>
              <a:rPr lang="de-DE" sz="1000" dirty="0">
                <a:solidFill>
                  <a:srgbClr val="000000"/>
                </a:solidFill>
              </a:rPr>
              <a:t> jeweils mit „Quelle: BNetzA“ gekennzeichnet:</a:t>
            </a:r>
          </a:p>
          <a:p>
            <a:pPr marL="658751" lvl="3" indent="0">
              <a:lnSpc>
                <a:spcPct val="100000"/>
              </a:lnSpc>
              <a:spcBef>
                <a:spcPts val="0"/>
              </a:spcBef>
              <a:buNone/>
              <a:defRPr/>
            </a:pPr>
            <a:r>
              <a:rPr lang="de-DE" sz="900" dirty="0">
                <a:solidFill>
                  <a:srgbClr val="000000"/>
                </a:solidFill>
              </a:rPr>
              <a:t>"Prüfungsfragen zum Erwerb von Amateurfunkprüfungsbescheinigungen, Bundesnetzagentur,</a:t>
            </a:r>
          </a:p>
          <a:p>
            <a:pPr marL="658751" lvl="3" indent="0">
              <a:lnSpc>
                <a:spcPct val="100000"/>
              </a:lnSpc>
              <a:spcBef>
                <a:spcPts val="0"/>
              </a:spcBef>
              <a:buNone/>
              <a:defRPr/>
            </a:pPr>
            <a:r>
              <a:rPr lang="de-DE" sz="900" dirty="0">
                <a:solidFill>
                  <a:srgbClr val="000000"/>
                </a:solidFill>
              </a:rPr>
              <a:t>2. Auflage, Dezember 2023, (www.bundesnetzagentur.de/amateurfunk), Datenlizenz Deutschland – Namensnennung – Version 2.0 (</a:t>
            </a:r>
            <a:r>
              <a:rPr lang="de-DE" sz="900" dirty="0">
                <a:solidFill>
                  <a:srgbClr val="000000"/>
                </a:solidFill>
                <a:hlinkClick r:id="rId4"/>
              </a:rPr>
              <a:t>www.govdata.de/dl-de/by-2-0</a:t>
            </a:r>
            <a:r>
              <a:rPr lang="de-DE" sz="900" dirty="0">
                <a:solidFill>
                  <a:srgbClr val="000000"/>
                </a:solidFill>
              </a:rPr>
              <a:t>)„</a:t>
            </a:r>
          </a:p>
          <a:p>
            <a:pPr marL="457166" lvl="2" indent="0">
              <a:lnSpc>
                <a:spcPct val="100000"/>
              </a:lnSpc>
              <a:spcBef>
                <a:spcPts val="0"/>
              </a:spcBef>
              <a:buNone/>
              <a:defRPr/>
            </a:pPr>
            <a:endParaRPr lang="de-DE" sz="1000" dirty="0">
              <a:solidFill>
                <a:srgbClr val="000000"/>
              </a:solidFill>
            </a:endParaRPr>
          </a:p>
          <a:p>
            <a:pPr marL="457166" lvl="2" indent="0">
              <a:lnSpc>
                <a:spcPct val="100000"/>
              </a:lnSpc>
              <a:spcBef>
                <a:spcPts val="0"/>
              </a:spcBef>
              <a:buNone/>
              <a:defRPr/>
            </a:pPr>
            <a:r>
              <a:rPr lang="de-DE" sz="1000" dirty="0">
                <a:solidFill>
                  <a:srgbClr val="000000"/>
                </a:solidFill>
              </a:rPr>
              <a:t>alle anderen Abbildungen: Martin Triebke, DH7AFS, teils nach obiger Vorlage</a:t>
            </a:r>
          </a:p>
        </p:txBody>
      </p:sp>
    </p:spTree>
    <p:extLst>
      <p:ext uri="{BB962C8B-B14F-4D97-AF65-F5344CB8AC3E}">
        <p14:creationId xmlns:p14="http://schemas.microsoft.com/office/powerpoint/2010/main" val="250848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err="1">
                <a:ln>
                  <a:noFill/>
                </a:ln>
                <a:solidFill>
                  <a:schemeClr val="tx1"/>
                </a:solidFill>
                <a:effectLst/>
                <a:uLnTx/>
                <a:uFillTx/>
                <a:latin typeface="+mn-lt"/>
                <a:ea typeface="+mj-ea"/>
                <a:cs typeface="+mj-cs"/>
              </a:rPr>
              <a:t>Ch</a:t>
            </a:r>
            <a:r>
              <a:rPr lang="de-DE" dirty="0" err="1">
                <a:solidFill>
                  <a:schemeClr val="tx1"/>
                </a:solidFill>
                <a:latin typeface="+mn-lt"/>
              </a:rPr>
              <a:t>ange</a:t>
            </a:r>
            <a:r>
              <a:rPr lang="de-DE" dirty="0">
                <a:solidFill>
                  <a:schemeClr val="tx1"/>
                </a:solidFill>
                <a:latin typeface="+mn-lt"/>
              </a:rPr>
              <a:t> </a:t>
            </a:r>
            <a:r>
              <a:rPr lang="de-DE" dirty="0" err="1">
                <a:solidFill>
                  <a:schemeClr val="tx1"/>
                </a:solidFill>
                <a:latin typeface="+mn-lt"/>
              </a:rPr>
              <a:t>History</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102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1AD860ED-4BC9-1997-3889-BB3471C4E626}"/>
              </a:ext>
            </a:extLst>
          </p:cNvPr>
          <p:cNvSpPr txBox="1">
            <a:spLocks/>
          </p:cNvSpPr>
          <p:nvPr/>
        </p:nvSpPr>
        <p:spPr>
          <a:xfrm>
            <a:off x="258762" y="1296000"/>
            <a:ext cx="10450800" cy="4168800"/>
          </a:xfrm>
          <a:prstGeom prst="rect">
            <a:avLst/>
          </a:prstGeom>
        </p:spPr>
        <p:txBody>
          <a:bodyPr vert="horz" lIns="0" tIns="0" rIns="0" bIns="0" rtlCol="0" anchor="t">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latin typeface="Bosch Office Sans" pitchFamily="2" charset="0"/>
              </a:rPr>
              <a:t>V24.1:	26.06.2024, Initiale Version</a:t>
            </a:r>
          </a:p>
          <a:p>
            <a:pPr marL="0" indent="0">
              <a:buNone/>
              <a:defRPr/>
            </a:pPr>
            <a:r>
              <a:rPr lang="de-DE" dirty="0">
                <a:solidFill>
                  <a:srgbClr val="000000"/>
                </a:solidFill>
                <a:latin typeface="Bosch Office Sans" pitchFamily="2" charset="0"/>
              </a:rPr>
              <a:t>V24.2:	27.06.2024:</a:t>
            </a:r>
          </a:p>
          <a:p>
            <a:pPr marL="0" indent="0">
              <a:buNone/>
              <a:defRPr/>
            </a:pPr>
            <a:r>
              <a:rPr lang="de-DE" dirty="0">
                <a:solidFill>
                  <a:srgbClr val="000000"/>
                </a:solidFill>
                <a:latin typeface="Bosch Office Sans" pitchFamily="2" charset="0"/>
              </a:rPr>
              <a:t>		Seite 8: Schriftart für =</a:t>
            </a:r>
          </a:p>
          <a:p>
            <a:pPr marL="0" indent="0">
              <a:buNone/>
              <a:defRPr/>
            </a:pPr>
            <a:r>
              <a:rPr lang="de-DE" dirty="0">
                <a:solidFill>
                  <a:srgbClr val="000000"/>
                </a:solidFill>
                <a:latin typeface="Bosch Office Sans" pitchFamily="2" charset="0"/>
              </a:rPr>
              <a:t>		Seite 16: Reihenfolge Poti/Trimmer</a:t>
            </a:r>
          </a:p>
          <a:p>
            <a:pPr marL="0" indent="0">
              <a:buNone/>
              <a:defRPr/>
            </a:pPr>
            <a:r>
              <a:rPr lang="de-DE" dirty="0">
                <a:solidFill>
                  <a:srgbClr val="000000"/>
                </a:solidFill>
                <a:latin typeface="Bosch Office Sans" pitchFamily="2" charset="0"/>
              </a:rPr>
              <a:t>		Seite 17: Ergänzung „…an ihm…“</a:t>
            </a:r>
          </a:p>
          <a:p>
            <a:pPr marL="0" indent="0">
              <a:buNone/>
              <a:defRPr/>
            </a:pPr>
            <a:r>
              <a:rPr lang="de-DE" dirty="0">
                <a:solidFill>
                  <a:srgbClr val="000000"/>
                </a:solidFill>
                <a:latin typeface="Bosch Office Sans" pitchFamily="2" charset="0"/>
              </a:rPr>
              <a:t>		Seite 31: Magnetfeld</a:t>
            </a:r>
            <a:r>
              <a:rPr lang="de-DE" strike="sngStrike" dirty="0">
                <a:solidFill>
                  <a:srgbClr val="FF0000"/>
                </a:solidFill>
                <a:latin typeface="Bosch Office Sans" pitchFamily="2" charset="0"/>
              </a:rPr>
              <a:t>e</a:t>
            </a:r>
          </a:p>
          <a:p>
            <a:pPr marL="0" indent="0">
              <a:buNone/>
              <a:defRPr/>
            </a:pPr>
            <a:r>
              <a:rPr lang="de-DE" dirty="0">
                <a:solidFill>
                  <a:srgbClr val="FF0000"/>
                </a:solidFill>
                <a:latin typeface="Bosch Office Sans" pitchFamily="2" charset="0"/>
              </a:rPr>
              <a:t>		</a:t>
            </a:r>
            <a:r>
              <a:rPr lang="de-DE" dirty="0">
                <a:latin typeface="Bosch Office Sans" pitchFamily="2" charset="0"/>
              </a:rPr>
              <a:t>Seite 36: Tab vor „bei Resonanz“ eingefügt</a:t>
            </a:r>
          </a:p>
          <a:p>
            <a:pPr marL="0" indent="0">
              <a:buNone/>
              <a:defRPr/>
            </a:pPr>
            <a:r>
              <a:rPr lang="de-DE" dirty="0">
                <a:latin typeface="Bosch Office Sans" pitchFamily="2" charset="0"/>
              </a:rPr>
              <a:t>		Seite 50: </a:t>
            </a:r>
            <a:r>
              <a:rPr lang="de-DE" b="1" dirty="0">
                <a:solidFill>
                  <a:srgbClr val="FF0000"/>
                </a:solidFill>
                <a:latin typeface="Bosch Office Sans" pitchFamily="2" charset="0"/>
              </a:rPr>
              <a:t>P</a:t>
            </a:r>
            <a:r>
              <a:rPr lang="de-DE" dirty="0">
                <a:latin typeface="Bosch Office Sans" pitchFamily="2" charset="0"/>
              </a:rPr>
              <a:t>feil </a:t>
            </a:r>
            <a:r>
              <a:rPr lang="de-DE" b="1" dirty="0">
                <a:solidFill>
                  <a:srgbClr val="FF0000"/>
                </a:solidFill>
                <a:latin typeface="Bosch Office Sans" pitchFamily="2" charset="0"/>
              </a:rPr>
              <a:t>n</a:t>
            </a:r>
            <a:r>
              <a:rPr lang="de-DE" dirty="0">
                <a:latin typeface="Bosch Office Sans" pitchFamily="2" charset="0"/>
              </a:rPr>
              <a:t>ach </a:t>
            </a:r>
            <a:r>
              <a:rPr lang="de-DE" b="1" dirty="0">
                <a:solidFill>
                  <a:srgbClr val="FF0000"/>
                </a:solidFill>
                <a:latin typeface="Bosch Office Sans" pitchFamily="2" charset="0"/>
              </a:rPr>
              <a:t>P</a:t>
            </a:r>
            <a:r>
              <a:rPr lang="de-DE" dirty="0">
                <a:latin typeface="Bosch Office Sans" pitchFamily="2" charset="0"/>
              </a:rPr>
              <a:t>latte</a:t>
            </a:r>
          </a:p>
          <a:p>
            <a:pPr marL="0" indent="0">
              <a:buNone/>
              <a:defRPr/>
            </a:pPr>
            <a:r>
              <a:rPr lang="de-DE" dirty="0">
                <a:latin typeface="Bosch Office Sans" pitchFamily="2" charset="0"/>
              </a:rPr>
              <a:t>		Seite 52: letzter Satz ein „stehen“ gelöscht</a:t>
            </a:r>
          </a:p>
          <a:p>
            <a:pPr marL="0" indent="0">
              <a:buNone/>
              <a:defRPr/>
            </a:pPr>
            <a:r>
              <a:rPr lang="de-DE" dirty="0">
                <a:latin typeface="Bosch Office Sans" pitchFamily="2" charset="0"/>
              </a:rPr>
              <a:t>		Seite 59: …</a:t>
            </a:r>
            <a:r>
              <a:rPr lang="de-DE" dirty="0"/>
              <a:t>symmetrisch nach unsymmetrisch…</a:t>
            </a:r>
          </a:p>
          <a:p>
            <a:pPr marL="0" indent="0">
              <a:buNone/>
              <a:defRPr/>
            </a:pPr>
            <a:r>
              <a:rPr lang="de-DE" dirty="0">
                <a:latin typeface="Bosch Office Sans" pitchFamily="2" charset="0"/>
              </a:rPr>
              <a:t>		Seite 60: Komma eingefügt</a:t>
            </a:r>
          </a:p>
          <a:p>
            <a:pPr marL="0" indent="0">
              <a:buNone/>
              <a:defRPr/>
            </a:pPr>
            <a:r>
              <a:rPr lang="de-DE" dirty="0">
                <a:latin typeface="Bosch Office Sans" pitchFamily="2" charset="0"/>
              </a:rPr>
              <a:t>		Seite 62: Benannt </a:t>
            </a:r>
            <a:r>
              <a:rPr lang="de-DE" b="1" dirty="0">
                <a:solidFill>
                  <a:srgbClr val="FF0000"/>
                </a:solidFill>
                <a:latin typeface="Bosch Office Sans" pitchFamily="2" charset="0"/>
              </a:rPr>
              <a:t>ist</a:t>
            </a:r>
            <a:r>
              <a:rPr lang="de-DE" dirty="0">
                <a:latin typeface="Bosch Office Sans" pitchFamily="2" charset="0"/>
              </a:rPr>
              <a:t>…</a:t>
            </a:r>
          </a:p>
          <a:p>
            <a:pPr marL="0" indent="0">
              <a:buNone/>
              <a:defRPr/>
            </a:pPr>
            <a:r>
              <a:rPr lang="de-DE" dirty="0">
                <a:latin typeface="Bosch Office Sans" pitchFamily="2" charset="0"/>
              </a:rPr>
              <a:t>		Seite 78</a:t>
            </a:r>
            <a:r>
              <a:rPr lang="de-DE">
                <a:latin typeface="Bosch Office Sans" pitchFamily="2" charset="0"/>
              </a:rPr>
              <a:t>: </a:t>
            </a:r>
            <a:r>
              <a:rPr lang="de-DE" dirty="0">
                <a:latin typeface="Bosch Office Sans" pitchFamily="2" charset="0"/>
              </a:rPr>
              <a:t>F</a:t>
            </a:r>
            <a:r>
              <a:rPr lang="de-DE">
                <a:latin typeface="Bosch Office Sans" pitchFamily="2" charset="0"/>
              </a:rPr>
              <a:t>requenzen </a:t>
            </a:r>
            <a:r>
              <a:rPr lang="de-DE" dirty="0">
                <a:latin typeface="Bosch Office Sans" pitchFamily="2" charset="0"/>
              </a:rPr>
              <a:t>und Multiplikation/Addition/Subtraktion farblich hervorgehoben</a:t>
            </a:r>
          </a:p>
          <a:p>
            <a:pPr marL="0" indent="0">
              <a:buNone/>
              <a:defRPr/>
            </a:pPr>
            <a:endParaRPr lang="de-DE" dirty="0">
              <a:latin typeface="Bosch Office Sans" pitchFamily="2" charset="0"/>
            </a:endParaRPr>
          </a:p>
          <a:p>
            <a:pPr>
              <a:defRPr/>
            </a:pPr>
            <a:endParaRPr lang="de-DE"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17053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Sinusförmige Signale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marL="0" indent="0">
              <a:buNone/>
              <a:defRPr/>
            </a:pPr>
            <a:r>
              <a:rPr lang="de-DE" dirty="0">
                <a:solidFill>
                  <a:srgbClr val="000000"/>
                </a:solidFill>
                <a:latin typeface="Bosch Office Sans"/>
              </a:rPr>
              <a:t>               </a:t>
            </a:r>
            <a:r>
              <a:rPr lang="de-DE" b="1" dirty="0">
                <a:solidFill>
                  <a:srgbClr val="000000"/>
                </a:solidFill>
                <a:latin typeface="Bosch Office Sans"/>
              </a:rPr>
              <a:t>Momentaufnahme einer Welle				Oszillogramm</a:t>
            </a:r>
          </a:p>
        </p:txBody>
      </p:sp>
      <p:grpSp>
        <p:nvGrpSpPr>
          <p:cNvPr id="7" name="Gruppieren 6">
            <a:extLst>
              <a:ext uri="{FF2B5EF4-FFF2-40B4-BE49-F238E27FC236}">
                <a16:creationId xmlns:a16="http://schemas.microsoft.com/office/drawing/2014/main" id="{0C31E7F8-B889-9C6F-38DE-3089153025B0}"/>
              </a:ext>
            </a:extLst>
          </p:cNvPr>
          <p:cNvGrpSpPr/>
          <p:nvPr/>
        </p:nvGrpSpPr>
        <p:grpSpPr>
          <a:xfrm>
            <a:off x="525167" y="1581697"/>
            <a:ext cx="4786492" cy="3245894"/>
            <a:chOff x="1923797" y="2482853"/>
            <a:chExt cx="4786492" cy="1307717"/>
          </a:xfrm>
        </p:grpSpPr>
        <p:sp>
          <p:nvSpPr>
            <p:cNvPr id="9" name="Freihandform 15">
              <a:extLst>
                <a:ext uri="{FF2B5EF4-FFF2-40B4-BE49-F238E27FC236}">
                  <a16:creationId xmlns:a16="http://schemas.microsoft.com/office/drawing/2014/main" id="{EADADA89-6ADF-96A6-63DA-1C85442F58F1}"/>
                </a:ext>
              </a:extLst>
            </p:cNvPr>
            <p:cNvSpPr/>
            <p:nvPr/>
          </p:nvSpPr>
          <p:spPr>
            <a:xfrm flipV="1">
              <a:off x="2063313" y="3107152"/>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 Verbindung mit Pfeil 13">
              <a:extLst>
                <a:ext uri="{FF2B5EF4-FFF2-40B4-BE49-F238E27FC236}">
                  <a16:creationId xmlns:a16="http://schemas.microsoft.com/office/drawing/2014/main" id="{7D9EDA57-66D9-2D2A-6220-DD3BA48D3F0F}"/>
                </a:ext>
              </a:extLst>
            </p:cNvPr>
            <p:cNvCxnSpPr>
              <a:cxnSpLocks/>
            </p:cNvCxnSpPr>
            <p:nvPr/>
          </p:nvCxnSpPr>
          <p:spPr>
            <a:xfrm>
              <a:off x="1923797" y="3102792"/>
              <a:ext cx="478649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AE9B11B4-556D-61E6-81F6-2DB08981D863}"/>
                </a:ext>
              </a:extLst>
            </p:cNvPr>
            <p:cNvCxnSpPr/>
            <p:nvPr/>
          </p:nvCxnSpPr>
          <p:spPr>
            <a:xfrm flipV="1">
              <a:off x="2047239" y="2482853"/>
              <a:ext cx="0" cy="13077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 name="Gerader Verbinder 15">
            <a:extLst>
              <a:ext uri="{FF2B5EF4-FFF2-40B4-BE49-F238E27FC236}">
                <a16:creationId xmlns:a16="http://schemas.microsoft.com/office/drawing/2014/main" id="{B6DB95F3-6808-A548-849F-4BCB03C7CC6E}"/>
              </a:ext>
            </a:extLst>
          </p:cNvPr>
          <p:cNvCxnSpPr>
            <a:cxnSpLocks/>
          </p:cNvCxnSpPr>
          <p:nvPr/>
        </p:nvCxnSpPr>
        <p:spPr>
          <a:xfrm>
            <a:off x="2270055" y="1911922"/>
            <a:ext cx="0" cy="1183920"/>
          </a:xfrm>
          <a:prstGeom prst="line">
            <a:avLst/>
          </a:prstGeom>
          <a:ln w="38100">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6C32CFFE-B081-D7D9-4549-B9AEF649E5B8}"/>
              </a:ext>
            </a:extLst>
          </p:cNvPr>
          <p:cNvCxnSpPr>
            <a:cxnSpLocks/>
          </p:cNvCxnSpPr>
          <p:nvPr/>
        </p:nvCxnSpPr>
        <p:spPr>
          <a:xfrm>
            <a:off x="1735536" y="3113835"/>
            <a:ext cx="0" cy="164555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8" name="Freihandform 12">
            <a:extLst>
              <a:ext uri="{FF2B5EF4-FFF2-40B4-BE49-F238E27FC236}">
                <a16:creationId xmlns:a16="http://schemas.microsoft.com/office/drawing/2014/main" id="{4CE90036-6B2B-4349-EB05-3D1620C8146B}"/>
              </a:ext>
            </a:extLst>
          </p:cNvPr>
          <p:cNvSpPr/>
          <p:nvPr/>
        </p:nvSpPr>
        <p:spPr>
          <a:xfrm>
            <a:off x="1735536" y="1920088"/>
            <a:ext cx="1065768" cy="11957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15">
            <a:extLst>
              <a:ext uri="{FF2B5EF4-FFF2-40B4-BE49-F238E27FC236}">
                <a16:creationId xmlns:a16="http://schemas.microsoft.com/office/drawing/2014/main" id="{FB148694-679C-AEA3-28B4-84932194D7BF}"/>
              </a:ext>
            </a:extLst>
          </p:cNvPr>
          <p:cNvSpPr/>
          <p:nvPr/>
        </p:nvSpPr>
        <p:spPr>
          <a:xfrm flipV="1">
            <a:off x="2809706" y="3106672"/>
            <a:ext cx="1065768" cy="120660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06E8EBEC-BD17-932C-4E61-B11C8C4BBD6F}"/>
              </a:ext>
            </a:extLst>
          </p:cNvPr>
          <p:cNvCxnSpPr>
            <a:cxnSpLocks/>
          </p:cNvCxnSpPr>
          <p:nvPr/>
        </p:nvCxnSpPr>
        <p:spPr>
          <a:xfrm flipH="1">
            <a:off x="1727778" y="4545123"/>
            <a:ext cx="2133354" cy="0"/>
          </a:xfrm>
          <a:prstGeom prst="line">
            <a:avLst/>
          </a:prstGeom>
          <a:ln w="38100">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41369248-A713-C93A-55E3-59BEE8591D3F}"/>
              </a:ext>
            </a:extLst>
          </p:cNvPr>
          <p:cNvSpPr txBox="1"/>
          <p:nvPr/>
        </p:nvSpPr>
        <p:spPr>
          <a:xfrm>
            <a:off x="2250337" y="1423534"/>
            <a:ext cx="1165704" cy="369332"/>
          </a:xfrm>
          <a:prstGeom prst="rect">
            <a:avLst/>
          </a:prstGeom>
          <a:noFill/>
        </p:spPr>
        <p:txBody>
          <a:bodyPr wrap="none" rtlCol="0">
            <a:spAutoFit/>
          </a:bodyPr>
          <a:lstStyle/>
          <a:p>
            <a:r>
              <a:rPr lang="de-DE" dirty="0"/>
              <a:t>Amplitude</a:t>
            </a:r>
            <a:endParaRPr lang="de-DE" dirty="0">
              <a:latin typeface="Symbol" panose="05050102010706020507" pitchFamily="18" charset="2"/>
            </a:endParaRPr>
          </a:p>
        </p:txBody>
      </p:sp>
      <p:cxnSp>
        <p:nvCxnSpPr>
          <p:cNvPr id="24" name="Gerader Verbinder 23">
            <a:extLst>
              <a:ext uri="{FF2B5EF4-FFF2-40B4-BE49-F238E27FC236}">
                <a16:creationId xmlns:a16="http://schemas.microsoft.com/office/drawing/2014/main" id="{30147A6C-FB99-B261-6112-845B8CEC8829}"/>
              </a:ext>
            </a:extLst>
          </p:cNvPr>
          <p:cNvCxnSpPr>
            <a:cxnSpLocks/>
          </p:cNvCxnSpPr>
          <p:nvPr/>
        </p:nvCxnSpPr>
        <p:spPr>
          <a:xfrm flipH="1">
            <a:off x="2252027" y="1752882"/>
            <a:ext cx="509407" cy="81560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5" name="Freihandform 12">
            <a:extLst>
              <a:ext uri="{FF2B5EF4-FFF2-40B4-BE49-F238E27FC236}">
                <a16:creationId xmlns:a16="http://schemas.microsoft.com/office/drawing/2014/main" id="{F66977CF-4550-E38E-0866-DF30B6670678}"/>
              </a:ext>
            </a:extLst>
          </p:cNvPr>
          <p:cNvSpPr/>
          <p:nvPr/>
        </p:nvSpPr>
        <p:spPr>
          <a:xfrm>
            <a:off x="3888961" y="1915784"/>
            <a:ext cx="1065768" cy="11957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9" name="Gerader Verbinder 28">
            <a:extLst>
              <a:ext uri="{FF2B5EF4-FFF2-40B4-BE49-F238E27FC236}">
                <a16:creationId xmlns:a16="http://schemas.microsoft.com/office/drawing/2014/main" id="{3B521F29-2A3A-5312-AEE2-FD8A25EC5492}"/>
              </a:ext>
            </a:extLst>
          </p:cNvPr>
          <p:cNvCxnSpPr>
            <a:cxnSpLocks/>
          </p:cNvCxnSpPr>
          <p:nvPr/>
        </p:nvCxnSpPr>
        <p:spPr>
          <a:xfrm>
            <a:off x="3869990" y="3072612"/>
            <a:ext cx="0" cy="164555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C7302D49-F0D4-2C62-4C3A-0DBE27820BEA}"/>
              </a:ext>
            </a:extLst>
          </p:cNvPr>
          <p:cNvSpPr txBox="1"/>
          <p:nvPr/>
        </p:nvSpPr>
        <p:spPr>
          <a:xfrm>
            <a:off x="2159351" y="4569089"/>
            <a:ext cx="1347677" cy="369332"/>
          </a:xfrm>
          <a:prstGeom prst="rect">
            <a:avLst/>
          </a:prstGeom>
          <a:noFill/>
        </p:spPr>
        <p:txBody>
          <a:bodyPr wrap="none" rtlCol="0">
            <a:spAutoFit/>
          </a:bodyPr>
          <a:lstStyle/>
          <a:p>
            <a:r>
              <a:rPr lang="de-DE" dirty="0"/>
              <a:t>Wellenlänge</a:t>
            </a:r>
            <a:endParaRPr lang="de-DE" dirty="0">
              <a:latin typeface="Symbol" panose="05050102010706020507" pitchFamily="18" charset="2"/>
            </a:endParaRPr>
          </a:p>
        </p:txBody>
      </p:sp>
      <p:sp>
        <p:nvSpPr>
          <p:cNvPr id="31" name="Textfeld 30">
            <a:extLst>
              <a:ext uri="{FF2B5EF4-FFF2-40B4-BE49-F238E27FC236}">
                <a16:creationId xmlns:a16="http://schemas.microsoft.com/office/drawing/2014/main" id="{50859068-A09B-6994-BF2E-492821C02932}"/>
              </a:ext>
            </a:extLst>
          </p:cNvPr>
          <p:cNvSpPr txBox="1"/>
          <p:nvPr/>
        </p:nvSpPr>
        <p:spPr>
          <a:xfrm>
            <a:off x="4920426" y="3120452"/>
            <a:ext cx="494046" cy="369332"/>
          </a:xfrm>
          <a:prstGeom prst="rect">
            <a:avLst/>
          </a:prstGeom>
          <a:noFill/>
        </p:spPr>
        <p:txBody>
          <a:bodyPr wrap="none" rtlCol="0">
            <a:spAutoFit/>
          </a:bodyPr>
          <a:lstStyle/>
          <a:p>
            <a:r>
              <a:rPr lang="de-DE" dirty="0"/>
              <a:t>Ort</a:t>
            </a:r>
            <a:endParaRPr lang="de-DE" dirty="0">
              <a:latin typeface="Symbol" panose="05050102010706020507" pitchFamily="18" charset="2"/>
            </a:endParaRPr>
          </a:p>
        </p:txBody>
      </p:sp>
      <p:sp>
        <p:nvSpPr>
          <p:cNvPr id="61" name="Textfeld 60">
            <a:extLst>
              <a:ext uri="{FF2B5EF4-FFF2-40B4-BE49-F238E27FC236}">
                <a16:creationId xmlns:a16="http://schemas.microsoft.com/office/drawing/2014/main" id="{147F3823-BD07-D3BE-BE42-74EBF2BC75D9}"/>
              </a:ext>
            </a:extLst>
          </p:cNvPr>
          <p:cNvSpPr txBox="1"/>
          <p:nvPr/>
        </p:nvSpPr>
        <p:spPr>
          <a:xfrm>
            <a:off x="184923" y="1228648"/>
            <a:ext cx="1141466" cy="369332"/>
          </a:xfrm>
          <a:prstGeom prst="rect">
            <a:avLst/>
          </a:prstGeom>
          <a:noFill/>
        </p:spPr>
        <p:txBody>
          <a:bodyPr wrap="none" rtlCol="0">
            <a:spAutoFit/>
          </a:bodyPr>
          <a:lstStyle/>
          <a:p>
            <a:r>
              <a:rPr lang="de-DE" dirty="0"/>
              <a:t>Feldstärke</a:t>
            </a:r>
            <a:endParaRPr lang="de-DE" dirty="0">
              <a:latin typeface="Symbol" panose="05050102010706020507" pitchFamily="18" charset="2"/>
            </a:endParaRPr>
          </a:p>
        </p:txBody>
      </p:sp>
      <p:sp>
        <p:nvSpPr>
          <p:cNvPr id="1025" name="Freihandform 15">
            <a:extLst>
              <a:ext uri="{FF2B5EF4-FFF2-40B4-BE49-F238E27FC236}">
                <a16:creationId xmlns:a16="http://schemas.microsoft.com/office/drawing/2014/main" id="{D11508E3-8D19-F083-256A-EA760DF08954}"/>
              </a:ext>
            </a:extLst>
          </p:cNvPr>
          <p:cNvSpPr/>
          <p:nvPr/>
        </p:nvSpPr>
        <p:spPr>
          <a:xfrm flipV="1">
            <a:off x="5992017" y="3131274"/>
            <a:ext cx="1065768" cy="120660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7" name="Gerade Verbindung mit Pfeil 1026">
            <a:extLst>
              <a:ext uri="{FF2B5EF4-FFF2-40B4-BE49-F238E27FC236}">
                <a16:creationId xmlns:a16="http://schemas.microsoft.com/office/drawing/2014/main" id="{61200288-7018-345B-2E6C-8869261DA244}"/>
              </a:ext>
            </a:extLst>
          </p:cNvPr>
          <p:cNvCxnSpPr>
            <a:cxnSpLocks/>
          </p:cNvCxnSpPr>
          <p:nvPr/>
        </p:nvCxnSpPr>
        <p:spPr>
          <a:xfrm>
            <a:off x="5992017" y="1909351"/>
            <a:ext cx="429004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29" name="Gerader Verbinder 1028">
            <a:extLst>
              <a:ext uri="{FF2B5EF4-FFF2-40B4-BE49-F238E27FC236}">
                <a16:creationId xmlns:a16="http://schemas.microsoft.com/office/drawing/2014/main" id="{3CB4D507-168C-8100-26A3-24334D8C8CF7}"/>
              </a:ext>
            </a:extLst>
          </p:cNvPr>
          <p:cNvCxnSpPr>
            <a:cxnSpLocks/>
          </p:cNvCxnSpPr>
          <p:nvPr/>
        </p:nvCxnSpPr>
        <p:spPr>
          <a:xfrm>
            <a:off x="7597389" y="1911922"/>
            <a:ext cx="0" cy="1183920"/>
          </a:xfrm>
          <a:prstGeom prst="line">
            <a:avLst/>
          </a:prstGeom>
          <a:ln w="38100">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031" name="Freihandform 12">
            <a:extLst>
              <a:ext uri="{FF2B5EF4-FFF2-40B4-BE49-F238E27FC236}">
                <a16:creationId xmlns:a16="http://schemas.microsoft.com/office/drawing/2014/main" id="{1BDF4F76-943A-645C-C9D8-BA0A16A7BF10}"/>
              </a:ext>
            </a:extLst>
          </p:cNvPr>
          <p:cNvSpPr/>
          <p:nvPr/>
        </p:nvSpPr>
        <p:spPr>
          <a:xfrm>
            <a:off x="7062870" y="1920088"/>
            <a:ext cx="1065768" cy="11957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2" name="Freihandform 15">
            <a:extLst>
              <a:ext uri="{FF2B5EF4-FFF2-40B4-BE49-F238E27FC236}">
                <a16:creationId xmlns:a16="http://schemas.microsoft.com/office/drawing/2014/main" id="{DFE2265A-2C78-85A0-C547-198258181FF0}"/>
              </a:ext>
            </a:extLst>
          </p:cNvPr>
          <p:cNvSpPr/>
          <p:nvPr/>
        </p:nvSpPr>
        <p:spPr>
          <a:xfrm flipV="1">
            <a:off x="8137040" y="3106672"/>
            <a:ext cx="1065768" cy="120660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3" name="Gerader Verbinder 1032">
            <a:extLst>
              <a:ext uri="{FF2B5EF4-FFF2-40B4-BE49-F238E27FC236}">
                <a16:creationId xmlns:a16="http://schemas.microsoft.com/office/drawing/2014/main" id="{3FE71C3B-C90A-A1B7-6EC6-3A5098F64D58}"/>
              </a:ext>
            </a:extLst>
          </p:cNvPr>
          <p:cNvCxnSpPr>
            <a:cxnSpLocks/>
          </p:cNvCxnSpPr>
          <p:nvPr/>
        </p:nvCxnSpPr>
        <p:spPr>
          <a:xfrm flipH="1">
            <a:off x="7069454" y="3132537"/>
            <a:ext cx="2133354" cy="0"/>
          </a:xfrm>
          <a:prstGeom prst="line">
            <a:avLst/>
          </a:prstGeom>
          <a:ln w="38100">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034" name="Textfeld 1033">
            <a:extLst>
              <a:ext uri="{FF2B5EF4-FFF2-40B4-BE49-F238E27FC236}">
                <a16:creationId xmlns:a16="http://schemas.microsoft.com/office/drawing/2014/main" id="{41500BE6-3472-0A68-2696-2CF54C0DE8FD}"/>
              </a:ext>
            </a:extLst>
          </p:cNvPr>
          <p:cNvSpPr txBox="1"/>
          <p:nvPr/>
        </p:nvSpPr>
        <p:spPr>
          <a:xfrm>
            <a:off x="7889543" y="1466332"/>
            <a:ext cx="1165704" cy="369332"/>
          </a:xfrm>
          <a:prstGeom prst="rect">
            <a:avLst/>
          </a:prstGeom>
          <a:noFill/>
        </p:spPr>
        <p:txBody>
          <a:bodyPr wrap="none" rtlCol="0">
            <a:spAutoFit/>
          </a:bodyPr>
          <a:lstStyle/>
          <a:p>
            <a:r>
              <a:rPr lang="de-DE" dirty="0"/>
              <a:t>Amplitude</a:t>
            </a:r>
            <a:endParaRPr lang="de-DE" dirty="0">
              <a:latin typeface="Symbol" panose="05050102010706020507" pitchFamily="18" charset="2"/>
            </a:endParaRPr>
          </a:p>
        </p:txBody>
      </p:sp>
      <p:cxnSp>
        <p:nvCxnSpPr>
          <p:cNvPr id="1035" name="Gerader Verbinder 1034">
            <a:extLst>
              <a:ext uri="{FF2B5EF4-FFF2-40B4-BE49-F238E27FC236}">
                <a16:creationId xmlns:a16="http://schemas.microsoft.com/office/drawing/2014/main" id="{CA6FDC22-CE84-E848-C63F-A4A2E48333ED}"/>
              </a:ext>
            </a:extLst>
          </p:cNvPr>
          <p:cNvCxnSpPr>
            <a:cxnSpLocks/>
          </p:cNvCxnSpPr>
          <p:nvPr/>
        </p:nvCxnSpPr>
        <p:spPr>
          <a:xfrm flipH="1">
            <a:off x="7579361" y="1752882"/>
            <a:ext cx="509407" cy="81560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36" name="Freihandform 12">
            <a:extLst>
              <a:ext uri="{FF2B5EF4-FFF2-40B4-BE49-F238E27FC236}">
                <a16:creationId xmlns:a16="http://schemas.microsoft.com/office/drawing/2014/main" id="{095D44D2-E2A8-396E-91E5-749FEA74B0E2}"/>
              </a:ext>
            </a:extLst>
          </p:cNvPr>
          <p:cNvSpPr/>
          <p:nvPr/>
        </p:nvSpPr>
        <p:spPr>
          <a:xfrm>
            <a:off x="9216295" y="1915784"/>
            <a:ext cx="1065768" cy="11957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8" name="Textfeld 1037">
            <a:extLst>
              <a:ext uri="{FF2B5EF4-FFF2-40B4-BE49-F238E27FC236}">
                <a16:creationId xmlns:a16="http://schemas.microsoft.com/office/drawing/2014/main" id="{64731DE3-3EE0-D66F-DF38-A18785865EC0}"/>
              </a:ext>
            </a:extLst>
          </p:cNvPr>
          <p:cNvSpPr txBox="1"/>
          <p:nvPr/>
        </p:nvSpPr>
        <p:spPr>
          <a:xfrm>
            <a:off x="8132503" y="2818316"/>
            <a:ext cx="906210" cy="369332"/>
          </a:xfrm>
          <a:prstGeom prst="rect">
            <a:avLst/>
          </a:prstGeom>
          <a:noFill/>
        </p:spPr>
        <p:txBody>
          <a:bodyPr wrap="none" rtlCol="0">
            <a:spAutoFit/>
          </a:bodyPr>
          <a:lstStyle/>
          <a:p>
            <a:r>
              <a:rPr lang="de-DE" dirty="0"/>
              <a:t>Periode</a:t>
            </a:r>
            <a:endParaRPr lang="de-DE" dirty="0">
              <a:latin typeface="Symbol" panose="05050102010706020507" pitchFamily="18" charset="2"/>
            </a:endParaRPr>
          </a:p>
        </p:txBody>
      </p:sp>
      <p:sp>
        <p:nvSpPr>
          <p:cNvPr id="1039" name="Textfeld 1038">
            <a:extLst>
              <a:ext uri="{FF2B5EF4-FFF2-40B4-BE49-F238E27FC236}">
                <a16:creationId xmlns:a16="http://schemas.microsoft.com/office/drawing/2014/main" id="{3C59936A-8E78-8B7E-FA0D-DAD554020B75}"/>
              </a:ext>
            </a:extLst>
          </p:cNvPr>
          <p:cNvSpPr txBox="1"/>
          <p:nvPr/>
        </p:nvSpPr>
        <p:spPr>
          <a:xfrm>
            <a:off x="10274900" y="4642925"/>
            <a:ext cx="261610" cy="369332"/>
          </a:xfrm>
          <a:prstGeom prst="rect">
            <a:avLst/>
          </a:prstGeom>
          <a:noFill/>
        </p:spPr>
        <p:txBody>
          <a:bodyPr wrap="none" rtlCol="0">
            <a:spAutoFit/>
          </a:bodyPr>
          <a:lstStyle/>
          <a:p>
            <a:r>
              <a:rPr lang="de-DE" dirty="0"/>
              <a:t>t</a:t>
            </a:r>
            <a:endParaRPr lang="de-DE" dirty="0">
              <a:latin typeface="Symbol" panose="05050102010706020507" pitchFamily="18" charset="2"/>
            </a:endParaRPr>
          </a:p>
        </p:txBody>
      </p:sp>
      <p:sp>
        <p:nvSpPr>
          <p:cNvPr id="1040" name="Textfeld 1039">
            <a:extLst>
              <a:ext uri="{FF2B5EF4-FFF2-40B4-BE49-F238E27FC236}">
                <a16:creationId xmlns:a16="http://schemas.microsoft.com/office/drawing/2014/main" id="{ABDD6032-325D-1068-5829-73C68339796B}"/>
              </a:ext>
            </a:extLst>
          </p:cNvPr>
          <p:cNvSpPr txBox="1"/>
          <p:nvPr/>
        </p:nvSpPr>
        <p:spPr>
          <a:xfrm>
            <a:off x="5710488" y="1242531"/>
            <a:ext cx="332142" cy="369332"/>
          </a:xfrm>
          <a:prstGeom prst="rect">
            <a:avLst/>
          </a:prstGeom>
          <a:noFill/>
        </p:spPr>
        <p:txBody>
          <a:bodyPr wrap="none" rtlCol="0">
            <a:spAutoFit/>
          </a:bodyPr>
          <a:lstStyle/>
          <a:p>
            <a:r>
              <a:rPr lang="de-DE" dirty="0"/>
              <a:t>U</a:t>
            </a:r>
            <a:endParaRPr lang="de-DE" dirty="0">
              <a:latin typeface="Symbol" panose="05050102010706020507" pitchFamily="18" charset="2"/>
            </a:endParaRPr>
          </a:p>
        </p:txBody>
      </p:sp>
      <p:cxnSp>
        <p:nvCxnSpPr>
          <p:cNvPr id="1028" name="Gerade Verbindung mit Pfeil 1027">
            <a:extLst>
              <a:ext uri="{FF2B5EF4-FFF2-40B4-BE49-F238E27FC236}">
                <a16:creationId xmlns:a16="http://schemas.microsoft.com/office/drawing/2014/main" id="{56C1E582-089A-4585-A4C0-BA5E379D8814}"/>
              </a:ext>
            </a:extLst>
          </p:cNvPr>
          <p:cNvCxnSpPr>
            <a:cxnSpLocks/>
          </p:cNvCxnSpPr>
          <p:nvPr/>
        </p:nvCxnSpPr>
        <p:spPr>
          <a:xfrm flipV="1">
            <a:off x="5975943"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48" name="Gerade Verbindung mit Pfeil 1047">
            <a:extLst>
              <a:ext uri="{FF2B5EF4-FFF2-40B4-BE49-F238E27FC236}">
                <a16:creationId xmlns:a16="http://schemas.microsoft.com/office/drawing/2014/main" id="{198C4BB3-979B-F1D8-3160-22EC8AA0D359}"/>
              </a:ext>
            </a:extLst>
          </p:cNvPr>
          <p:cNvCxnSpPr>
            <a:cxnSpLocks/>
          </p:cNvCxnSpPr>
          <p:nvPr/>
        </p:nvCxnSpPr>
        <p:spPr>
          <a:xfrm flipV="1">
            <a:off x="6514208"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49" name="Gerade Verbindung mit Pfeil 1048">
            <a:extLst>
              <a:ext uri="{FF2B5EF4-FFF2-40B4-BE49-F238E27FC236}">
                <a16:creationId xmlns:a16="http://schemas.microsoft.com/office/drawing/2014/main" id="{F264D3E8-72C8-E40C-E73E-BFED23AAF7DB}"/>
              </a:ext>
            </a:extLst>
          </p:cNvPr>
          <p:cNvCxnSpPr>
            <a:cxnSpLocks/>
          </p:cNvCxnSpPr>
          <p:nvPr/>
        </p:nvCxnSpPr>
        <p:spPr>
          <a:xfrm flipV="1">
            <a:off x="7052473"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0" name="Gerade Verbindung mit Pfeil 1049">
            <a:extLst>
              <a:ext uri="{FF2B5EF4-FFF2-40B4-BE49-F238E27FC236}">
                <a16:creationId xmlns:a16="http://schemas.microsoft.com/office/drawing/2014/main" id="{F519EE83-7EC3-A59E-A270-BFA67F0FBFBE}"/>
              </a:ext>
            </a:extLst>
          </p:cNvPr>
          <p:cNvCxnSpPr>
            <a:cxnSpLocks/>
          </p:cNvCxnSpPr>
          <p:nvPr/>
        </p:nvCxnSpPr>
        <p:spPr>
          <a:xfrm flipV="1">
            <a:off x="7590738"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1" name="Gerade Verbindung mit Pfeil 1050">
            <a:extLst>
              <a:ext uri="{FF2B5EF4-FFF2-40B4-BE49-F238E27FC236}">
                <a16:creationId xmlns:a16="http://schemas.microsoft.com/office/drawing/2014/main" id="{097C0F8F-AA77-D1F0-2884-86928ABE91FB}"/>
              </a:ext>
            </a:extLst>
          </p:cNvPr>
          <p:cNvCxnSpPr>
            <a:cxnSpLocks/>
          </p:cNvCxnSpPr>
          <p:nvPr/>
        </p:nvCxnSpPr>
        <p:spPr>
          <a:xfrm flipV="1">
            <a:off x="8129003"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2" name="Gerade Verbindung mit Pfeil 1051">
            <a:extLst>
              <a:ext uri="{FF2B5EF4-FFF2-40B4-BE49-F238E27FC236}">
                <a16:creationId xmlns:a16="http://schemas.microsoft.com/office/drawing/2014/main" id="{42E3B103-7350-EC54-E24C-8610EFE55AF4}"/>
              </a:ext>
            </a:extLst>
          </p:cNvPr>
          <p:cNvCxnSpPr>
            <a:cxnSpLocks/>
          </p:cNvCxnSpPr>
          <p:nvPr/>
        </p:nvCxnSpPr>
        <p:spPr>
          <a:xfrm flipV="1">
            <a:off x="8667268"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3" name="Gerade Verbindung mit Pfeil 1052">
            <a:extLst>
              <a:ext uri="{FF2B5EF4-FFF2-40B4-BE49-F238E27FC236}">
                <a16:creationId xmlns:a16="http://schemas.microsoft.com/office/drawing/2014/main" id="{5D070EA0-3130-8435-9096-1CDDF6437009}"/>
              </a:ext>
            </a:extLst>
          </p:cNvPr>
          <p:cNvCxnSpPr>
            <a:cxnSpLocks/>
          </p:cNvCxnSpPr>
          <p:nvPr/>
        </p:nvCxnSpPr>
        <p:spPr>
          <a:xfrm flipV="1">
            <a:off x="9205533"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4" name="Gerade Verbindung mit Pfeil 1053">
            <a:extLst>
              <a:ext uri="{FF2B5EF4-FFF2-40B4-BE49-F238E27FC236}">
                <a16:creationId xmlns:a16="http://schemas.microsoft.com/office/drawing/2014/main" id="{F8C04872-33BE-8729-0678-B8E0C69F53E5}"/>
              </a:ext>
            </a:extLst>
          </p:cNvPr>
          <p:cNvCxnSpPr>
            <a:cxnSpLocks/>
          </p:cNvCxnSpPr>
          <p:nvPr/>
        </p:nvCxnSpPr>
        <p:spPr>
          <a:xfrm flipV="1">
            <a:off x="9743798"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5" name="Gerade Verbindung mit Pfeil 1054">
            <a:extLst>
              <a:ext uri="{FF2B5EF4-FFF2-40B4-BE49-F238E27FC236}">
                <a16:creationId xmlns:a16="http://schemas.microsoft.com/office/drawing/2014/main" id="{D9D11D1D-2256-7680-CDA5-99629965DF95}"/>
              </a:ext>
            </a:extLst>
          </p:cNvPr>
          <p:cNvCxnSpPr>
            <a:cxnSpLocks/>
          </p:cNvCxnSpPr>
          <p:nvPr/>
        </p:nvCxnSpPr>
        <p:spPr>
          <a:xfrm flipV="1">
            <a:off x="10282063" y="1340079"/>
            <a:ext cx="0" cy="350040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6" name="Gerade Verbindung mit Pfeil 1055">
            <a:extLst>
              <a:ext uri="{FF2B5EF4-FFF2-40B4-BE49-F238E27FC236}">
                <a16:creationId xmlns:a16="http://schemas.microsoft.com/office/drawing/2014/main" id="{40A1693F-FB2C-AF60-6D94-5039AD3DE066}"/>
              </a:ext>
            </a:extLst>
          </p:cNvPr>
          <p:cNvCxnSpPr>
            <a:cxnSpLocks/>
          </p:cNvCxnSpPr>
          <p:nvPr/>
        </p:nvCxnSpPr>
        <p:spPr>
          <a:xfrm>
            <a:off x="5975943" y="3120452"/>
            <a:ext cx="429004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7" name="Gerade Verbindung mit Pfeil 1056">
            <a:extLst>
              <a:ext uri="{FF2B5EF4-FFF2-40B4-BE49-F238E27FC236}">
                <a16:creationId xmlns:a16="http://schemas.microsoft.com/office/drawing/2014/main" id="{BB011DE5-C4BA-0F9E-196A-9421113D3E13}"/>
              </a:ext>
            </a:extLst>
          </p:cNvPr>
          <p:cNvCxnSpPr>
            <a:cxnSpLocks/>
          </p:cNvCxnSpPr>
          <p:nvPr/>
        </p:nvCxnSpPr>
        <p:spPr>
          <a:xfrm>
            <a:off x="5975943" y="2568490"/>
            <a:ext cx="429004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8" name="Gerade Verbindung mit Pfeil 1057">
            <a:extLst>
              <a:ext uri="{FF2B5EF4-FFF2-40B4-BE49-F238E27FC236}">
                <a16:creationId xmlns:a16="http://schemas.microsoft.com/office/drawing/2014/main" id="{89CB87DC-FE0B-1C1D-FBFD-CDBF74DE5CE5}"/>
              </a:ext>
            </a:extLst>
          </p:cNvPr>
          <p:cNvCxnSpPr>
            <a:cxnSpLocks/>
          </p:cNvCxnSpPr>
          <p:nvPr/>
        </p:nvCxnSpPr>
        <p:spPr>
          <a:xfrm>
            <a:off x="5983615" y="3732397"/>
            <a:ext cx="429004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9" name="Gerade Verbindung mit Pfeil 1058">
            <a:extLst>
              <a:ext uri="{FF2B5EF4-FFF2-40B4-BE49-F238E27FC236}">
                <a16:creationId xmlns:a16="http://schemas.microsoft.com/office/drawing/2014/main" id="{E04B2BBD-649B-A059-8A1F-B19CF96D2FBE}"/>
              </a:ext>
            </a:extLst>
          </p:cNvPr>
          <p:cNvCxnSpPr>
            <a:cxnSpLocks/>
          </p:cNvCxnSpPr>
          <p:nvPr/>
        </p:nvCxnSpPr>
        <p:spPr>
          <a:xfrm>
            <a:off x="5983615" y="1340080"/>
            <a:ext cx="429004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60" name="Gerade Verbindung mit Pfeil 1059">
            <a:extLst>
              <a:ext uri="{FF2B5EF4-FFF2-40B4-BE49-F238E27FC236}">
                <a16:creationId xmlns:a16="http://schemas.microsoft.com/office/drawing/2014/main" id="{F67B0C20-A1FF-2E59-E0C2-CB9B200A7217}"/>
              </a:ext>
            </a:extLst>
          </p:cNvPr>
          <p:cNvCxnSpPr>
            <a:cxnSpLocks/>
          </p:cNvCxnSpPr>
          <p:nvPr/>
        </p:nvCxnSpPr>
        <p:spPr>
          <a:xfrm>
            <a:off x="5996316" y="4840488"/>
            <a:ext cx="429004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61" name="Gerade Verbindung mit Pfeil 1060">
            <a:extLst>
              <a:ext uri="{FF2B5EF4-FFF2-40B4-BE49-F238E27FC236}">
                <a16:creationId xmlns:a16="http://schemas.microsoft.com/office/drawing/2014/main" id="{E99C2672-BBAA-B13B-C254-2B8A34FFDE72}"/>
              </a:ext>
            </a:extLst>
          </p:cNvPr>
          <p:cNvCxnSpPr>
            <a:cxnSpLocks/>
          </p:cNvCxnSpPr>
          <p:nvPr/>
        </p:nvCxnSpPr>
        <p:spPr>
          <a:xfrm>
            <a:off x="5992017" y="4313274"/>
            <a:ext cx="429004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67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5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5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5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5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5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5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6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6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2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03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2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3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03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p:bldP spid="25" grpId="0" animBg="1"/>
      <p:bldP spid="30" grpId="0"/>
      <p:bldP spid="31" grpId="0"/>
      <p:bldP spid="61" grpId="0"/>
      <p:bldP spid="1025" grpId="0" animBg="1"/>
      <p:bldP spid="1031" grpId="0" animBg="1"/>
      <p:bldP spid="1032" grpId="0" animBg="1"/>
      <p:bldP spid="1034" grpId="0"/>
      <p:bldP spid="1036" grpId="0" animBg="1"/>
      <p:bldP spid="1038" grpId="0"/>
      <p:bldP spid="1039" grpId="0"/>
      <p:bldP spid="10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Sinusförmige Signale, Grundbegriffe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8" name="Inhaltsplatzhalter 4">
            <a:extLst>
              <a:ext uri="{FF2B5EF4-FFF2-40B4-BE49-F238E27FC236}">
                <a16:creationId xmlns:a16="http://schemas.microsoft.com/office/drawing/2014/main" id="{3FCFD2C3-AA4C-8096-6D12-C55250A50607}"/>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latin typeface="Bosch Office Sans"/>
            </a:endParaRPr>
          </a:p>
        </p:txBody>
      </p:sp>
      <p:grpSp>
        <p:nvGrpSpPr>
          <p:cNvPr id="20" name="Gruppieren 19">
            <a:extLst>
              <a:ext uri="{FF2B5EF4-FFF2-40B4-BE49-F238E27FC236}">
                <a16:creationId xmlns:a16="http://schemas.microsoft.com/office/drawing/2014/main" id="{C6E6C965-8B06-CB5D-F30B-C23F10F9A7AA}"/>
              </a:ext>
            </a:extLst>
          </p:cNvPr>
          <p:cNvGrpSpPr/>
          <p:nvPr/>
        </p:nvGrpSpPr>
        <p:grpSpPr>
          <a:xfrm>
            <a:off x="831816" y="2072872"/>
            <a:ext cx="9383647" cy="3245894"/>
            <a:chOff x="831816" y="2482853"/>
            <a:chExt cx="9383647" cy="1307717"/>
          </a:xfrm>
        </p:grpSpPr>
        <p:sp>
          <p:nvSpPr>
            <p:cNvPr id="23" name="Freihandform 12">
              <a:extLst>
                <a:ext uri="{FF2B5EF4-FFF2-40B4-BE49-F238E27FC236}">
                  <a16:creationId xmlns:a16="http://schemas.microsoft.com/office/drawing/2014/main" id="{FDF40370-4B9F-598B-5AD6-1F68D745895B}"/>
                </a:ext>
              </a:extLst>
            </p:cNvPr>
            <p:cNvSpPr/>
            <p:nvPr/>
          </p:nvSpPr>
          <p:spPr>
            <a:xfrm>
              <a:off x="989143" y="2623429"/>
              <a:ext cx="1065768" cy="481738"/>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15">
              <a:extLst>
                <a:ext uri="{FF2B5EF4-FFF2-40B4-BE49-F238E27FC236}">
                  <a16:creationId xmlns:a16="http://schemas.microsoft.com/office/drawing/2014/main" id="{C8C2EC71-28B6-10DC-4265-8593802D805B}"/>
                </a:ext>
              </a:extLst>
            </p:cNvPr>
            <p:cNvSpPr/>
            <p:nvPr/>
          </p:nvSpPr>
          <p:spPr>
            <a:xfrm flipV="1">
              <a:off x="2063313" y="3107152"/>
              <a:ext cx="1065768" cy="4861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7" name="Gerade Verbindung mit Pfeil 26">
              <a:extLst>
                <a:ext uri="{FF2B5EF4-FFF2-40B4-BE49-F238E27FC236}">
                  <a16:creationId xmlns:a16="http://schemas.microsoft.com/office/drawing/2014/main" id="{46C0D105-CAA6-1769-8017-9BBDA7E6ABCA}"/>
                </a:ext>
              </a:extLst>
            </p:cNvPr>
            <p:cNvCxnSpPr>
              <a:cxnSpLocks/>
            </p:cNvCxnSpPr>
            <p:nvPr/>
          </p:nvCxnSpPr>
          <p:spPr>
            <a:xfrm flipV="1">
              <a:off x="831816" y="3085788"/>
              <a:ext cx="9383647" cy="146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896435E5-6AFA-2115-BFDF-0385CCEC1960}"/>
                </a:ext>
              </a:extLst>
            </p:cNvPr>
            <p:cNvCxnSpPr/>
            <p:nvPr/>
          </p:nvCxnSpPr>
          <p:spPr>
            <a:xfrm flipV="1">
              <a:off x="989143" y="2482853"/>
              <a:ext cx="0" cy="13077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2" name="Gerader Verbinder 31">
            <a:extLst>
              <a:ext uri="{FF2B5EF4-FFF2-40B4-BE49-F238E27FC236}">
                <a16:creationId xmlns:a16="http://schemas.microsoft.com/office/drawing/2014/main" id="{44D189DE-B32E-331F-75AC-02D660CEBE39}"/>
              </a:ext>
            </a:extLst>
          </p:cNvPr>
          <p:cNvCxnSpPr>
            <a:cxnSpLocks/>
          </p:cNvCxnSpPr>
          <p:nvPr/>
        </p:nvCxnSpPr>
        <p:spPr>
          <a:xfrm>
            <a:off x="3668685" y="2403097"/>
            <a:ext cx="0" cy="1183920"/>
          </a:xfrm>
          <a:prstGeom prst="line">
            <a:avLst/>
          </a:prstGeom>
          <a:ln>
            <a:solidFill>
              <a:schemeClr val="tx1"/>
            </a:solidFill>
            <a:prstDash val="solid"/>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A5C21BB6-50BA-3E68-8E08-2EB68A30B3A6}"/>
              </a:ext>
            </a:extLst>
          </p:cNvPr>
          <p:cNvCxnSpPr>
            <a:cxnSpLocks/>
          </p:cNvCxnSpPr>
          <p:nvPr/>
        </p:nvCxnSpPr>
        <p:spPr>
          <a:xfrm>
            <a:off x="3134166" y="3605010"/>
            <a:ext cx="0" cy="164555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Freihandform 12">
            <a:extLst>
              <a:ext uri="{FF2B5EF4-FFF2-40B4-BE49-F238E27FC236}">
                <a16:creationId xmlns:a16="http://schemas.microsoft.com/office/drawing/2014/main" id="{C812156C-A2F1-D643-8827-477AAB38281D}"/>
              </a:ext>
            </a:extLst>
          </p:cNvPr>
          <p:cNvSpPr/>
          <p:nvPr/>
        </p:nvSpPr>
        <p:spPr>
          <a:xfrm>
            <a:off x="3134166" y="2397195"/>
            <a:ext cx="1065768" cy="11957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Freihandform 15">
            <a:extLst>
              <a:ext uri="{FF2B5EF4-FFF2-40B4-BE49-F238E27FC236}">
                <a16:creationId xmlns:a16="http://schemas.microsoft.com/office/drawing/2014/main" id="{FFBE255A-89EA-7376-019F-10F1F3CA8E42}"/>
              </a:ext>
            </a:extLst>
          </p:cNvPr>
          <p:cNvSpPr/>
          <p:nvPr/>
        </p:nvSpPr>
        <p:spPr>
          <a:xfrm flipV="1">
            <a:off x="4208336" y="3597847"/>
            <a:ext cx="1065768" cy="120660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a:extLst>
              <a:ext uri="{FF2B5EF4-FFF2-40B4-BE49-F238E27FC236}">
                <a16:creationId xmlns:a16="http://schemas.microsoft.com/office/drawing/2014/main" id="{68E416CF-5098-8E8B-DDDF-1430F976B57B}"/>
              </a:ext>
            </a:extLst>
          </p:cNvPr>
          <p:cNvSpPr txBox="1"/>
          <p:nvPr/>
        </p:nvSpPr>
        <p:spPr>
          <a:xfrm>
            <a:off x="2219483" y="1252457"/>
            <a:ext cx="1466620" cy="369332"/>
          </a:xfrm>
          <a:prstGeom prst="rect">
            <a:avLst/>
          </a:prstGeom>
          <a:noFill/>
        </p:spPr>
        <p:txBody>
          <a:bodyPr wrap="none" rtlCol="0">
            <a:spAutoFit/>
          </a:bodyPr>
          <a:lstStyle/>
          <a:p>
            <a:r>
              <a:rPr lang="de-DE" dirty="0"/>
              <a:t>Scheitelpunkt</a:t>
            </a:r>
            <a:endParaRPr lang="de-DE" dirty="0">
              <a:latin typeface="Symbol" panose="05050102010706020507" pitchFamily="18" charset="2"/>
            </a:endParaRPr>
          </a:p>
        </p:txBody>
      </p:sp>
      <p:cxnSp>
        <p:nvCxnSpPr>
          <p:cNvPr id="37" name="Gerader Verbinder 36">
            <a:extLst>
              <a:ext uri="{FF2B5EF4-FFF2-40B4-BE49-F238E27FC236}">
                <a16:creationId xmlns:a16="http://schemas.microsoft.com/office/drawing/2014/main" id="{DF60E9A8-22A3-B1A6-D3A4-5B8EA22B3847}"/>
              </a:ext>
            </a:extLst>
          </p:cNvPr>
          <p:cNvCxnSpPr>
            <a:cxnSpLocks/>
          </p:cNvCxnSpPr>
          <p:nvPr/>
        </p:nvCxnSpPr>
        <p:spPr>
          <a:xfrm flipH="1">
            <a:off x="3154544" y="5036298"/>
            <a:ext cx="2133354" cy="0"/>
          </a:xfrm>
          <a:prstGeom prst="line">
            <a:avLst/>
          </a:prstGeom>
          <a:ln>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212A44E1-A732-0693-4EA6-44925DC05E00}"/>
              </a:ext>
            </a:extLst>
          </p:cNvPr>
          <p:cNvSpPr txBox="1"/>
          <p:nvPr/>
        </p:nvSpPr>
        <p:spPr>
          <a:xfrm>
            <a:off x="4023278" y="1384536"/>
            <a:ext cx="3016595" cy="369332"/>
          </a:xfrm>
          <a:prstGeom prst="rect">
            <a:avLst/>
          </a:prstGeom>
          <a:noFill/>
        </p:spPr>
        <p:txBody>
          <a:bodyPr wrap="none" rtlCol="0">
            <a:spAutoFit/>
          </a:bodyPr>
          <a:lstStyle/>
          <a:p>
            <a:r>
              <a:rPr lang="de-DE" dirty="0"/>
              <a:t>Scheitelwert oder Spitzenwert</a:t>
            </a:r>
            <a:endParaRPr lang="de-DE" dirty="0">
              <a:latin typeface="Symbol" panose="05050102010706020507" pitchFamily="18" charset="2"/>
            </a:endParaRPr>
          </a:p>
        </p:txBody>
      </p:sp>
      <p:cxnSp>
        <p:nvCxnSpPr>
          <p:cNvPr id="39" name="Gerader Verbinder 38">
            <a:extLst>
              <a:ext uri="{FF2B5EF4-FFF2-40B4-BE49-F238E27FC236}">
                <a16:creationId xmlns:a16="http://schemas.microsoft.com/office/drawing/2014/main" id="{92E2EEB3-E50D-D0BC-4269-B0562B7796D1}"/>
              </a:ext>
            </a:extLst>
          </p:cNvPr>
          <p:cNvCxnSpPr>
            <a:cxnSpLocks/>
            <a:endCxn id="34" idx="1"/>
          </p:cNvCxnSpPr>
          <p:nvPr/>
        </p:nvCxnSpPr>
        <p:spPr>
          <a:xfrm>
            <a:off x="3125457" y="1586850"/>
            <a:ext cx="539043" cy="810345"/>
          </a:xfrm>
          <a:prstGeom prst="line">
            <a:avLst/>
          </a:prstGeom>
          <a:ln>
            <a:solidFill>
              <a:schemeClr val="tx1"/>
            </a:solidFill>
            <a:prstDash val="lgDash"/>
            <a:tailEnd type="oval" w="lg" len="lg"/>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E956EA9B-EF46-1D09-4CFD-431CF361E28B}"/>
              </a:ext>
            </a:extLst>
          </p:cNvPr>
          <p:cNvCxnSpPr>
            <a:cxnSpLocks/>
          </p:cNvCxnSpPr>
          <p:nvPr/>
        </p:nvCxnSpPr>
        <p:spPr>
          <a:xfrm flipH="1">
            <a:off x="3668686" y="1749195"/>
            <a:ext cx="1149368" cy="87207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1" name="Freihandform 12">
            <a:extLst>
              <a:ext uri="{FF2B5EF4-FFF2-40B4-BE49-F238E27FC236}">
                <a16:creationId xmlns:a16="http://schemas.microsoft.com/office/drawing/2014/main" id="{4FABC5E8-5E37-F4DD-5245-58F8C4FE9AC0}"/>
              </a:ext>
            </a:extLst>
          </p:cNvPr>
          <p:cNvSpPr/>
          <p:nvPr/>
        </p:nvSpPr>
        <p:spPr>
          <a:xfrm>
            <a:off x="5287591" y="2378823"/>
            <a:ext cx="1065768" cy="11957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Freihandform 15">
            <a:extLst>
              <a:ext uri="{FF2B5EF4-FFF2-40B4-BE49-F238E27FC236}">
                <a16:creationId xmlns:a16="http://schemas.microsoft.com/office/drawing/2014/main" id="{20822F50-81DF-3D9F-CBA4-912242B463A9}"/>
              </a:ext>
            </a:extLst>
          </p:cNvPr>
          <p:cNvSpPr/>
          <p:nvPr/>
        </p:nvSpPr>
        <p:spPr>
          <a:xfrm flipV="1">
            <a:off x="6361761" y="3579475"/>
            <a:ext cx="1065768" cy="120660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reihandform 12">
            <a:extLst>
              <a:ext uri="{FF2B5EF4-FFF2-40B4-BE49-F238E27FC236}">
                <a16:creationId xmlns:a16="http://schemas.microsoft.com/office/drawing/2014/main" id="{3C69AA78-3F0D-B250-9D8E-14836DC88A67}"/>
              </a:ext>
            </a:extLst>
          </p:cNvPr>
          <p:cNvSpPr/>
          <p:nvPr/>
        </p:nvSpPr>
        <p:spPr>
          <a:xfrm>
            <a:off x="7441323" y="2368769"/>
            <a:ext cx="1065768" cy="1195725"/>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15">
            <a:extLst>
              <a:ext uri="{FF2B5EF4-FFF2-40B4-BE49-F238E27FC236}">
                <a16:creationId xmlns:a16="http://schemas.microsoft.com/office/drawing/2014/main" id="{A93A03CB-97E7-036A-06E1-6F6225EFCC20}"/>
              </a:ext>
            </a:extLst>
          </p:cNvPr>
          <p:cNvSpPr/>
          <p:nvPr/>
        </p:nvSpPr>
        <p:spPr>
          <a:xfrm flipV="1">
            <a:off x="8515493" y="3569421"/>
            <a:ext cx="1065768" cy="1206602"/>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5" name="Gerader Verbinder 44">
            <a:extLst>
              <a:ext uri="{FF2B5EF4-FFF2-40B4-BE49-F238E27FC236}">
                <a16:creationId xmlns:a16="http://schemas.microsoft.com/office/drawing/2014/main" id="{20DA0100-6063-4D46-C985-D0A9CE74FB0A}"/>
              </a:ext>
            </a:extLst>
          </p:cNvPr>
          <p:cNvCxnSpPr>
            <a:cxnSpLocks/>
          </p:cNvCxnSpPr>
          <p:nvPr/>
        </p:nvCxnSpPr>
        <p:spPr>
          <a:xfrm>
            <a:off x="5296756" y="3563787"/>
            <a:ext cx="0" cy="164555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1C160864-6273-5030-943B-CBCC1DA7A195}"/>
              </a:ext>
            </a:extLst>
          </p:cNvPr>
          <p:cNvSpPr txBox="1"/>
          <p:nvPr/>
        </p:nvSpPr>
        <p:spPr>
          <a:xfrm>
            <a:off x="3417301" y="5060264"/>
            <a:ext cx="1718932" cy="369332"/>
          </a:xfrm>
          <a:prstGeom prst="rect">
            <a:avLst/>
          </a:prstGeom>
          <a:noFill/>
        </p:spPr>
        <p:txBody>
          <a:bodyPr wrap="none" rtlCol="0">
            <a:spAutoFit/>
          </a:bodyPr>
          <a:lstStyle/>
          <a:p>
            <a:r>
              <a:rPr lang="de-DE" dirty="0"/>
              <a:t>Periode(</a:t>
            </a:r>
            <a:r>
              <a:rPr lang="de-DE" dirty="0" err="1"/>
              <a:t>ndauer</a:t>
            </a:r>
            <a:r>
              <a:rPr lang="de-DE" dirty="0"/>
              <a:t>)</a:t>
            </a:r>
            <a:endParaRPr lang="de-DE" dirty="0">
              <a:latin typeface="Symbol" panose="05050102010706020507" pitchFamily="18" charset="2"/>
            </a:endParaRPr>
          </a:p>
        </p:txBody>
      </p:sp>
      <p:sp>
        <p:nvSpPr>
          <p:cNvPr id="47" name="Textfeld 46">
            <a:extLst>
              <a:ext uri="{FF2B5EF4-FFF2-40B4-BE49-F238E27FC236}">
                <a16:creationId xmlns:a16="http://schemas.microsoft.com/office/drawing/2014/main" id="{B3A04E58-D693-BEBB-2B71-3C36E7F38E28}"/>
              </a:ext>
            </a:extLst>
          </p:cNvPr>
          <p:cNvSpPr txBox="1"/>
          <p:nvPr/>
        </p:nvSpPr>
        <p:spPr>
          <a:xfrm>
            <a:off x="10200902" y="3333345"/>
            <a:ext cx="261610" cy="369332"/>
          </a:xfrm>
          <a:prstGeom prst="rect">
            <a:avLst/>
          </a:prstGeom>
          <a:noFill/>
        </p:spPr>
        <p:txBody>
          <a:bodyPr wrap="none" rtlCol="0">
            <a:spAutoFit/>
          </a:bodyPr>
          <a:lstStyle/>
          <a:p>
            <a:r>
              <a:rPr lang="de-DE" dirty="0"/>
              <a:t>t</a:t>
            </a:r>
            <a:endParaRPr lang="de-DE" dirty="0">
              <a:latin typeface="Symbol" panose="05050102010706020507" pitchFamily="18" charset="2"/>
            </a:endParaRPr>
          </a:p>
        </p:txBody>
      </p:sp>
      <p:cxnSp>
        <p:nvCxnSpPr>
          <p:cNvPr id="48" name="Gerader Verbinder 47">
            <a:extLst>
              <a:ext uri="{FF2B5EF4-FFF2-40B4-BE49-F238E27FC236}">
                <a16:creationId xmlns:a16="http://schemas.microsoft.com/office/drawing/2014/main" id="{05A39674-1666-DA06-44EB-3F15749E9688}"/>
              </a:ext>
            </a:extLst>
          </p:cNvPr>
          <p:cNvCxnSpPr>
            <a:cxnSpLocks/>
          </p:cNvCxnSpPr>
          <p:nvPr/>
        </p:nvCxnSpPr>
        <p:spPr>
          <a:xfrm>
            <a:off x="7975073" y="2380574"/>
            <a:ext cx="25510" cy="2395449"/>
          </a:xfrm>
          <a:prstGeom prst="line">
            <a:avLst/>
          </a:prstGeom>
          <a:ln>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1ECFBB47-C703-BEB3-1DC6-FDD0B42191FB}"/>
              </a:ext>
            </a:extLst>
          </p:cNvPr>
          <p:cNvCxnSpPr>
            <a:cxnSpLocks/>
            <a:stCxn id="42" idx="1"/>
            <a:endCxn id="44" idx="1"/>
          </p:cNvCxnSpPr>
          <p:nvPr/>
        </p:nvCxnSpPr>
        <p:spPr>
          <a:xfrm flipV="1">
            <a:off x="6892095" y="4776023"/>
            <a:ext cx="2153732" cy="1005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8F9C8D4-BE81-BF60-A68C-F2A3B8B84A8A}"/>
              </a:ext>
            </a:extLst>
          </p:cNvPr>
          <p:cNvCxnSpPr>
            <a:cxnSpLocks/>
            <a:stCxn id="51" idx="2"/>
          </p:cNvCxnSpPr>
          <p:nvPr/>
        </p:nvCxnSpPr>
        <p:spPr>
          <a:xfrm>
            <a:off x="7427529" y="2248045"/>
            <a:ext cx="542882" cy="77310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ACF823B3-DEFE-64C4-815F-C4F26D7C65B9}"/>
              </a:ext>
            </a:extLst>
          </p:cNvPr>
          <p:cNvSpPr txBox="1"/>
          <p:nvPr/>
        </p:nvSpPr>
        <p:spPr>
          <a:xfrm>
            <a:off x="6470985" y="1878713"/>
            <a:ext cx="1913088" cy="369332"/>
          </a:xfrm>
          <a:prstGeom prst="rect">
            <a:avLst/>
          </a:prstGeom>
          <a:noFill/>
        </p:spPr>
        <p:txBody>
          <a:bodyPr wrap="none" rtlCol="0">
            <a:spAutoFit/>
          </a:bodyPr>
          <a:lstStyle/>
          <a:p>
            <a:r>
              <a:rPr lang="de-DE" dirty="0"/>
              <a:t>Spitze-Spitze-Wert</a:t>
            </a:r>
            <a:endParaRPr lang="de-DE" dirty="0">
              <a:latin typeface="Symbol" panose="05050102010706020507" pitchFamily="18" charset="2"/>
            </a:endParaRPr>
          </a:p>
        </p:txBody>
      </p:sp>
      <p:cxnSp>
        <p:nvCxnSpPr>
          <p:cNvPr id="53" name="Gerader Verbinder 52">
            <a:extLst>
              <a:ext uri="{FF2B5EF4-FFF2-40B4-BE49-F238E27FC236}">
                <a16:creationId xmlns:a16="http://schemas.microsoft.com/office/drawing/2014/main" id="{41FF04E8-DD43-A8A3-1012-7CCE5C378A0A}"/>
              </a:ext>
            </a:extLst>
          </p:cNvPr>
          <p:cNvCxnSpPr>
            <a:cxnSpLocks/>
          </p:cNvCxnSpPr>
          <p:nvPr/>
        </p:nvCxnSpPr>
        <p:spPr>
          <a:xfrm flipV="1">
            <a:off x="989143" y="2718231"/>
            <a:ext cx="8913531" cy="45263"/>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6AFBFB70-A505-C219-ED5D-8592051A17D9}"/>
              </a:ext>
            </a:extLst>
          </p:cNvPr>
          <p:cNvCxnSpPr>
            <a:cxnSpLocks/>
          </p:cNvCxnSpPr>
          <p:nvPr/>
        </p:nvCxnSpPr>
        <p:spPr>
          <a:xfrm flipV="1">
            <a:off x="989142" y="4412944"/>
            <a:ext cx="8913531" cy="45263"/>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a16="http://schemas.microsoft.com/office/drawing/2014/main" id="{8C57F2A3-E56F-9CF4-6021-235DE4F0CA41}"/>
              </a:ext>
            </a:extLst>
          </p:cNvPr>
          <p:cNvSpPr txBox="1"/>
          <p:nvPr/>
        </p:nvSpPr>
        <p:spPr>
          <a:xfrm>
            <a:off x="512944" y="2212529"/>
            <a:ext cx="476412" cy="369332"/>
          </a:xfrm>
          <a:prstGeom prst="rect">
            <a:avLst/>
          </a:prstGeom>
          <a:noFill/>
        </p:spPr>
        <p:txBody>
          <a:bodyPr wrap="none" rtlCol="0">
            <a:spAutoFit/>
          </a:bodyPr>
          <a:lstStyle/>
          <a:p>
            <a:r>
              <a:rPr lang="de-DE" dirty="0"/>
              <a:t>1,0</a:t>
            </a:r>
            <a:endParaRPr lang="de-DE" dirty="0">
              <a:latin typeface="Symbol" panose="05050102010706020507" pitchFamily="18" charset="2"/>
            </a:endParaRPr>
          </a:p>
        </p:txBody>
      </p:sp>
      <p:sp>
        <p:nvSpPr>
          <p:cNvPr id="57" name="Textfeld 56">
            <a:extLst>
              <a:ext uri="{FF2B5EF4-FFF2-40B4-BE49-F238E27FC236}">
                <a16:creationId xmlns:a16="http://schemas.microsoft.com/office/drawing/2014/main" id="{A1AFDA4E-9BD4-A9CC-7D6F-2F5EF51D166D}"/>
              </a:ext>
            </a:extLst>
          </p:cNvPr>
          <p:cNvSpPr txBox="1"/>
          <p:nvPr/>
        </p:nvSpPr>
        <p:spPr>
          <a:xfrm>
            <a:off x="528008" y="2564699"/>
            <a:ext cx="476412" cy="369332"/>
          </a:xfrm>
          <a:prstGeom prst="rect">
            <a:avLst/>
          </a:prstGeom>
          <a:noFill/>
        </p:spPr>
        <p:txBody>
          <a:bodyPr wrap="none" rtlCol="0">
            <a:spAutoFit/>
          </a:bodyPr>
          <a:lstStyle/>
          <a:p>
            <a:r>
              <a:rPr lang="de-DE" dirty="0"/>
              <a:t>0,7</a:t>
            </a:r>
            <a:endParaRPr lang="de-DE" dirty="0">
              <a:latin typeface="Symbol" panose="05050102010706020507" pitchFamily="18" charset="2"/>
            </a:endParaRPr>
          </a:p>
        </p:txBody>
      </p:sp>
      <p:sp>
        <p:nvSpPr>
          <p:cNvPr id="58" name="Textfeld 57">
            <a:extLst>
              <a:ext uri="{FF2B5EF4-FFF2-40B4-BE49-F238E27FC236}">
                <a16:creationId xmlns:a16="http://schemas.microsoft.com/office/drawing/2014/main" id="{F4541FF4-7AF1-50F5-BD49-401CF4CC073F}"/>
              </a:ext>
            </a:extLst>
          </p:cNvPr>
          <p:cNvSpPr txBox="1"/>
          <p:nvPr/>
        </p:nvSpPr>
        <p:spPr>
          <a:xfrm>
            <a:off x="455970" y="4619783"/>
            <a:ext cx="546945" cy="369332"/>
          </a:xfrm>
          <a:prstGeom prst="rect">
            <a:avLst/>
          </a:prstGeom>
          <a:noFill/>
        </p:spPr>
        <p:txBody>
          <a:bodyPr wrap="none" rtlCol="0">
            <a:spAutoFit/>
          </a:bodyPr>
          <a:lstStyle/>
          <a:p>
            <a:r>
              <a:rPr lang="de-DE" dirty="0"/>
              <a:t>-1,0</a:t>
            </a:r>
            <a:endParaRPr lang="de-DE" dirty="0">
              <a:latin typeface="Symbol" panose="05050102010706020507" pitchFamily="18" charset="2"/>
            </a:endParaRPr>
          </a:p>
        </p:txBody>
      </p:sp>
      <p:sp>
        <p:nvSpPr>
          <p:cNvPr id="59" name="Textfeld 58">
            <a:extLst>
              <a:ext uri="{FF2B5EF4-FFF2-40B4-BE49-F238E27FC236}">
                <a16:creationId xmlns:a16="http://schemas.microsoft.com/office/drawing/2014/main" id="{C8EB8DA3-8201-A23F-6A56-C5508DF90887}"/>
              </a:ext>
            </a:extLst>
          </p:cNvPr>
          <p:cNvSpPr txBox="1"/>
          <p:nvPr/>
        </p:nvSpPr>
        <p:spPr>
          <a:xfrm>
            <a:off x="462293" y="4255401"/>
            <a:ext cx="546945" cy="369332"/>
          </a:xfrm>
          <a:prstGeom prst="rect">
            <a:avLst/>
          </a:prstGeom>
          <a:noFill/>
        </p:spPr>
        <p:txBody>
          <a:bodyPr wrap="none" rtlCol="0">
            <a:spAutoFit/>
          </a:bodyPr>
          <a:lstStyle/>
          <a:p>
            <a:r>
              <a:rPr lang="de-DE" dirty="0"/>
              <a:t>-0,7</a:t>
            </a:r>
            <a:endParaRPr lang="de-DE" dirty="0">
              <a:latin typeface="Symbol" panose="05050102010706020507" pitchFamily="18" charset="2"/>
            </a:endParaRPr>
          </a:p>
        </p:txBody>
      </p:sp>
      <p:cxnSp>
        <p:nvCxnSpPr>
          <p:cNvPr id="60" name="Gerader Verbinder 59">
            <a:extLst>
              <a:ext uri="{FF2B5EF4-FFF2-40B4-BE49-F238E27FC236}">
                <a16:creationId xmlns:a16="http://schemas.microsoft.com/office/drawing/2014/main" id="{84C63043-A9C9-4512-F71E-D1D7B6E3540F}"/>
              </a:ext>
            </a:extLst>
          </p:cNvPr>
          <p:cNvCxnSpPr>
            <a:cxnSpLocks/>
          </p:cNvCxnSpPr>
          <p:nvPr/>
        </p:nvCxnSpPr>
        <p:spPr>
          <a:xfrm flipH="1" flipV="1">
            <a:off x="5289638" y="3601312"/>
            <a:ext cx="986284" cy="1583876"/>
          </a:xfrm>
          <a:prstGeom prst="line">
            <a:avLst/>
          </a:prstGeom>
          <a:ln>
            <a:solidFill>
              <a:schemeClr val="tx1"/>
            </a:solidFill>
            <a:prstDash val="lgDash"/>
            <a:tailEnd type="oval" w="lg" len="lg"/>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F5D0491B-A10B-14A1-7D05-D8DCDD59780F}"/>
              </a:ext>
            </a:extLst>
          </p:cNvPr>
          <p:cNvSpPr txBox="1"/>
          <p:nvPr/>
        </p:nvSpPr>
        <p:spPr>
          <a:xfrm>
            <a:off x="6228713" y="5097915"/>
            <a:ext cx="1547540" cy="369332"/>
          </a:xfrm>
          <a:prstGeom prst="rect">
            <a:avLst/>
          </a:prstGeom>
          <a:noFill/>
        </p:spPr>
        <p:txBody>
          <a:bodyPr wrap="none" rtlCol="0">
            <a:spAutoFit/>
          </a:bodyPr>
          <a:lstStyle/>
          <a:p>
            <a:r>
              <a:rPr lang="de-DE" dirty="0"/>
              <a:t>Nulldurchgang</a:t>
            </a:r>
            <a:endParaRPr lang="de-DE" dirty="0">
              <a:latin typeface="Symbol" panose="05050102010706020507" pitchFamily="18" charset="2"/>
            </a:endParaRPr>
          </a:p>
        </p:txBody>
      </p:sp>
      <p:sp>
        <p:nvSpPr>
          <p:cNvPr id="63" name="Textfeld 62">
            <a:extLst>
              <a:ext uri="{FF2B5EF4-FFF2-40B4-BE49-F238E27FC236}">
                <a16:creationId xmlns:a16="http://schemas.microsoft.com/office/drawing/2014/main" id="{970A0AEE-D618-1CEC-8AA1-12F5C2A6EDC7}"/>
              </a:ext>
            </a:extLst>
          </p:cNvPr>
          <p:cNvSpPr txBox="1"/>
          <p:nvPr/>
        </p:nvSpPr>
        <p:spPr>
          <a:xfrm>
            <a:off x="8960984" y="1832494"/>
            <a:ext cx="1312090" cy="369332"/>
          </a:xfrm>
          <a:prstGeom prst="rect">
            <a:avLst/>
          </a:prstGeom>
          <a:noFill/>
        </p:spPr>
        <p:txBody>
          <a:bodyPr wrap="none" rtlCol="0">
            <a:spAutoFit/>
          </a:bodyPr>
          <a:lstStyle/>
          <a:p>
            <a:r>
              <a:rPr lang="de-DE" dirty="0"/>
              <a:t>Effektivwert</a:t>
            </a:r>
            <a:endParaRPr lang="de-DE" dirty="0">
              <a:latin typeface="Symbol" panose="05050102010706020507" pitchFamily="18" charset="2"/>
            </a:endParaRPr>
          </a:p>
        </p:txBody>
      </p:sp>
      <p:cxnSp>
        <p:nvCxnSpPr>
          <p:cNvPr id="1024" name="Gerader Verbinder 1023">
            <a:extLst>
              <a:ext uri="{FF2B5EF4-FFF2-40B4-BE49-F238E27FC236}">
                <a16:creationId xmlns:a16="http://schemas.microsoft.com/office/drawing/2014/main" id="{6231DB2A-78D9-7659-3CC9-5D1778AF8657}"/>
              </a:ext>
            </a:extLst>
          </p:cNvPr>
          <p:cNvCxnSpPr>
            <a:cxnSpLocks/>
          </p:cNvCxnSpPr>
          <p:nvPr/>
        </p:nvCxnSpPr>
        <p:spPr>
          <a:xfrm flipH="1">
            <a:off x="9058375" y="2150338"/>
            <a:ext cx="564990" cy="84067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30" name="Textfeld 1029">
            <a:extLst>
              <a:ext uri="{FF2B5EF4-FFF2-40B4-BE49-F238E27FC236}">
                <a16:creationId xmlns:a16="http://schemas.microsoft.com/office/drawing/2014/main" id="{1140AA98-8AD6-CB36-FA6B-4A06A62F1F19}"/>
              </a:ext>
            </a:extLst>
          </p:cNvPr>
          <p:cNvSpPr txBox="1"/>
          <p:nvPr/>
        </p:nvSpPr>
        <p:spPr>
          <a:xfrm>
            <a:off x="525940" y="2840961"/>
            <a:ext cx="476412" cy="369332"/>
          </a:xfrm>
          <a:prstGeom prst="rect">
            <a:avLst/>
          </a:prstGeom>
          <a:noFill/>
        </p:spPr>
        <p:txBody>
          <a:bodyPr wrap="none" rtlCol="0">
            <a:spAutoFit/>
          </a:bodyPr>
          <a:lstStyle/>
          <a:p>
            <a:r>
              <a:rPr lang="de-DE" dirty="0"/>
              <a:t>0,5</a:t>
            </a:r>
            <a:endParaRPr lang="de-DE" dirty="0">
              <a:latin typeface="Symbol" panose="05050102010706020507" pitchFamily="18" charset="2"/>
            </a:endParaRPr>
          </a:p>
        </p:txBody>
      </p:sp>
      <p:cxnSp>
        <p:nvCxnSpPr>
          <p:cNvPr id="1037" name="Gerader Verbinder 1036">
            <a:extLst>
              <a:ext uri="{FF2B5EF4-FFF2-40B4-BE49-F238E27FC236}">
                <a16:creationId xmlns:a16="http://schemas.microsoft.com/office/drawing/2014/main" id="{72F283F0-1053-39A2-7536-1DE87E93F3C8}"/>
              </a:ext>
            </a:extLst>
          </p:cNvPr>
          <p:cNvCxnSpPr>
            <a:cxnSpLocks/>
            <a:stCxn id="1030" idx="3"/>
          </p:cNvCxnSpPr>
          <p:nvPr/>
        </p:nvCxnSpPr>
        <p:spPr>
          <a:xfrm flipV="1">
            <a:off x="1002352" y="3019568"/>
            <a:ext cx="10438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41" name="Gerader Verbinder 1040">
            <a:extLst>
              <a:ext uri="{FF2B5EF4-FFF2-40B4-BE49-F238E27FC236}">
                <a16:creationId xmlns:a16="http://schemas.microsoft.com/office/drawing/2014/main" id="{534765DF-034B-8053-5997-FBAABDD92205}"/>
              </a:ext>
            </a:extLst>
          </p:cNvPr>
          <p:cNvCxnSpPr>
            <a:cxnSpLocks/>
          </p:cNvCxnSpPr>
          <p:nvPr/>
        </p:nvCxnSpPr>
        <p:spPr>
          <a:xfrm>
            <a:off x="1188259" y="2672204"/>
            <a:ext cx="0" cy="147544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42" name="Gerader Verbinder 1041">
            <a:extLst>
              <a:ext uri="{FF2B5EF4-FFF2-40B4-BE49-F238E27FC236}">
                <a16:creationId xmlns:a16="http://schemas.microsoft.com/office/drawing/2014/main" id="{55766CBB-BB63-18D8-E17A-53F05D33074E}"/>
              </a:ext>
            </a:extLst>
          </p:cNvPr>
          <p:cNvCxnSpPr>
            <a:cxnSpLocks/>
          </p:cNvCxnSpPr>
          <p:nvPr/>
        </p:nvCxnSpPr>
        <p:spPr>
          <a:xfrm>
            <a:off x="1880590" y="2665812"/>
            <a:ext cx="0" cy="147544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43" name="Gerader Verbinder 1042">
            <a:extLst>
              <a:ext uri="{FF2B5EF4-FFF2-40B4-BE49-F238E27FC236}">
                <a16:creationId xmlns:a16="http://schemas.microsoft.com/office/drawing/2014/main" id="{980AAF74-9837-B2BF-F14D-31A590B661A1}"/>
              </a:ext>
            </a:extLst>
          </p:cNvPr>
          <p:cNvCxnSpPr>
            <a:cxnSpLocks/>
          </p:cNvCxnSpPr>
          <p:nvPr/>
        </p:nvCxnSpPr>
        <p:spPr>
          <a:xfrm flipH="1">
            <a:off x="1188259" y="3986915"/>
            <a:ext cx="692331" cy="0"/>
          </a:xfrm>
          <a:prstGeom prst="line">
            <a:avLst/>
          </a:prstGeom>
          <a:ln>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044" name="Textfeld 1043">
            <a:extLst>
              <a:ext uri="{FF2B5EF4-FFF2-40B4-BE49-F238E27FC236}">
                <a16:creationId xmlns:a16="http://schemas.microsoft.com/office/drawing/2014/main" id="{662B1898-8F91-B0AB-EC2A-3114BE7EE3D6}"/>
              </a:ext>
            </a:extLst>
          </p:cNvPr>
          <p:cNvSpPr txBox="1"/>
          <p:nvPr/>
        </p:nvSpPr>
        <p:spPr>
          <a:xfrm>
            <a:off x="983861" y="4066702"/>
            <a:ext cx="1117614" cy="369332"/>
          </a:xfrm>
          <a:prstGeom prst="rect">
            <a:avLst/>
          </a:prstGeom>
          <a:noFill/>
        </p:spPr>
        <p:txBody>
          <a:bodyPr wrap="none" rtlCol="0">
            <a:spAutoFit/>
          </a:bodyPr>
          <a:lstStyle/>
          <a:p>
            <a:r>
              <a:rPr lang="de-DE" dirty="0"/>
              <a:t>Pulsdauer</a:t>
            </a:r>
            <a:endParaRPr lang="de-DE" dirty="0">
              <a:latin typeface="Symbol" panose="05050102010706020507" pitchFamily="18" charset="2"/>
            </a:endParaRPr>
          </a:p>
        </p:txBody>
      </p:sp>
      <p:cxnSp>
        <p:nvCxnSpPr>
          <p:cNvPr id="1045" name="Gerader Verbinder 1044">
            <a:extLst>
              <a:ext uri="{FF2B5EF4-FFF2-40B4-BE49-F238E27FC236}">
                <a16:creationId xmlns:a16="http://schemas.microsoft.com/office/drawing/2014/main" id="{8C8A6F13-9E20-E421-EDCF-06782FFE5375}"/>
              </a:ext>
            </a:extLst>
          </p:cNvPr>
          <p:cNvCxnSpPr>
            <a:cxnSpLocks/>
          </p:cNvCxnSpPr>
          <p:nvPr/>
        </p:nvCxnSpPr>
        <p:spPr>
          <a:xfrm>
            <a:off x="9045827" y="2718231"/>
            <a:ext cx="0" cy="868786"/>
          </a:xfrm>
          <a:prstGeom prst="line">
            <a:avLst/>
          </a:prstGeom>
          <a:ln>
            <a:solidFill>
              <a:schemeClr val="tx1"/>
            </a:solidFill>
            <a:prstDash val="solid"/>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46" name="Gerader Verbinder 1045">
            <a:extLst>
              <a:ext uri="{FF2B5EF4-FFF2-40B4-BE49-F238E27FC236}">
                <a16:creationId xmlns:a16="http://schemas.microsoft.com/office/drawing/2014/main" id="{B7384AE9-590D-C7DE-7858-5ACBF5824F51}"/>
              </a:ext>
            </a:extLst>
          </p:cNvPr>
          <p:cNvCxnSpPr>
            <a:cxnSpLocks/>
          </p:cNvCxnSpPr>
          <p:nvPr/>
        </p:nvCxnSpPr>
        <p:spPr>
          <a:xfrm>
            <a:off x="7698970" y="2366322"/>
            <a:ext cx="548559"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451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Der Widerstand</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b="1" dirty="0">
              <a:solidFill>
                <a:srgbClr val="000000"/>
              </a:solidFill>
            </a:endParaRPr>
          </a:p>
        </p:txBody>
      </p:sp>
      <p:grpSp>
        <p:nvGrpSpPr>
          <p:cNvPr id="60" name="Gruppieren 59">
            <a:extLst>
              <a:ext uri="{FF2B5EF4-FFF2-40B4-BE49-F238E27FC236}">
                <a16:creationId xmlns:a16="http://schemas.microsoft.com/office/drawing/2014/main" id="{D1E26603-0721-FE1E-E0D6-438E6A4BEAC2}"/>
              </a:ext>
            </a:extLst>
          </p:cNvPr>
          <p:cNvGrpSpPr/>
          <p:nvPr/>
        </p:nvGrpSpPr>
        <p:grpSpPr>
          <a:xfrm>
            <a:off x="4411928" y="1139447"/>
            <a:ext cx="5903958" cy="4405881"/>
            <a:chOff x="4809488" y="1073187"/>
            <a:chExt cx="5903958" cy="4405881"/>
          </a:xfrm>
        </p:grpSpPr>
        <p:pic>
          <p:nvPicPr>
            <p:cNvPr id="62" name="Picture 2" descr="A9D8CFE9-6EDA-43CF-80E3-120207A64A3F-L0-001">
              <a:extLst>
                <a:ext uri="{FF2B5EF4-FFF2-40B4-BE49-F238E27FC236}">
                  <a16:creationId xmlns:a16="http://schemas.microsoft.com/office/drawing/2014/main" id="{344B5154-EA76-870F-2015-E080B6692A4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rot="10800000">
              <a:off x="4891334" y="1140258"/>
              <a:ext cx="5774194" cy="433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feld 62">
              <a:extLst>
                <a:ext uri="{FF2B5EF4-FFF2-40B4-BE49-F238E27FC236}">
                  <a16:creationId xmlns:a16="http://schemas.microsoft.com/office/drawing/2014/main" id="{DFA5DFDE-C82A-1E75-BC60-5FE5511D62DB}"/>
                </a:ext>
              </a:extLst>
            </p:cNvPr>
            <p:cNvSpPr txBox="1"/>
            <p:nvPr/>
          </p:nvSpPr>
          <p:spPr>
            <a:xfrm>
              <a:off x="5273048" y="4936283"/>
              <a:ext cx="1550296" cy="369332"/>
            </a:xfrm>
            <a:prstGeom prst="rect">
              <a:avLst/>
            </a:prstGeom>
            <a:noFill/>
          </p:spPr>
          <p:txBody>
            <a:bodyPr wrap="none" rtlCol="0">
              <a:spAutoFit/>
            </a:bodyPr>
            <a:lstStyle/>
            <a:p>
              <a:r>
                <a:rPr lang="de-DE" dirty="0"/>
                <a:t>Potentiometer</a:t>
              </a:r>
            </a:p>
          </p:txBody>
        </p:sp>
        <p:sp>
          <p:nvSpPr>
            <p:cNvPr id="1024" name="Textfeld 1023">
              <a:extLst>
                <a:ext uri="{FF2B5EF4-FFF2-40B4-BE49-F238E27FC236}">
                  <a16:creationId xmlns:a16="http://schemas.microsoft.com/office/drawing/2014/main" id="{550A12E6-E691-6D57-0C07-3C064578F4D2}"/>
                </a:ext>
              </a:extLst>
            </p:cNvPr>
            <p:cNvSpPr txBox="1"/>
            <p:nvPr/>
          </p:nvSpPr>
          <p:spPr>
            <a:xfrm>
              <a:off x="7066276" y="4518245"/>
              <a:ext cx="979884" cy="369332"/>
            </a:xfrm>
            <a:prstGeom prst="rect">
              <a:avLst/>
            </a:prstGeom>
            <a:noFill/>
          </p:spPr>
          <p:txBody>
            <a:bodyPr wrap="none" rtlCol="0">
              <a:spAutoFit/>
            </a:bodyPr>
            <a:lstStyle/>
            <a:p>
              <a:r>
                <a:rPr lang="de-DE" dirty="0" err="1"/>
                <a:t>Trimmer</a:t>
              </a:r>
              <a:endParaRPr lang="de-DE" dirty="0"/>
            </a:p>
          </p:txBody>
        </p:sp>
        <p:sp>
          <p:nvSpPr>
            <p:cNvPr id="1030" name="Textfeld 1029">
              <a:extLst>
                <a:ext uri="{FF2B5EF4-FFF2-40B4-BE49-F238E27FC236}">
                  <a16:creationId xmlns:a16="http://schemas.microsoft.com/office/drawing/2014/main" id="{48F53886-BC26-C108-1E9E-70ECDF832830}"/>
                </a:ext>
              </a:extLst>
            </p:cNvPr>
            <p:cNvSpPr txBox="1"/>
            <p:nvPr/>
          </p:nvSpPr>
          <p:spPr>
            <a:xfrm>
              <a:off x="8791279" y="4554904"/>
              <a:ext cx="1347100" cy="646331"/>
            </a:xfrm>
            <a:prstGeom prst="rect">
              <a:avLst/>
            </a:prstGeom>
            <a:noFill/>
          </p:spPr>
          <p:txBody>
            <a:bodyPr wrap="none" rtlCol="0">
              <a:spAutoFit/>
            </a:bodyPr>
            <a:lstStyle/>
            <a:p>
              <a:r>
                <a:rPr lang="de-DE" dirty="0"/>
                <a:t>Metalloxid-</a:t>
              </a:r>
            </a:p>
            <a:p>
              <a:r>
                <a:rPr lang="de-DE" dirty="0"/>
                <a:t>widerstände</a:t>
              </a:r>
            </a:p>
          </p:txBody>
        </p:sp>
        <p:sp>
          <p:nvSpPr>
            <p:cNvPr id="1037" name="Textfeld 1036">
              <a:extLst>
                <a:ext uri="{FF2B5EF4-FFF2-40B4-BE49-F238E27FC236}">
                  <a16:creationId xmlns:a16="http://schemas.microsoft.com/office/drawing/2014/main" id="{8448467A-7BDC-C198-8BCD-725F6A7480E0}"/>
                </a:ext>
              </a:extLst>
            </p:cNvPr>
            <p:cNvSpPr txBox="1"/>
            <p:nvPr/>
          </p:nvSpPr>
          <p:spPr>
            <a:xfrm>
              <a:off x="7975336" y="1226107"/>
              <a:ext cx="1347100" cy="646331"/>
            </a:xfrm>
            <a:prstGeom prst="rect">
              <a:avLst/>
            </a:prstGeom>
            <a:noFill/>
          </p:spPr>
          <p:txBody>
            <a:bodyPr wrap="none" rtlCol="0">
              <a:spAutoFit/>
            </a:bodyPr>
            <a:lstStyle/>
            <a:p>
              <a:r>
                <a:rPr lang="de-DE" dirty="0"/>
                <a:t>Drahtwider-</a:t>
              </a:r>
            </a:p>
            <a:p>
              <a:r>
                <a:rPr lang="de-DE" dirty="0"/>
                <a:t>stände</a:t>
              </a:r>
            </a:p>
          </p:txBody>
        </p:sp>
        <p:sp>
          <p:nvSpPr>
            <p:cNvPr id="1041" name="Textfeld 1040">
              <a:extLst>
                <a:ext uri="{FF2B5EF4-FFF2-40B4-BE49-F238E27FC236}">
                  <a16:creationId xmlns:a16="http://schemas.microsoft.com/office/drawing/2014/main" id="{C020D90A-7173-CA69-BEA2-B939F503A4B7}"/>
                </a:ext>
              </a:extLst>
            </p:cNvPr>
            <p:cNvSpPr txBox="1"/>
            <p:nvPr/>
          </p:nvSpPr>
          <p:spPr>
            <a:xfrm>
              <a:off x="6777483" y="1448775"/>
              <a:ext cx="1347100" cy="923330"/>
            </a:xfrm>
            <a:prstGeom prst="rect">
              <a:avLst/>
            </a:prstGeom>
            <a:noFill/>
          </p:spPr>
          <p:txBody>
            <a:bodyPr wrap="none" rtlCol="0">
              <a:spAutoFit/>
            </a:bodyPr>
            <a:lstStyle/>
            <a:p>
              <a:pPr algn="ctr"/>
              <a:r>
                <a:rPr lang="de-DE" dirty="0"/>
                <a:t>Metall-</a:t>
              </a:r>
            </a:p>
            <a:p>
              <a:pPr algn="ctr"/>
              <a:r>
                <a:rPr lang="de-DE" dirty="0"/>
                <a:t>Schicht-</a:t>
              </a:r>
            </a:p>
            <a:p>
              <a:pPr algn="ctr"/>
              <a:r>
                <a:rPr lang="de-DE" dirty="0"/>
                <a:t>widerstände</a:t>
              </a:r>
            </a:p>
          </p:txBody>
        </p:sp>
        <p:sp>
          <p:nvSpPr>
            <p:cNvPr id="1042" name="Textfeld 1041">
              <a:extLst>
                <a:ext uri="{FF2B5EF4-FFF2-40B4-BE49-F238E27FC236}">
                  <a16:creationId xmlns:a16="http://schemas.microsoft.com/office/drawing/2014/main" id="{E8473947-6C63-CAB6-BC34-E2CF689D4D49}"/>
                </a:ext>
              </a:extLst>
            </p:cNvPr>
            <p:cNvSpPr txBox="1"/>
            <p:nvPr/>
          </p:nvSpPr>
          <p:spPr>
            <a:xfrm>
              <a:off x="5684098" y="1073187"/>
              <a:ext cx="1347100" cy="923330"/>
            </a:xfrm>
            <a:prstGeom prst="rect">
              <a:avLst/>
            </a:prstGeom>
            <a:noFill/>
          </p:spPr>
          <p:txBody>
            <a:bodyPr wrap="none" rtlCol="0">
              <a:spAutoFit/>
            </a:bodyPr>
            <a:lstStyle/>
            <a:p>
              <a:pPr algn="ctr"/>
              <a:r>
                <a:rPr lang="de-DE" dirty="0"/>
                <a:t>Kohle-</a:t>
              </a:r>
            </a:p>
            <a:p>
              <a:pPr algn="ctr"/>
              <a:r>
                <a:rPr lang="de-DE" dirty="0"/>
                <a:t>Schicht-</a:t>
              </a:r>
            </a:p>
            <a:p>
              <a:pPr algn="ctr"/>
              <a:r>
                <a:rPr lang="de-DE" dirty="0"/>
                <a:t>widerstände</a:t>
              </a:r>
            </a:p>
          </p:txBody>
        </p:sp>
        <p:sp>
          <p:nvSpPr>
            <p:cNvPr id="1043" name="Textfeld 1042">
              <a:extLst>
                <a:ext uri="{FF2B5EF4-FFF2-40B4-BE49-F238E27FC236}">
                  <a16:creationId xmlns:a16="http://schemas.microsoft.com/office/drawing/2014/main" id="{13585B06-DA96-5060-2C93-558BCAE6FDAC}"/>
                </a:ext>
              </a:extLst>
            </p:cNvPr>
            <p:cNvSpPr txBox="1"/>
            <p:nvPr/>
          </p:nvSpPr>
          <p:spPr>
            <a:xfrm>
              <a:off x="4809488" y="1732258"/>
              <a:ext cx="1387175" cy="646331"/>
            </a:xfrm>
            <a:prstGeom prst="rect">
              <a:avLst/>
            </a:prstGeom>
            <a:noFill/>
          </p:spPr>
          <p:txBody>
            <a:bodyPr wrap="none" rtlCol="0">
              <a:spAutoFit/>
            </a:bodyPr>
            <a:lstStyle/>
            <a:p>
              <a:r>
                <a:rPr lang="de-DE" dirty="0"/>
                <a:t>SMD-</a:t>
              </a:r>
            </a:p>
            <a:p>
              <a:r>
                <a:rPr lang="de-DE" dirty="0"/>
                <a:t>Widerstände</a:t>
              </a:r>
            </a:p>
          </p:txBody>
        </p:sp>
        <p:sp>
          <p:nvSpPr>
            <p:cNvPr id="1044" name="Textfeld 1043">
              <a:extLst>
                <a:ext uri="{FF2B5EF4-FFF2-40B4-BE49-F238E27FC236}">
                  <a16:creationId xmlns:a16="http://schemas.microsoft.com/office/drawing/2014/main" id="{253ECCB7-4D28-E398-4EE4-ECEDC837DAF6}"/>
                </a:ext>
              </a:extLst>
            </p:cNvPr>
            <p:cNvSpPr txBox="1"/>
            <p:nvPr/>
          </p:nvSpPr>
          <p:spPr>
            <a:xfrm>
              <a:off x="9560566" y="5248236"/>
              <a:ext cx="1152880" cy="230832"/>
            </a:xfrm>
            <a:prstGeom prst="rect">
              <a:avLst/>
            </a:prstGeom>
            <a:noFill/>
          </p:spPr>
          <p:txBody>
            <a:bodyPr wrap="none" rtlCol="0">
              <a:spAutoFit/>
            </a:bodyPr>
            <a:lstStyle/>
            <a:p>
              <a:r>
                <a:rPr lang="de-DE" sz="900" dirty="0"/>
                <a:t>Foto: Martin Triebke</a:t>
              </a:r>
            </a:p>
          </p:txBody>
        </p:sp>
      </p:grpSp>
      <p:grpSp>
        <p:nvGrpSpPr>
          <p:cNvPr id="1045" name="Gruppieren 1044">
            <a:extLst>
              <a:ext uri="{FF2B5EF4-FFF2-40B4-BE49-F238E27FC236}">
                <a16:creationId xmlns:a16="http://schemas.microsoft.com/office/drawing/2014/main" id="{B5B34B70-8EBC-978E-EF58-3603AF301F50}"/>
              </a:ext>
            </a:extLst>
          </p:cNvPr>
          <p:cNvGrpSpPr/>
          <p:nvPr/>
        </p:nvGrpSpPr>
        <p:grpSpPr>
          <a:xfrm rot="5400000">
            <a:off x="2278708" y="2292828"/>
            <a:ext cx="226422" cy="1358535"/>
            <a:chOff x="5738949" y="1550127"/>
            <a:chExt cx="226422" cy="1358535"/>
          </a:xfrm>
        </p:grpSpPr>
        <p:sp>
          <p:nvSpPr>
            <p:cNvPr id="1046" name="Rechteck 1045">
              <a:extLst>
                <a:ext uri="{FF2B5EF4-FFF2-40B4-BE49-F238E27FC236}">
                  <a16:creationId xmlns:a16="http://schemas.microsoft.com/office/drawing/2014/main" id="{EBC3D563-4FF9-FA23-87AE-8782DD1C405E}"/>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7" name="Gerader Verbinder 1046">
              <a:extLst>
                <a:ext uri="{FF2B5EF4-FFF2-40B4-BE49-F238E27FC236}">
                  <a16:creationId xmlns:a16="http://schemas.microsoft.com/office/drawing/2014/main" id="{0E7A336D-EDC8-A4B0-3DB3-C9B9C1F77B15}"/>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2" name="Gerader Verbinder 1061">
              <a:extLst>
                <a:ext uri="{FF2B5EF4-FFF2-40B4-BE49-F238E27FC236}">
                  <a16:creationId xmlns:a16="http://schemas.microsoft.com/office/drawing/2014/main" id="{24A5F455-C96C-E0B9-AE32-5297335014DD}"/>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4" name="Textfeld 1063">
            <a:extLst>
              <a:ext uri="{FF2B5EF4-FFF2-40B4-BE49-F238E27FC236}">
                <a16:creationId xmlns:a16="http://schemas.microsoft.com/office/drawing/2014/main" id="{A4027F13-59A9-D09D-1CE3-675D89B48C9B}"/>
              </a:ext>
            </a:extLst>
          </p:cNvPr>
          <p:cNvSpPr txBox="1"/>
          <p:nvPr/>
        </p:nvSpPr>
        <p:spPr>
          <a:xfrm>
            <a:off x="1528896" y="3362162"/>
            <a:ext cx="1787284" cy="646331"/>
          </a:xfrm>
          <a:prstGeom prst="rect">
            <a:avLst/>
          </a:prstGeom>
          <a:noFill/>
        </p:spPr>
        <p:txBody>
          <a:bodyPr wrap="none" rtlCol="0">
            <a:spAutoFit/>
          </a:bodyPr>
          <a:lstStyle/>
          <a:p>
            <a:pPr algn="ctr"/>
            <a:r>
              <a:rPr lang="de-DE" dirty="0"/>
              <a:t>Schaltzeichen für</a:t>
            </a:r>
          </a:p>
          <a:p>
            <a:pPr algn="ctr"/>
            <a:r>
              <a:rPr lang="de-DE" dirty="0"/>
              <a:t>den Widerstand</a:t>
            </a:r>
          </a:p>
        </p:txBody>
      </p:sp>
    </p:spTree>
    <p:extLst>
      <p:ext uri="{BB962C8B-B14F-4D97-AF65-F5344CB8AC3E}">
        <p14:creationId xmlns:p14="http://schemas.microsoft.com/office/powerpoint/2010/main" val="265378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Widerstandstypen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15" name="Inhaltsplatzhalter 4">
            <a:extLst>
              <a:ext uri="{FF2B5EF4-FFF2-40B4-BE49-F238E27FC236}">
                <a16:creationId xmlns:a16="http://schemas.microsoft.com/office/drawing/2014/main" id="{3963AE37-0355-6BBB-C162-D36AF0873689}"/>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sz="2000" b="1" u="sng" dirty="0">
                <a:solidFill>
                  <a:srgbClr val="000000"/>
                </a:solidFill>
              </a:rPr>
              <a:t>Drahtwiderstand</a:t>
            </a:r>
          </a:p>
          <a:p>
            <a:pPr>
              <a:defRPr/>
            </a:pPr>
            <a:r>
              <a:rPr lang="de-DE" dirty="0">
                <a:solidFill>
                  <a:srgbClr val="000000"/>
                </a:solidFill>
              </a:rPr>
              <a:t>Als </a:t>
            </a:r>
            <a:r>
              <a:rPr lang="de-DE" b="1" dirty="0">
                <a:solidFill>
                  <a:srgbClr val="000000"/>
                </a:solidFill>
              </a:rPr>
              <a:t>Hochlastwiderstände</a:t>
            </a:r>
            <a:r>
              <a:rPr lang="de-DE" dirty="0">
                <a:solidFill>
                  <a:srgbClr val="000000"/>
                </a:solidFill>
              </a:rPr>
              <a:t> geeignet, nur für </a:t>
            </a:r>
            <a:r>
              <a:rPr lang="de-DE" b="1" dirty="0">
                <a:solidFill>
                  <a:srgbClr val="000000"/>
                </a:solidFill>
              </a:rPr>
              <a:t>niedrige Frequenzen </a:t>
            </a:r>
            <a:r>
              <a:rPr lang="de-DE" dirty="0">
                <a:solidFill>
                  <a:srgbClr val="000000"/>
                </a:solidFill>
              </a:rPr>
              <a:t>geeignet, da </a:t>
            </a:r>
            <a:r>
              <a:rPr lang="de-DE" dirty="0" err="1">
                <a:solidFill>
                  <a:srgbClr val="000000"/>
                </a:solidFill>
              </a:rPr>
              <a:t>gewendelt</a:t>
            </a:r>
            <a:r>
              <a:rPr lang="de-DE" dirty="0">
                <a:solidFill>
                  <a:srgbClr val="000000"/>
                </a:solidFill>
              </a:rPr>
              <a:t> </a:t>
            </a:r>
            <a:r>
              <a:rPr lang="de-DE" dirty="0">
                <a:solidFill>
                  <a:srgbClr val="000000"/>
                </a:solidFill>
                <a:sym typeface="Wingdings" panose="05000000000000000000" pitchFamily="2" charset="2"/>
              </a:rPr>
              <a:t> hohe Induktivität</a:t>
            </a:r>
          </a:p>
          <a:p>
            <a:pPr lvl="1">
              <a:defRPr/>
            </a:pPr>
            <a:endParaRPr lang="de-DE" sz="1800" dirty="0">
              <a:solidFill>
                <a:srgbClr val="000000"/>
              </a:solidFill>
            </a:endParaRPr>
          </a:p>
          <a:p>
            <a:pPr marL="0" indent="0">
              <a:buNone/>
              <a:defRPr/>
            </a:pPr>
            <a:r>
              <a:rPr lang="de-DE" sz="2000" u="sng" dirty="0">
                <a:solidFill>
                  <a:srgbClr val="000000"/>
                </a:solidFill>
              </a:rPr>
              <a:t>Kohleschichtwiderstand</a:t>
            </a:r>
          </a:p>
          <a:p>
            <a:pPr>
              <a:defRPr/>
            </a:pPr>
            <a:r>
              <a:rPr lang="de-DE" dirty="0">
                <a:solidFill>
                  <a:srgbClr val="000000"/>
                </a:solidFill>
              </a:rPr>
              <a:t>Billig herzustellen, große Toleranz, </a:t>
            </a:r>
            <a:r>
              <a:rPr lang="de-DE" b="1" dirty="0" err="1">
                <a:solidFill>
                  <a:srgbClr val="000000"/>
                </a:solidFill>
              </a:rPr>
              <a:t>ungewendelte</a:t>
            </a:r>
            <a:r>
              <a:rPr lang="de-DE" dirty="0">
                <a:solidFill>
                  <a:srgbClr val="000000"/>
                </a:solidFill>
              </a:rPr>
              <a:t> können für eine </a:t>
            </a:r>
            <a:r>
              <a:rPr lang="de-DE" b="1" dirty="0">
                <a:solidFill>
                  <a:srgbClr val="000000"/>
                </a:solidFill>
              </a:rPr>
              <a:t>künstliche Antenne</a:t>
            </a:r>
            <a:r>
              <a:rPr lang="de-DE" dirty="0">
                <a:solidFill>
                  <a:srgbClr val="000000"/>
                </a:solidFill>
              </a:rPr>
              <a:t> genutzt werden</a:t>
            </a:r>
          </a:p>
          <a:p>
            <a:pPr lvl="1">
              <a:defRPr/>
            </a:pPr>
            <a:endParaRPr lang="de-DE" sz="1800" dirty="0">
              <a:solidFill>
                <a:srgbClr val="000000"/>
              </a:solidFill>
            </a:endParaRPr>
          </a:p>
          <a:p>
            <a:pPr marL="0" indent="0">
              <a:buNone/>
              <a:defRPr/>
            </a:pPr>
            <a:r>
              <a:rPr lang="de-DE" sz="2000" b="1" u="sng" dirty="0">
                <a:solidFill>
                  <a:srgbClr val="000000"/>
                </a:solidFill>
              </a:rPr>
              <a:t>Metallschichtwiderstand</a:t>
            </a:r>
          </a:p>
          <a:p>
            <a:pPr>
              <a:defRPr/>
            </a:pPr>
            <a:r>
              <a:rPr lang="de-DE" b="1" dirty="0">
                <a:solidFill>
                  <a:srgbClr val="000000"/>
                </a:solidFill>
              </a:rPr>
              <a:t>Geringe Fertigungstoleranz und Temperaturabhängigkeit („Präzisionswiderstände“) </a:t>
            </a:r>
          </a:p>
          <a:p>
            <a:pPr lvl="1">
              <a:defRPr/>
            </a:pPr>
            <a:endParaRPr lang="de-DE" sz="1800" dirty="0">
              <a:solidFill>
                <a:srgbClr val="000000"/>
              </a:solidFill>
            </a:endParaRPr>
          </a:p>
          <a:p>
            <a:pPr marL="0" indent="0">
              <a:buNone/>
              <a:defRPr/>
            </a:pPr>
            <a:r>
              <a:rPr lang="de-DE" sz="2000" b="1" u="sng" dirty="0">
                <a:solidFill>
                  <a:srgbClr val="000000"/>
                </a:solidFill>
              </a:rPr>
              <a:t>Metalloxidwiderstand</a:t>
            </a:r>
          </a:p>
          <a:p>
            <a:pPr>
              <a:defRPr/>
            </a:pPr>
            <a:r>
              <a:rPr lang="de-DE" b="1" dirty="0">
                <a:solidFill>
                  <a:srgbClr val="000000"/>
                </a:solidFill>
              </a:rPr>
              <a:t>Induktionsarm,</a:t>
            </a:r>
            <a:r>
              <a:rPr lang="de-DE" dirty="0">
                <a:solidFill>
                  <a:srgbClr val="000000"/>
                </a:solidFill>
              </a:rPr>
              <a:t> daher für den Einsatz bei </a:t>
            </a:r>
            <a:r>
              <a:rPr lang="de-DE" b="1" dirty="0">
                <a:solidFill>
                  <a:srgbClr val="000000"/>
                </a:solidFill>
              </a:rPr>
              <a:t>hohen Frequenzen geeignet</a:t>
            </a:r>
            <a:r>
              <a:rPr lang="de-DE" dirty="0">
                <a:solidFill>
                  <a:srgbClr val="000000"/>
                </a:solidFill>
              </a:rPr>
              <a:t>, z.B. für eine </a:t>
            </a:r>
            <a:r>
              <a:rPr lang="de-DE" b="1" dirty="0">
                <a:solidFill>
                  <a:srgbClr val="000000"/>
                </a:solidFill>
              </a:rPr>
              <a:t>künstliche Antenne (Dummy Load)</a:t>
            </a: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p:txBody>
      </p:sp>
    </p:spTree>
    <p:extLst>
      <p:ext uri="{BB962C8B-B14F-4D97-AF65-F5344CB8AC3E}">
        <p14:creationId xmlns:p14="http://schemas.microsoft.com/office/powerpoint/2010/main" val="226249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Der SMD-Widerstand</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Bei SMD-Widerständen wird der Wert in drei Ziffern codiert</a:t>
            </a:r>
          </a:p>
          <a:p>
            <a:pPr marL="0" indent="0">
              <a:buNone/>
              <a:defRPr/>
            </a:pPr>
            <a:r>
              <a:rPr lang="de-DE" dirty="0">
                <a:solidFill>
                  <a:srgbClr val="000000"/>
                </a:solidFill>
              </a:rPr>
              <a:t>(vgl. Farbringe auf </a:t>
            </a:r>
            <a:r>
              <a:rPr lang="de-DE" dirty="0" err="1">
                <a:solidFill>
                  <a:srgbClr val="000000"/>
                </a:solidFill>
              </a:rPr>
              <a:t>bedrahteten</a:t>
            </a:r>
            <a:r>
              <a:rPr lang="de-DE" dirty="0">
                <a:solidFill>
                  <a:srgbClr val="000000"/>
                </a:solidFill>
              </a:rPr>
              <a:t> Widerständen)</a:t>
            </a:r>
          </a:p>
          <a:p>
            <a:pPr marL="0" indent="0">
              <a:buNone/>
              <a:defRPr/>
            </a:pPr>
            <a:endParaRPr lang="de-DE" dirty="0">
              <a:solidFill>
                <a:srgbClr val="000000"/>
              </a:solidFill>
            </a:endParaRPr>
          </a:p>
          <a:p>
            <a:pPr marL="0" indent="0">
              <a:buNone/>
              <a:defRPr/>
            </a:pPr>
            <a:endParaRPr lang="de-DE" dirty="0">
              <a:solidFill>
                <a:srgbClr val="000000"/>
              </a:solidFill>
            </a:endParaRPr>
          </a:p>
        </p:txBody>
      </p:sp>
      <p:graphicFrame>
        <p:nvGraphicFramePr>
          <p:cNvPr id="7" name="Tabelle 6">
            <a:extLst>
              <a:ext uri="{FF2B5EF4-FFF2-40B4-BE49-F238E27FC236}">
                <a16:creationId xmlns:a16="http://schemas.microsoft.com/office/drawing/2014/main" id="{D9F69BD8-088E-FD78-FA8B-32C58AE00070}"/>
              </a:ext>
            </a:extLst>
          </p:cNvPr>
          <p:cNvGraphicFramePr>
            <a:graphicFrameLocks noGrp="1"/>
          </p:cNvGraphicFramePr>
          <p:nvPr>
            <p:extLst>
              <p:ext uri="{D42A27DB-BD31-4B8C-83A1-F6EECF244321}">
                <p14:modId xmlns:p14="http://schemas.microsoft.com/office/powerpoint/2010/main" val="824331622"/>
              </p:ext>
            </p:extLst>
          </p:nvPr>
        </p:nvGraphicFramePr>
        <p:xfrm>
          <a:off x="258110" y="2156524"/>
          <a:ext cx="6493961" cy="3375660"/>
        </p:xfrm>
        <a:graphic>
          <a:graphicData uri="http://schemas.openxmlformats.org/drawingml/2006/table">
            <a:tbl>
              <a:tblPr>
                <a:tableStyleId>{5C22544A-7EE6-4342-B048-85BDC9FD1C3A}</a:tableStyleId>
              </a:tblPr>
              <a:tblGrid>
                <a:gridCol w="881522">
                  <a:extLst>
                    <a:ext uri="{9D8B030D-6E8A-4147-A177-3AD203B41FA5}">
                      <a16:colId xmlns:a16="http://schemas.microsoft.com/office/drawing/2014/main" val="367729143"/>
                    </a:ext>
                  </a:extLst>
                </a:gridCol>
                <a:gridCol w="1449366">
                  <a:extLst>
                    <a:ext uri="{9D8B030D-6E8A-4147-A177-3AD203B41FA5}">
                      <a16:colId xmlns:a16="http://schemas.microsoft.com/office/drawing/2014/main" val="1013981928"/>
                    </a:ext>
                  </a:extLst>
                </a:gridCol>
                <a:gridCol w="1387691">
                  <a:extLst>
                    <a:ext uri="{9D8B030D-6E8A-4147-A177-3AD203B41FA5}">
                      <a16:colId xmlns:a16="http://schemas.microsoft.com/office/drawing/2014/main" val="2764533164"/>
                    </a:ext>
                  </a:extLst>
                </a:gridCol>
                <a:gridCol w="1387691">
                  <a:extLst>
                    <a:ext uri="{9D8B030D-6E8A-4147-A177-3AD203B41FA5}">
                      <a16:colId xmlns:a16="http://schemas.microsoft.com/office/drawing/2014/main" val="2892240739"/>
                    </a:ext>
                  </a:extLst>
                </a:gridCol>
                <a:gridCol w="1387691">
                  <a:extLst>
                    <a:ext uri="{9D8B030D-6E8A-4147-A177-3AD203B41FA5}">
                      <a16:colId xmlns:a16="http://schemas.microsoft.com/office/drawing/2014/main" val="692785097"/>
                    </a:ext>
                  </a:extLst>
                </a:gridCol>
              </a:tblGrid>
              <a:tr h="261226">
                <a:tc>
                  <a:txBody>
                    <a:bodyPr/>
                    <a:lstStyle/>
                    <a:p>
                      <a:pPr algn="ctr" fontAlgn="b"/>
                      <a:r>
                        <a:rPr lang="en-US" sz="1800" u="none" strike="noStrike" dirty="0" err="1">
                          <a:effectLst/>
                          <a:latin typeface="+mn-lt"/>
                        </a:rPr>
                        <a:t>Farbe</a:t>
                      </a:r>
                      <a:endParaRPr lang="en-US"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None/>
                      </a:pPr>
                      <a:r>
                        <a:rPr lang="en-US" sz="1800" u="none" strike="noStrike" dirty="0">
                          <a:effectLst/>
                          <a:latin typeface="+mn-lt"/>
                        </a:rPr>
                        <a:t>1. Ring</a:t>
                      </a:r>
                    </a:p>
                    <a:p>
                      <a:pPr marL="0" indent="0" algn="ctr" fontAlgn="b">
                        <a:buNone/>
                      </a:pPr>
                      <a:r>
                        <a:rPr lang="en-US" sz="1800" b="0" i="0" u="none" strike="noStrike" dirty="0">
                          <a:solidFill>
                            <a:srgbClr val="000000"/>
                          </a:solidFill>
                          <a:effectLst/>
                          <a:latin typeface="+mn-lt"/>
                        </a:rPr>
                        <a:t>1. Stelle SMD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2. Ring</a:t>
                      </a:r>
                    </a:p>
                    <a:p>
                      <a:pPr algn="ctr" fontAlgn="b"/>
                      <a:r>
                        <a:rPr lang="en-US" sz="1800" b="0" i="0" u="none" strike="noStrike" dirty="0">
                          <a:solidFill>
                            <a:srgbClr val="000000"/>
                          </a:solidFill>
                          <a:effectLst/>
                          <a:latin typeface="+mn-lt"/>
                        </a:rPr>
                        <a:t>2. Stelle SMD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800" b="0" i="0" u="none" strike="noStrike" dirty="0">
                          <a:solidFill>
                            <a:srgbClr val="000000"/>
                          </a:solidFill>
                          <a:effectLst/>
                          <a:latin typeface="+mn-lt"/>
                        </a:rPr>
                        <a:t>3. Stelle SMD </a:t>
                      </a:r>
                      <a:r>
                        <a:rPr lang="en-US" sz="1800" u="none" strike="noStrike" dirty="0">
                          <a:effectLst/>
                          <a:latin typeface="+mn-lt"/>
                        </a:rPr>
                        <a:t>(=</a:t>
                      </a:r>
                      <a:r>
                        <a:rPr lang="en-US" sz="1800" u="none" strike="noStrike" dirty="0" err="1">
                          <a:effectLst/>
                          <a:latin typeface="+mn-lt"/>
                        </a:rPr>
                        <a:t>Muliplikator</a:t>
                      </a:r>
                      <a:r>
                        <a:rPr lang="en-US" sz="1800" u="none" strike="noStrike" dirty="0">
                          <a:effectLst/>
                          <a:latin typeface="+mn-lt"/>
                        </a:rPr>
                        <a: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1432087"/>
                  </a:ext>
                </a:extLst>
              </a:tr>
              <a:tr h="260821">
                <a:tc>
                  <a:txBody>
                    <a:bodyPr/>
                    <a:lstStyle/>
                    <a:p>
                      <a:pPr algn="ctr" fontAlgn="b"/>
                      <a:r>
                        <a:rPr lang="en-US" sz="1800" u="none" strike="noStrike" dirty="0">
                          <a:solidFill>
                            <a:schemeClr val="bg1"/>
                          </a:solidFill>
                          <a:effectLst/>
                          <a:latin typeface="+mn-lt"/>
                        </a:rPr>
                        <a:t> schwarz</a:t>
                      </a:r>
                      <a:endParaRPr lang="en-US" sz="1800" b="0" i="0" u="none" strike="noStrike" dirty="0">
                        <a:solidFill>
                          <a:schemeClr val="bg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800" u="none" strike="noStrike" dirty="0">
                          <a:effectLst/>
                          <a:latin typeface="+mn-lt"/>
                        </a:rPr>
                        <a:t>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u="none" strike="noStrike" dirty="0">
                          <a:effectLst/>
                          <a:latin typeface="+mn-lt"/>
                        </a:rPr>
                        <a:t>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2899648"/>
                  </a:ext>
                </a:extLst>
              </a:tr>
              <a:tr h="260821">
                <a:tc>
                  <a:txBody>
                    <a:bodyPr/>
                    <a:lstStyle/>
                    <a:p>
                      <a:pPr algn="ctr" fontAlgn="b"/>
                      <a:r>
                        <a:rPr lang="en-US" sz="1800" u="none" strike="noStrike" dirty="0">
                          <a:effectLst/>
                          <a:latin typeface="+mn-lt"/>
                        </a:rPr>
                        <a:t> </a:t>
                      </a:r>
                      <a:r>
                        <a:rPr lang="en-US" sz="1800" u="none" strike="noStrike" dirty="0" err="1">
                          <a:effectLst/>
                          <a:latin typeface="+mn-lt"/>
                        </a:rPr>
                        <a:t>braun</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US" sz="1800" u="none" strike="noStrike" dirty="0">
                          <a:effectLst/>
                          <a:latin typeface="+mn-lt"/>
                        </a:rPr>
                        <a:t>1</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u="none" strike="noStrike" dirty="0">
                          <a:effectLst/>
                          <a:latin typeface="+mn-lt"/>
                        </a:rPr>
                        <a:t>1</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10</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2871104"/>
                  </a:ext>
                </a:extLst>
              </a:tr>
              <a:tr h="260821">
                <a:tc>
                  <a:txBody>
                    <a:bodyPr/>
                    <a:lstStyle/>
                    <a:p>
                      <a:pPr algn="ctr" fontAlgn="b"/>
                      <a:r>
                        <a:rPr lang="en-US" sz="1800" u="none" strike="noStrike" dirty="0">
                          <a:effectLst/>
                          <a:latin typeface="+mn-lt"/>
                        </a:rPr>
                        <a:t> rot</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US" sz="1800" u="none" strike="noStrike" dirty="0">
                          <a:effectLst/>
                          <a:latin typeface="+mn-lt"/>
                        </a:rPr>
                        <a:t>2</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2</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2</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100  </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246952"/>
                  </a:ext>
                </a:extLst>
              </a:tr>
              <a:tr h="260821">
                <a:tc>
                  <a:txBody>
                    <a:bodyPr/>
                    <a:lstStyle/>
                    <a:p>
                      <a:pPr algn="ctr" fontAlgn="b"/>
                      <a:r>
                        <a:rPr lang="en-US" sz="1800" u="none" strike="noStrike" dirty="0">
                          <a:effectLst/>
                          <a:latin typeface="+mn-lt"/>
                        </a:rPr>
                        <a:t> orange</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800" u="none" strike="noStrike">
                          <a:effectLst/>
                          <a:latin typeface="+mn-lt"/>
                        </a:rPr>
                        <a:t>3</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3</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3</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u="none" strike="noStrike" dirty="0">
                          <a:effectLst/>
                          <a:latin typeface="+mn-lt"/>
                        </a:rPr>
                        <a:t>1 k</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73406241"/>
                  </a:ext>
                </a:extLst>
              </a:tr>
              <a:tr h="260821">
                <a:tc>
                  <a:txBody>
                    <a:bodyPr/>
                    <a:lstStyle/>
                    <a:p>
                      <a:pPr algn="ctr" fontAlgn="b"/>
                      <a:r>
                        <a:rPr lang="en-US" sz="1800" u="none" strike="noStrike" dirty="0">
                          <a:effectLst/>
                          <a:latin typeface="+mn-lt"/>
                        </a:rPr>
                        <a:t> </a:t>
                      </a:r>
                      <a:r>
                        <a:rPr lang="en-US" sz="1800" u="none" strike="noStrike" dirty="0" err="1">
                          <a:effectLst/>
                          <a:latin typeface="+mn-lt"/>
                        </a:rPr>
                        <a:t>gelb</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u="none" strike="noStrike">
                          <a:effectLst/>
                          <a:latin typeface="+mn-lt"/>
                        </a:rPr>
                        <a:t>4</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4</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4</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10 k</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187247"/>
                  </a:ext>
                </a:extLst>
              </a:tr>
              <a:tr h="260821">
                <a:tc>
                  <a:txBody>
                    <a:bodyPr/>
                    <a:lstStyle/>
                    <a:p>
                      <a:pPr algn="ctr" fontAlgn="b"/>
                      <a:r>
                        <a:rPr lang="en-US" sz="1800" u="none" strike="noStrike" dirty="0">
                          <a:effectLst/>
                          <a:latin typeface="+mn-lt"/>
                        </a:rPr>
                        <a:t> </a:t>
                      </a:r>
                      <a:r>
                        <a:rPr lang="en-US" sz="1800" u="none" strike="noStrike" dirty="0" err="1">
                          <a:effectLst/>
                          <a:latin typeface="+mn-lt"/>
                        </a:rPr>
                        <a:t>grün</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800" u="none" strike="noStrike">
                          <a:effectLst/>
                          <a:latin typeface="+mn-lt"/>
                        </a:rPr>
                        <a:t>5</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5</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5</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100 k</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0977727"/>
                  </a:ext>
                </a:extLst>
              </a:tr>
              <a:tr h="260821">
                <a:tc>
                  <a:txBody>
                    <a:bodyPr/>
                    <a:lstStyle/>
                    <a:p>
                      <a:pPr algn="ctr" fontAlgn="b"/>
                      <a:r>
                        <a:rPr lang="en-US" sz="1800" u="none" strike="noStrike" dirty="0">
                          <a:effectLst/>
                          <a:latin typeface="+mn-lt"/>
                        </a:rPr>
                        <a:t> </a:t>
                      </a:r>
                      <a:r>
                        <a:rPr lang="en-US" sz="1800" u="none" strike="noStrike" dirty="0" err="1">
                          <a:effectLst/>
                          <a:latin typeface="+mn-lt"/>
                        </a:rPr>
                        <a:t>blau</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800" u="none" strike="noStrike">
                          <a:effectLst/>
                          <a:latin typeface="+mn-lt"/>
                        </a:rPr>
                        <a:t>6</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6</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6</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 M</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264094"/>
                  </a:ext>
                </a:extLst>
              </a:tr>
              <a:tr h="260821">
                <a:tc>
                  <a:txBody>
                    <a:bodyPr/>
                    <a:lstStyle/>
                    <a:p>
                      <a:pPr algn="ctr" fontAlgn="b"/>
                      <a:r>
                        <a:rPr lang="en-US" sz="1800" u="none" strike="noStrike" dirty="0">
                          <a:effectLst/>
                          <a:latin typeface="+mn-lt"/>
                        </a:rPr>
                        <a:t> </a:t>
                      </a:r>
                      <a:r>
                        <a:rPr lang="en-US" sz="1800" u="none" strike="noStrike" dirty="0" err="1">
                          <a:solidFill>
                            <a:schemeClr val="bg1"/>
                          </a:solidFill>
                          <a:effectLst/>
                          <a:latin typeface="+mn-lt"/>
                        </a:rPr>
                        <a:t>violett</a:t>
                      </a:r>
                      <a:endParaRPr lang="en-US" sz="1800" b="0" i="0" u="none" strike="noStrike" dirty="0">
                        <a:solidFill>
                          <a:schemeClr val="bg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b"/>
                      <a:r>
                        <a:rPr lang="en-US" sz="1800" u="none" strike="noStrike">
                          <a:effectLst/>
                          <a:latin typeface="+mn-lt"/>
                        </a:rPr>
                        <a:t>7</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7</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7</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10 M</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887885"/>
                  </a:ext>
                </a:extLst>
              </a:tr>
              <a:tr h="260821">
                <a:tc>
                  <a:txBody>
                    <a:bodyPr/>
                    <a:lstStyle/>
                    <a:p>
                      <a:pPr algn="ctr" fontAlgn="b"/>
                      <a:r>
                        <a:rPr lang="en-US" sz="1800" u="none" strike="noStrike" dirty="0">
                          <a:effectLst/>
                          <a:latin typeface="+mn-lt"/>
                        </a:rPr>
                        <a:t> </a:t>
                      </a:r>
                      <a:r>
                        <a:rPr lang="en-US" sz="1800" u="none" strike="noStrike" dirty="0" err="1">
                          <a:solidFill>
                            <a:schemeClr val="bg1"/>
                          </a:solidFill>
                          <a:effectLst/>
                          <a:latin typeface="+mn-lt"/>
                        </a:rPr>
                        <a:t>grau</a:t>
                      </a:r>
                      <a:endParaRPr lang="en-US" sz="1800" b="0" i="0" u="none" strike="noStrike" dirty="0">
                        <a:solidFill>
                          <a:schemeClr val="bg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800" u="none" strike="noStrike">
                          <a:effectLst/>
                          <a:latin typeface="+mn-lt"/>
                        </a:rPr>
                        <a:t>8</a:t>
                      </a:r>
                      <a:endParaRPr lang="en-US" sz="18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8</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8</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100 M</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859206"/>
                  </a:ext>
                </a:extLst>
              </a:tr>
              <a:tr h="260821">
                <a:tc>
                  <a:txBody>
                    <a:bodyPr/>
                    <a:lstStyle/>
                    <a:p>
                      <a:pPr algn="ctr" fontAlgn="b"/>
                      <a:r>
                        <a:rPr lang="en-US" sz="1800" u="none" strike="noStrike" dirty="0">
                          <a:effectLst/>
                          <a:latin typeface="+mn-lt"/>
                        </a:rPr>
                        <a:t> </a:t>
                      </a:r>
                      <a:r>
                        <a:rPr lang="en-US" sz="1800" u="none" strike="noStrike" dirty="0" err="1">
                          <a:effectLst/>
                          <a:latin typeface="+mn-lt"/>
                        </a:rPr>
                        <a:t>weiß</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9</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9</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9</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n-lt"/>
                        </a:rPr>
                        <a:t>1 G</a:t>
                      </a:r>
                      <a:endParaRPr lang="en-US" sz="18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4918399"/>
                  </a:ext>
                </a:extLst>
              </a:tr>
            </a:tbl>
          </a:graphicData>
        </a:graphic>
      </p:graphicFrame>
      <p:sp>
        <p:nvSpPr>
          <p:cNvPr id="9" name="Textfeld 8">
            <a:extLst>
              <a:ext uri="{FF2B5EF4-FFF2-40B4-BE49-F238E27FC236}">
                <a16:creationId xmlns:a16="http://schemas.microsoft.com/office/drawing/2014/main" id="{0B5235D4-8679-AEF1-D578-2C324F3C611A}"/>
              </a:ext>
            </a:extLst>
          </p:cNvPr>
          <p:cNvSpPr txBox="1"/>
          <p:nvPr/>
        </p:nvSpPr>
        <p:spPr>
          <a:xfrm>
            <a:off x="7505583" y="3092496"/>
            <a:ext cx="3373625" cy="2308324"/>
          </a:xfrm>
          <a:prstGeom prst="rect">
            <a:avLst/>
          </a:prstGeom>
          <a:noFill/>
        </p:spPr>
        <p:txBody>
          <a:bodyPr wrap="square" rtlCol="0">
            <a:spAutoFit/>
          </a:bodyPr>
          <a:lstStyle/>
          <a:p>
            <a:r>
              <a:rPr lang="de-DE" dirty="0"/>
              <a:t>Beispiel:</a:t>
            </a:r>
          </a:p>
          <a:p>
            <a:r>
              <a:rPr lang="de-DE" b="1" dirty="0"/>
              <a:t>Kennzeichnung 103</a:t>
            </a:r>
          </a:p>
          <a:p>
            <a:endParaRPr lang="de-DE" dirty="0"/>
          </a:p>
          <a:p>
            <a:r>
              <a:rPr lang="de-DE" dirty="0"/>
              <a:t>1.Stelle </a:t>
            </a:r>
            <a:r>
              <a:rPr lang="de-DE" dirty="0">
                <a:sym typeface="Wingdings" panose="05000000000000000000" pitchFamily="2" charset="2"/>
              </a:rPr>
              <a:t></a:t>
            </a:r>
            <a:r>
              <a:rPr lang="de-DE" dirty="0"/>
              <a:t> 1</a:t>
            </a:r>
          </a:p>
          <a:p>
            <a:r>
              <a:rPr lang="de-DE" dirty="0"/>
              <a:t>2.Stelle </a:t>
            </a:r>
            <a:r>
              <a:rPr lang="de-DE" dirty="0">
                <a:sym typeface="Wingdings" panose="05000000000000000000" pitchFamily="2" charset="2"/>
              </a:rPr>
              <a:t></a:t>
            </a:r>
            <a:r>
              <a:rPr lang="de-DE" dirty="0"/>
              <a:t> 0 </a:t>
            </a:r>
          </a:p>
          <a:p>
            <a:r>
              <a:rPr lang="de-DE" dirty="0"/>
              <a:t>3.Stelle </a:t>
            </a:r>
            <a:r>
              <a:rPr lang="de-DE" dirty="0">
                <a:sym typeface="Wingdings" panose="05000000000000000000" pitchFamily="2" charset="2"/>
              </a:rPr>
              <a:t> * 1k</a:t>
            </a:r>
          </a:p>
          <a:p>
            <a:endParaRPr lang="de-DE" dirty="0">
              <a:sym typeface="Wingdings" panose="05000000000000000000" pitchFamily="2" charset="2"/>
            </a:endParaRPr>
          </a:p>
          <a:p>
            <a:pPr marL="285750" indent="-285750">
              <a:buFont typeface="Wingdings" panose="05000000000000000000" pitchFamily="2" charset="2"/>
              <a:buChar char="à"/>
            </a:pPr>
            <a:r>
              <a:rPr lang="de-DE" dirty="0">
                <a:sym typeface="Wingdings" panose="05000000000000000000" pitchFamily="2" charset="2"/>
              </a:rPr>
              <a:t>10*1k = 10000 =&gt; 10k</a:t>
            </a:r>
            <a:r>
              <a:rPr lang="de-DE" dirty="0">
                <a:latin typeface="Symbol" panose="05050102010706020507" pitchFamily="18" charset="2"/>
                <a:sym typeface="Wingdings" panose="05000000000000000000" pitchFamily="2" charset="2"/>
              </a:rPr>
              <a:t>W</a:t>
            </a:r>
          </a:p>
        </p:txBody>
      </p:sp>
      <p:pic>
        <p:nvPicPr>
          <p:cNvPr id="16" name="Grafik 15">
            <a:extLst>
              <a:ext uri="{FF2B5EF4-FFF2-40B4-BE49-F238E27FC236}">
                <a16:creationId xmlns:a16="http://schemas.microsoft.com/office/drawing/2014/main" id="{93069AA3-692A-2EAB-CC4D-A752A3A328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44334" y="1291245"/>
            <a:ext cx="2725153" cy="1772991"/>
          </a:xfrm>
          <a:prstGeom prst="rect">
            <a:avLst/>
          </a:prstGeom>
        </p:spPr>
      </p:pic>
      <p:sp>
        <p:nvSpPr>
          <p:cNvPr id="8" name="Textfeld 7">
            <a:extLst>
              <a:ext uri="{FF2B5EF4-FFF2-40B4-BE49-F238E27FC236}">
                <a16:creationId xmlns:a16="http://schemas.microsoft.com/office/drawing/2014/main" id="{5DD6663E-CDF6-DB13-C37A-2AFA6B3C6228}"/>
              </a:ext>
            </a:extLst>
          </p:cNvPr>
          <p:cNvSpPr txBox="1"/>
          <p:nvPr/>
        </p:nvSpPr>
        <p:spPr>
          <a:xfrm>
            <a:off x="9640626" y="2955005"/>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229103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Widerstandstypen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15" name="Inhaltsplatzhalter 4">
            <a:extLst>
              <a:ext uri="{FF2B5EF4-FFF2-40B4-BE49-F238E27FC236}">
                <a16:creationId xmlns:a16="http://schemas.microsoft.com/office/drawing/2014/main" id="{3963AE37-0355-6BBB-C162-D36AF0873689}"/>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u="sng" dirty="0">
                <a:solidFill>
                  <a:srgbClr val="000000"/>
                </a:solidFill>
              </a:rPr>
              <a:t>Sonderformen</a:t>
            </a:r>
            <a:r>
              <a:rPr lang="de-DE" dirty="0">
                <a:solidFill>
                  <a:srgbClr val="000000"/>
                </a:solidFill>
              </a:rPr>
              <a:t>:</a:t>
            </a:r>
          </a:p>
          <a:p>
            <a:pPr lvl="1">
              <a:defRPr/>
            </a:pPr>
            <a:r>
              <a:rPr lang="de-DE" b="1" dirty="0">
                <a:solidFill>
                  <a:srgbClr val="000000"/>
                </a:solidFill>
              </a:rPr>
              <a:t>NTC</a:t>
            </a:r>
            <a:r>
              <a:rPr lang="de-DE" dirty="0">
                <a:solidFill>
                  <a:srgbClr val="000000"/>
                </a:solidFill>
              </a:rPr>
              <a:t> (negativer Temperaturkoeffizient, wenn die Temperatur </a:t>
            </a:r>
            <a:r>
              <a:rPr lang="de-DE" b="1" dirty="0">
                <a:solidFill>
                  <a:srgbClr val="000000"/>
                </a:solidFill>
              </a:rPr>
              <a:t>steigt, sinkt </a:t>
            </a:r>
            <a:r>
              <a:rPr lang="de-DE" dirty="0">
                <a:solidFill>
                  <a:srgbClr val="000000"/>
                </a:solidFill>
              </a:rPr>
              <a:t>der Widerstand) </a:t>
            </a:r>
          </a:p>
          <a:p>
            <a:pPr lvl="1">
              <a:defRPr/>
            </a:pPr>
            <a:r>
              <a:rPr lang="de-DE" b="1" dirty="0">
                <a:solidFill>
                  <a:srgbClr val="000000"/>
                </a:solidFill>
              </a:rPr>
              <a:t>PTC</a:t>
            </a:r>
            <a:r>
              <a:rPr lang="de-DE" dirty="0">
                <a:solidFill>
                  <a:srgbClr val="000000"/>
                </a:solidFill>
              </a:rPr>
              <a:t> (positiver Temperaturkoeffizient, wenn die Temperatur </a:t>
            </a:r>
            <a:r>
              <a:rPr lang="de-DE" b="1" dirty="0">
                <a:solidFill>
                  <a:srgbClr val="000000"/>
                </a:solidFill>
              </a:rPr>
              <a:t>steigt, steigt </a:t>
            </a:r>
            <a:r>
              <a:rPr lang="de-DE" dirty="0">
                <a:solidFill>
                  <a:srgbClr val="000000"/>
                </a:solidFill>
              </a:rPr>
              <a:t>auch der Widerstand)</a:t>
            </a:r>
          </a:p>
          <a:p>
            <a:pPr lvl="1">
              <a:defRPr/>
            </a:pPr>
            <a:r>
              <a:rPr lang="de-DE" dirty="0">
                <a:solidFill>
                  <a:srgbClr val="000000"/>
                </a:solidFill>
              </a:rPr>
              <a:t>VDR (spannungsabhängiger Widerstand) </a:t>
            </a:r>
          </a:p>
          <a:p>
            <a:pPr lvl="1">
              <a:defRPr/>
            </a:pPr>
            <a:r>
              <a:rPr lang="de-DE" dirty="0">
                <a:solidFill>
                  <a:srgbClr val="000000"/>
                </a:solidFill>
              </a:rPr>
              <a:t>LDR (lichtabhängiger Widerstand)</a:t>
            </a:r>
          </a:p>
          <a:p>
            <a:pPr lvl="1">
              <a:defRPr/>
            </a:pPr>
            <a:r>
              <a:rPr lang="de-DE" dirty="0">
                <a:solidFill>
                  <a:srgbClr val="000000"/>
                </a:solidFill>
              </a:rPr>
              <a:t>Veränderbarer Widerstand (Potentiometer/Poti, Trimmer)</a:t>
            </a:r>
          </a:p>
          <a:p>
            <a:pPr marL="0" indent="0">
              <a:buNone/>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p:txBody>
      </p:sp>
      <p:grpSp>
        <p:nvGrpSpPr>
          <p:cNvPr id="6" name="Gruppieren 5">
            <a:extLst>
              <a:ext uri="{FF2B5EF4-FFF2-40B4-BE49-F238E27FC236}">
                <a16:creationId xmlns:a16="http://schemas.microsoft.com/office/drawing/2014/main" id="{0AA4F7AA-2EC9-E7FB-21DA-4EA7D583D752}"/>
              </a:ext>
            </a:extLst>
          </p:cNvPr>
          <p:cNvGrpSpPr/>
          <p:nvPr/>
        </p:nvGrpSpPr>
        <p:grpSpPr>
          <a:xfrm>
            <a:off x="700981" y="3380400"/>
            <a:ext cx="784853" cy="1358535"/>
            <a:chOff x="700981" y="3380400"/>
            <a:chExt cx="784853" cy="1358535"/>
          </a:xfrm>
        </p:grpSpPr>
        <p:grpSp>
          <p:nvGrpSpPr>
            <p:cNvPr id="7" name="Gruppieren 6">
              <a:extLst>
                <a:ext uri="{FF2B5EF4-FFF2-40B4-BE49-F238E27FC236}">
                  <a16:creationId xmlns:a16="http://schemas.microsoft.com/office/drawing/2014/main" id="{23B48A0A-6295-90A2-4C04-1E938E059016}"/>
                </a:ext>
              </a:extLst>
            </p:cNvPr>
            <p:cNvGrpSpPr/>
            <p:nvPr/>
          </p:nvGrpSpPr>
          <p:grpSpPr>
            <a:xfrm>
              <a:off x="763023" y="3380400"/>
              <a:ext cx="722811" cy="1358535"/>
              <a:chOff x="5408023" y="1550127"/>
              <a:chExt cx="722811" cy="1358535"/>
            </a:xfrm>
          </p:grpSpPr>
          <p:grpSp>
            <p:nvGrpSpPr>
              <p:cNvPr id="14" name="Gruppieren 13">
                <a:extLst>
                  <a:ext uri="{FF2B5EF4-FFF2-40B4-BE49-F238E27FC236}">
                    <a16:creationId xmlns:a16="http://schemas.microsoft.com/office/drawing/2014/main" id="{A1EA3920-56C1-6564-CF2A-F4A3B79912F5}"/>
                  </a:ext>
                </a:extLst>
              </p:cNvPr>
              <p:cNvGrpSpPr/>
              <p:nvPr/>
            </p:nvGrpSpPr>
            <p:grpSpPr>
              <a:xfrm>
                <a:off x="5738949" y="1550127"/>
                <a:ext cx="226422" cy="1358535"/>
                <a:chOff x="5738949" y="1550127"/>
                <a:chExt cx="226422" cy="1358535"/>
              </a:xfrm>
            </p:grpSpPr>
            <p:sp>
              <p:nvSpPr>
                <p:cNvPr id="18" name="Rechteck 17">
                  <a:extLst>
                    <a:ext uri="{FF2B5EF4-FFF2-40B4-BE49-F238E27FC236}">
                      <a16:creationId xmlns:a16="http://schemas.microsoft.com/office/drawing/2014/main" id="{58CF6497-FBFB-0BA8-461C-2DD955B3B2C1}"/>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r Verbinder 18">
                  <a:extLst>
                    <a:ext uri="{FF2B5EF4-FFF2-40B4-BE49-F238E27FC236}">
                      <a16:creationId xmlns:a16="http://schemas.microsoft.com/office/drawing/2014/main" id="{B4873F75-1166-3C54-EC65-F571121112E5}"/>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D934CDEC-9842-A157-3C9D-98FE2644A50E}"/>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Gerader Verbinder 15">
                <a:extLst>
                  <a:ext uri="{FF2B5EF4-FFF2-40B4-BE49-F238E27FC236}">
                    <a16:creationId xmlns:a16="http://schemas.microsoft.com/office/drawing/2014/main" id="{8B46D248-6D09-7F96-05D6-0692D7880900}"/>
                  </a:ext>
                </a:extLst>
              </p:cNvPr>
              <p:cNvCxnSpPr/>
              <p:nvPr/>
            </p:nvCxnSpPr>
            <p:spPr>
              <a:xfrm flipH="1">
                <a:off x="5564777" y="1959429"/>
                <a:ext cx="566057" cy="53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BD956866-A0F3-E8DC-2854-FFD5F36834EB}"/>
                  </a:ext>
                </a:extLst>
              </p:cNvPr>
              <p:cNvCxnSpPr/>
              <p:nvPr/>
            </p:nvCxnSpPr>
            <p:spPr>
              <a:xfrm flipH="1">
                <a:off x="5408023" y="2499360"/>
                <a:ext cx="1621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 name="Gerader Verbinder 7">
              <a:extLst>
                <a:ext uri="{FF2B5EF4-FFF2-40B4-BE49-F238E27FC236}">
                  <a16:creationId xmlns:a16="http://schemas.microsoft.com/office/drawing/2014/main" id="{9163F9B9-65EA-7788-8A72-A1BD489AC405}"/>
                </a:ext>
              </a:extLst>
            </p:cNvPr>
            <p:cNvCxnSpPr/>
            <p:nvPr/>
          </p:nvCxnSpPr>
          <p:spPr>
            <a:xfrm>
              <a:off x="907635" y="3789702"/>
              <a:ext cx="0" cy="252000"/>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8BE182FB-2F26-F53F-B3A7-F7E0F2E3295F}"/>
                </a:ext>
              </a:extLst>
            </p:cNvPr>
            <p:cNvCxnSpPr/>
            <p:nvPr/>
          </p:nvCxnSpPr>
          <p:spPr>
            <a:xfrm flipH="1" flipV="1">
              <a:off x="1013887" y="3807667"/>
              <a:ext cx="0" cy="252000"/>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87A8342E-AC77-4932-D748-29925B704D2E}"/>
                </a:ext>
              </a:extLst>
            </p:cNvPr>
            <p:cNvSpPr txBox="1"/>
            <p:nvPr/>
          </p:nvSpPr>
          <p:spPr>
            <a:xfrm>
              <a:off x="700981" y="4004556"/>
              <a:ext cx="312906" cy="369332"/>
            </a:xfrm>
            <a:prstGeom prst="rect">
              <a:avLst/>
            </a:prstGeom>
            <a:noFill/>
          </p:spPr>
          <p:txBody>
            <a:bodyPr wrap="none" rtlCol="0">
              <a:spAutoFit/>
            </a:bodyPr>
            <a:lstStyle/>
            <a:p>
              <a:r>
                <a:rPr lang="el-GR" dirty="0"/>
                <a:t>ϑ</a:t>
              </a:r>
              <a:endParaRPr lang="de-DE" dirty="0">
                <a:latin typeface="Symbol" panose="05050102010706020507" pitchFamily="18" charset="2"/>
              </a:endParaRPr>
            </a:p>
          </p:txBody>
        </p:sp>
      </p:grpSp>
      <p:grpSp>
        <p:nvGrpSpPr>
          <p:cNvPr id="21" name="Gruppieren 20">
            <a:extLst>
              <a:ext uri="{FF2B5EF4-FFF2-40B4-BE49-F238E27FC236}">
                <a16:creationId xmlns:a16="http://schemas.microsoft.com/office/drawing/2014/main" id="{F148491C-0EC7-434F-C3B3-5519548B099D}"/>
              </a:ext>
            </a:extLst>
          </p:cNvPr>
          <p:cNvGrpSpPr/>
          <p:nvPr/>
        </p:nvGrpSpPr>
        <p:grpSpPr>
          <a:xfrm>
            <a:off x="2006012" y="3388476"/>
            <a:ext cx="784853" cy="1358535"/>
            <a:chOff x="2006012" y="3388476"/>
            <a:chExt cx="784853" cy="1358535"/>
          </a:xfrm>
        </p:grpSpPr>
        <p:grpSp>
          <p:nvGrpSpPr>
            <p:cNvPr id="22" name="Gruppieren 21">
              <a:extLst>
                <a:ext uri="{FF2B5EF4-FFF2-40B4-BE49-F238E27FC236}">
                  <a16:creationId xmlns:a16="http://schemas.microsoft.com/office/drawing/2014/main" id="{4753FCC8-E367-7706-E0DE-6EE528330E37}"/>
                </a:ext>
              </a:extLst>
            </p:cNvPr>
            <p:cNvGrpSpPr/>
            <p:nvPr/>
          </p:nvGrpSpPr>
          <p:grpSpPr>
            <a:xfrm>
              <a:off x="2068054" y="3388476"/>
              <a:ext cx="722811" cy="1358535"/>
              <a:chOff x="5408023" y="1550127"/>
              <a:chExt cx="722811" cy="1358535"/>
            </a:xfrm>
          </p:grpSpPr>
          <p:grpSp>
            <p:nvGrpSpPr>
              <p:cNvPr id="26" name="Gruppieren 25">
                <a:extLst>
                  <a:ext uri="{FF2B5EF4-FFF2-40B4-BE49-F238E27FC236}">
                    <a16:creationId xmlns:a16="http://schemas.microsoft.com/office/drawing/2014/main" id="{DB31D99F-25F1-023E-9530-963F10ADE824}"/>
                  </a:ext>
                </a:extLst>
              </p:cNvPr>
              <p:cNvGrpSpPr/>
              <p:nvPr/>
            </p:nvGrpSpPr>
            <p:grpSpPr>
              <a:xfrm>
                <a:off x="5738949" y="1550127"/>
                <a:ext cx="226422" cy="1358535"/>
                <a:chOff x="5738949" y="1550127"/>
                <a:chExt cx="226422" cy="1358535"/>
              </a:xfrm>
            </p:grpSpPr>
            <p:sp>
              <p:nvSpPr>
                <p:cNvPr id="29" name="Rechteck 28">
                  <a:extLst>
                    <a:ext uri="{FF2B5EF4-FFF2-40B4-BE49-F238E27FC236}">
                      <a16:creationId xmlns:a16="http://schemas.microsoft.com/office/drawing/2014/main" id="{A8DC8FC1-8CEE-178A-B4DC-422781068A76}"/>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r Verbinder 29">
                  <a:extLst>
                    <a:ext uri="{FF2B5EF4-FFF2-40B4-BE49-F238E27FC236}">
                      <a16:creationId xmlns:a16="http://schemas.microsoft.com/office/drawing/2014/main" id="{E6FEE6EB-1B60-075B-E249-9F99F8C60750}"/>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5C83A6C5-2AFB-3522-E7A8-1B9E6CE78B0D}"/>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Gerader Verbinder 26">
                <a:extLst>
                  <a:ext uri="{FF2B5EF4-FFF2-40B4-BE49-F238E27FC236}">
                    <a16:creationId xmlns:a16="http://schemas.microsoft.com/office/drawing/2014/main" id="{5B284826-448C-8EB5-7B46-7E2F58753991}"/>
                  </a:ext>
                </a:extLst>
              </p:cNvPr>
              <p:cNvCxnSpPr/>
              <p:nvPr/>
            </p:nvCxnSpPr>
            <p:spPr>
              <a:xfrm flipH="1">
                <a:off x="5564777" y="1959429"/>
                <a:ext cx="566057" cy="53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2AFBA63B-0194-7152-69FB-9454596C42B3}"/>
                  </a:ext>
                </a:extLst>
              </p:cNvPr>
              <p:cNvCxnSpPr/>
              <p:nvPr/>
            </p:nvCxnSpPr>
            <p:spPr>
              <a:xfrm flipH="1">
                <a:off x="5408023" y="2499360"/>
                <a:ext cx="1621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Gerader Verbinder 22">
              <a:extLst>
                <a:ext uri="{FF2B5EF4-FFF2-40B4-BE49-F238E27FC236}">
                  <a16:creationId xmlns:a16="http://schemas.microsoft.com/office/drawing/2014/main" id="{69A8931E-DE54-0EB2-07C9-D0FC97B486D7}"/>
                </a:ext>
              </a:extLst>
            </p:cNvPr>
            <p:cNvCxnSpPr/>
            <p:nvPr/>
          </p:nvCxnSpPr>
          <p:spPr>
            <a:xfrm>
              <a:off x="2310646" y="3789702"/>
              <a:ext cx="0" cy="252000"/>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8F05395E-2E23-0DD5-AF79-3E5100822294}"/>
                </a:ext>
              </a:extLst>
            </p:cNvPr>
            <p:cNvSpPr txBox="1"/>
            <p:nvPr/>
          </p:nvSpPr>
          <p:spPr>
            <a:xfrm>
              <a:off x="2006012" y="4012632"/>
              <a:ext cx="312906" cy="369332"/>
            </a:xfrm>
            <a:prstGeom prst="rect">
              <a:avLst/>
            </a:prstGeom>
            <a:noFill/>
          </p:spPr>
          <p:txBody>
            <a:bodyPr wrap="none" rtlCol="0">
              <a:spAutoFit/>
            </a:bodyPr>
            <a:lstStyle/>
            <a:p>
              <a:r>
                <a:rPr lang="el-GR" dirty="0"/>
                <a:t>ϑ</a:t>
              </a:r>
              <a:endParaRPr lang="de-DE" dirty="0">
                <a:latin typeface="Symbol" panose="05050102010706020507" pitchFamily="18" charset="2"/>
              </a:endParaRPr>
            </a:p>
          </p:txBody>
        </p:sp>
        <p:cxnSp>
          <p:nvCxnSpPr>
            <p:cNvPr id="25" name="Gerader Verbinder 24">
              <a:extLst>
                <a:ext uri="{FF2B5EF4-FFF2-40B4-BE49-F238E27FC236}">
                  <a16:creationId xmlns:a16="http://schemas.microsoft.com/office/drawing/2014/main" id="{4E6D4492-3662-20F3-D861-0B84D098B5D9}"/>
                </a:ext>
              </a:extLst>
            </p:cNvPr>
            <p:cNvCxnSpPr/>
            <p:nvPr/>
          </p:nvCxnSpPr>
          <p:spPr>
            <a:xfrm>
              <a:off x="2186949" y="3797778"/>
              <a:ext cx="0" cy="252000"/>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grpSp>
        <p:nvGrpSpPr>
          <p:cNvPr id="1041" name="Gruppieren 1040">
            <a:extLst>
              <a:ext uri="{FF2B5EF4-FFF2-40B4-BE49-F238E27FC236}">
                <a16:creationId xmlns:a16="http://schemas.microsoft.com/office/drawing/2014/main" id="{A3D8F2F9-D97F-788B-927C-8F1EBDC420AC}"/>
              </a:ext>
            </a:extLst>
          </p:cNvPr>
          <p:cNvGrpSpPr/>
          <p:nvPr/>
        </p:nvGrpSpPr>
        <p:grpSpPr>
          <a:xfrm>
            <a:off x="3458047" y="3380399"/>
            <a:ext cx="784853" cy="1358535"/>
            <a:chOff x="3458047" y="3380399"/>
            <a:chExt cx="784853" cy="1358535"/>
          </a:xfrm>
        </p:grpSpPr>
        <p:grpSp>
          <p:nvGrpSpPr>
            <p:cNvPr id="32" name="Gruppieren 31">
              <a:extLst>
                <a:ext uri="{FF2B5EF4-FFF2-40B4-BE49-F238E27FC236}">
                  <a16:creationId xmlns:a16="http://schemas.microsoft.com/office/drawing/2014/main" id="{FCA12435-45F0-0C30-AC0A-2F4025DF47A3}"/>
                </a:ext>
              </a:extLst>
            </p:cNvPr>
            <p:cNvGrpSpPr/>
            <p:nvPr/>
          </p:nvGrpSpPr>
          <p:grpSpPr>
            <a:xfrm>
              <a:off x="3520089" y="3380399"/>
              <a:ext cx="722811" cy="1358535"/>
              <a:chOff x="5408023" y="1550127"/>
              <a:chExt cx="722811" cy="1358535"/>
            </a:xfrm>
          </p:grpSpPr>
          <p:grpSp>
            <p:nvGrpSpPr>
              <p:cNvPr id="33" name="Gruppieren 32">
                <a:extLst>
                  <a:ext uri="{FF2B5EF4-FFF2-40B4-BE49-F238E27FC236}">
                    <a16:creationId xmlns:a16="http://schemas.microsoft.com/office/drawing/2014/main" id="{35DDA96B-BF41-1CC6-53D8-B95C1FFD80A9}"/>
                  </a:ext>
                </a:extLst>
              </p:cNvPr>
              <p:cNvGrpSpPr/>
              <p:nvPr/>
            </p:nvGrpSpPr>
            <p:grpSpPr>
              <a:xfrm>
                <a:off x="5738949" y="1550127"/>
                <a:ext cx="226422" cy="1358535"/>
                <a:chOff x="5738949" y="1550127"/>
                <a:chExt cx="226422" cy="1358535"/>
              </a:xfrm>
            </p:grpSpPr>
            <p:sp>
              <p:nvSpPr>
                <p:cNvPr id="36" name="Rechteck 35">
                  <a:extLst>
                    <a:ext uri="{FF2B5EF4-FFF2-40B4-BE49-F238E27FC236}">
                      <a16:creationId xmlns:a16="http://schemas.microsoft.com/office/drawing/2014/main" id="{F63180FE-AA80-5F7F-2FE5-A547D53167D0}"/>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r Verbinder 36">
                  <a:extLst>
                    <a:ext uri="{FF2B5EF4-FFF2-40B4-BE49-F238E27FC236}">
                      <a16:creationId xmlns:a16="http://schemas.microsoft.com/office/drawing/2014/main" id="{F0815165-2A98-117A-C69E-F3359E231F1B}"/>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8B7E31C1-CC10-F20F-0ACF-6380D830D29A}"/>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Gerader Verbinder 33">
                <a:extLst>
                  <a:ext uri="{FF2B5EF4-FFF2-40B4-BE49-F238E27FC236}">
                    <a16:creationId xmlns:a16="http://schemas.microsoft.com/office/drawing/2014/main" id="{5D372C51-AD9C-FF54-2D50-8AC495F07411}"/>
                  </a:ext>
                </a:extLst>
              </p:cNvPr>
              <p:cNvCxnSpPr/>
              <p:nvPr/>
            </p:nvCxnSpPr>
            <p:spPr>
              <a:xfrm flipH="1">
                <a:off x="5564777" y="1959429"/>
                <a:ext cx="566057" cy="53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4BAC4A1B-A21C-AC2A-4F94-CBF78E96BE0E}"/>
                  </a:ext>
                </a:extLst>
              </p:cNvPr>
              <p:cNvCxnSpPr/>
              <p:nvPr/>
            </p:nvCxnSpPr>
            <p:spPr>
              <a:xfrm flipH="1">
                <a:off x="5408023" y="2499360"/>
                <a:ext cx="1621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feld 38">
              <a:extLst>
                <a:ext uri="{FF2B5EF4-FFF2-40B4-BE49-F238E27FC236}">
                  <a16:creationId xmlns:a16="http://schemas.microsoft.com/office/drawing/2014/main" id="{40912AC6-E0ED-9AF9-F33E-58F247CED96A}"/>
                </a:ext>
              </a:extLst>
            </p:cNvPr>
            <p:cNvSpPr txBox="1"/>
            <p:nvPr/>
          </p:nvSpPr>
          <p:spPr>
            <a:xfrm>
              <a:off x="3458047" y="4004555"/>
              <a:ext cx="332142" cy="369332"/>
            </a:xfrm>
            <a:prstGeom prst="rect">
              <a:avLst/>
            </a:prstGeom>
            <a:noFill/>
          </p:spPr>
          <p:txBody>
            <a:bodyPr wrap="none" rtlCol="0">
              <a:spAutoFit/>
            </a:bodyPr>
            <a:lstStyle/>
            <a:p>
              <a:r>
                <a:rPr lang="de-DE" dirty="0"/>
                <a:t>U</a:t>
              </a:r>
              <a:endParaRPr lang="de-DE" dirty="0">
                <a:latin typeface="Symbol" panose="05050102010706020507" pitchFamily="18" charset="2"/>
              </a:endParaRPr>
            </a:p>
          </p:txBody>
        </p:sp>
      </p:grpSp>
      <p:grpSp>
        <p:nvGrpSpPr>
          <p:cNvPr id="40" name="Gruppieren 39">
            <a:extLst>
              <a:ext uri="{FF2B5EF4-FFF2-40B4-BE49-F238E27FC236}">
                <a16:creationId xmlns:a16="http://schemas.microsoft.com/office/drawing/2014/main" id="{D36DF37A-786A-A7BE-0C55-2657298CCBEF}"/>
              </a:ext>
            </a:extLst>
          </p:cNvPr>
          <p:cNvGrpSpPr/>
          <p:nvPr/>
        </p:nvGrpSpPr>
        <p:grpSpPr>
          <a:xfrm>
            <a:off x="4920068" y="3388476"/>
            <a:ext cx="528842" cy="1358535"/>
            <a:chOff x="4920068" y="3388476"/>
            <a:chExt cx="528842" cy="1358535"/>
          </a:xfrm>
        </p:grpSpPr>
        <p:grpSp>
          <p:nvGrpSpPr>
            <p:cNvPr id="41" name="Gruppieren 40">
              <a:extLst>
                <a:ext uri="{FF2B5EF4-FFF2-40B4-BE49-F238E27FC236}">
                  <a16:creationId xmlns:a16="http://schemas.microsoft.com/office/drawing/2014/main" id="{830F30FB-0007-16B0-5B7C-70140716417A}"/>
                </a:ext>
              </a:extLst>
            </p:cNvPr>
            <p:cNvGrpSpPr/>
            <p:nvPr/>
          </p:nvGrpSpPr>
          <p:grpSpPr>
            <a:xfrm>
              <a:off x="5222488" y="3388476"/>
              <a:ext cx="226422" cy="1358535"/>
              <a:chOff x="5738949" y="1550127"/>
              <a:chExt cx="226422" cy="1358535"/>
            </a:xfrm>
          </p:grpSpPr>
          <p:sp>
            <p:nvSpPr>
              <p:cNvPr id="44" name="Rechteck 43">
                <a:extLst>
                  <a:ext uri="{FF2B5EF4-FFF2-40B4-BE49-F238E27FC236}">
                    <a16:creationId xmlns:a16="http://schemas.microsoft.com/office/drawing/2014/main" id="{24FB9722-6A00-9ACB-6C3D-6B40B320D4B4}"/>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5" name="Gerader Verbinder 44">
                <a:extLst>
                  <a:ext uri="{FF2B5EF4-FFF2-40B4-BE49-F238E27FC236}">
                    <a16:creationId xmlns:a16="http://schemas.microsoft.com/office/drawing/2014/main" id="{B9F274CC-7104-DC07-B7D0-C3CEED14F599}"/>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D6AC52BD-18F6-8562-D10A-E90150D19184}"/>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Gerader Verbinder 41">
              <a:extLst>
                <a:ext uri="{FF2B5EF4-FFF2-40B4-BE49-F238E27FC236}">
                  <a16:creationId xmlns:a16="http://schemas.microsoft.com/office/drawing/2014/main" id="{D26ED580-7A9C-34BC-C32E-C25888EED349}"/>
                </a:ext>
              </a:extLst>
            </p:cNvPr>
            <p:cNvCxnSpPr/>
            <p:nvPr/>
          </p:nvCxnSpPr>
          <p:spPr>
            <a:xfrm flipH="1" flipV="1">
              <a:off x="4920068" y="3888438"/>
              <a:ext cx="173072" cy="224842"/>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65B5071A-7F15-24A8-7F81-A83C5531F93F}"/>
                </a:ext>
              </a:extLst>
            </p:cNvPr>
            <p:cNvCxnSpPr/>
            <p:nvPr/>
          </p:nvCxnSpPr>
          <p:spPr>
            <a:xfrm flipH="1" flipV="1">
              <a:off x="5004593" y="3806963"/>
              <a:ext cx="173072" cy="224842"/>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grpSp>
        <p:nvGrpSpPr>
          <p:cNvPr id="47" name="Gruppieren 46">
            <a:extLst>
              <a:ext uri="{FF2B5EF4-FFF2-40B4-BE49-F238E27FC236}">
                <a16:creationId xmlns:a16="http://schemas.microsoft.com/office/drawing/2014/main" id="{E9637F3A-FEFC-1E42-10B3-0EBCC1A58E2E}"/>
              </a:ext>
            </a:extLst>
          </p:cNvPr>
          <p:cNvGrpSpPr/>
          <p:nvPr/>
        </p:nvGrpSpPr>
        <p:grpSpPr>
          <a:xfrm>
            <a:off x="7478913" y="3388476"/>
            <a:ext cx="722811" cy="1358535"/>
            <a:chOff x="6358835" y="3388476"/>
            <a:chExt cx="722811" cy="1358535"/>
          </a:xfrm>
        </p:grpSpPr>
        <p:grpSp>
          <p:nvGrpSpPr>
            <p:cNvPr id="48" name="Gruppieren 47">
              <a:extLst>
                <a:ext uri="{FF2B5EF4-FFF2-40B4-BE49-F238E27FC236}">
                  <a16:creationId xmlns:a16="http://schemas.microsoft.com/office/drawing/2014/main" id="{47263AA9-931B-0548-2C97-1459B8586FC7}"/>
                </a:ext>
              </a:extLst>
            </p:cNvPr>
            <p:cNvGrpSpPr/>
            <p:nvPr/>
          </p:nvGrpSpPr>
          <p:grpSpPr>
            <a:xfrm>
              <a:off x="6689761" y="3388476"/>
              <a:ext cx="226422" cy="1358535"/>
              <a:chOff x="5738949" y="1550127"/>
              <a:chExt cx="226422" cy="1358535"/>
            </a:xfrm>
          </p:grpSpPr>
          <p:sp>
            <p:nvSpPr>
              <p:cNvPr id="51" name="Rechteck 50">
                <a:extLst>
                  <a:ext uri="{FF2B5EF4-FFF2-40B4-BE49-F238E27FC236}">
                    <a16:creationId xmlns:a16="http://schemas.microsoft.com/office/drawing/2014/main" id="{806FE27E-B228-E5E9-EE4F-C2DA79697CC1}"/>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3" name="Gerader Verbinder 52">
                <a:extLst>
                  <a:ext uri="{FF2B5EF4-FFF2-40B4-BE49-F238E27FC236}">
                    <a16:creationId xmlns:a16="http://schemas.microsoft.com/office/drawing/2014/main" id="{1740153A-9E4B-9E95-C3C1-5E009E51C993}"/>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3F0D2A58-0E47-A54F-3DE9-74DD1F481A1F}"/>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Gerader Verbinder 48">
              <a:extLst>
                <a:ext uri="{FF2B5EF4-FFF2-40B4-BE49-F238E27FC236}">
                  <a16:creationId xmlns:a16="http://schemas.microsoft.com/office/drawing/2014/main" id="{1D9E28B8-E5A4-00D6-F8C4-FF3599F9B7D7}"/>
                </a:ext>
              </a:extLst>
            </p:cNvPr>
            <p:cNvCxnSpPr/>
            <p:nvPr/>
          </p:nvCxnSpPr>
          <p:spPr>
            <a:xfrm flipH="1">
              <a:off x="6515589" y="3797778"/>
              <a:ext cx="566057" cy="539931"/>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D95EB6B1-9416-6318-A063-B83F6DBB92F5}"/>
                </a:ext>
              </a:extLst>
            </p:cNvPr>
            <p:cNvCxnSpPr/>
            <p:nvPr/>
          </p:nvCxnSpPr>
          <p:spPr>
            <a:xfrm flipH="1">
              <a:off x="6358835" y="4337709"/>
              <a:ext cx="1621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pieren 55">
            <a:extLst>
              <a:ext uri="{FF2B5EF4-FFF2-40B4-BE49-F238E27FC236}">
                <a16:creationId xmlns:a16="http://schemas.microsoft.com/office/drawing/2014/main" id="{32AF2F0C-5D61-848F-D56A-788B2DCF298C}"/>
              </a:ext>
            </a:extLst>
          </p:cNvPr>
          <p:cNvGrpSpPr/>
          <p:nvPr/>
        </p:nvGrpSpPr>
        <p:grpSpPr>
          <a:xfrm>
            <a:off x="9055038" y="3393893"/>
            <a:ext cx="784626" cy="1358535"/>
            <a:chOff x="7988238" y="3388476"/>
            <a:chExt cx="784626" cy="1358535"/>
          </a:xfrm>
        </p:grpSpPr>
        <p:grpSp>
          <p:nvGrpSpPr>
            <p:cNvPr id="57" name="Gruppieren 56">
              <a:extLst>
                <a:ext uri="{FF2B5EF4-FFF2-40B4-BE49-F238E27FC236}">
                  <a16:creationId xmlns:a16="http://schemas.microsoft.com/office/drawing/2014/main" id="{BA67FBF9-DC52-16E0-7B33-F77B146913AD}"/>
                </a:ext>
              </a:extLst>
            </p:cNvPr>
            <p:cNvGrpSpPr/>
            <p:nvPr/>
          </p:nvGrpSpPr>
          <p:grpSpPr>
            <a:xfrm>
              <a:off x="8319164" y="3388476"/>
              <a:ext cx="226422" cy="1358535"/>
              <a:chOff x="5738949" y="1550127"/>
              <a:chExt cx="226422" cy="1358535"/>
            </a:xfrm>
          </p:grpSpPr>
          <p:sp>
            <p:nvSpPr>
              <p:cNvPr id="61" name="Rechteck 60">
                <a:extLst>
                  <a:ext uri="{FF2B5EF4-FFF2-40B4-BE49-F238E27FC236}">
                    <a16:creationId xmlns:a16="http://schemas.microsoft.com/office/drawing/2014/main" id="{86C20225-7DA5-4675-8ED0-42CAE194E12E}"/>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2" name="Gerader Verbinder 61">
                <a:extLst>
                  <a:ext uri="{FF2B5EF4-FFF2-40B4-BE49-F238E27FC236}">
                    <a16:creationId xmlns:a16="http://schemas.microsoft.com/office/drawing/2014/main" id="{3C2DE7F0-814B-1B45-E504-DD025905F25C}"/>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58941307-1808-C817-0314-087993070339}"/>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8" name="Gerader Verbinder 57">
              <a:extLst>
                <a:ext uri="{FF2B5EF4-FFF2-40B4-BE49-F238E27FC236}">
                  <a16:creationId xmlns:a16="http://schemas.microsoft.com/office/drawing/2014/main" id="{13397B4D-2DE8-29F4-4FEC-FB5A8561131B}"/>
                </a:ext>
              </a:extLst>
            </p:cNvPr>
            <p:cNvCxnSpPr/>
            <p:nvPr/>
          </p:nvCxnSpPr>
          <p:spPr>
            <a:xfrm flipH="1">
              <a:off x="8144992" y="3797778"/>
              <a:ext cx="566057" cy="53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6661FDAF-F211-B142-61F0-C0917F26E43A}"/>
                </a:ext>
              </a:extLst>
            </p:cNvPr>
            <p:cNvCxnSpPr/>
            <p:nvPr/>
          </p:nvCxnSpPr>
          <p:spPr>
            <a:xfrm flipH="1">
              <a:off x="7988238" y="4337709"/>
              <a:ext cx="1621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985E8966-3129-6DD8-3877-6EE31B6E0EEC}"/>
                </a:ext>
              </a:extLst>
            </p:cNvPr>
            <p:cNvCxnSpPr/>
            <p:nvPr/>
          </p:nvCxnSpPr>
          <p:spPr>
            <a:xfrm flipH="1" flipV="1">
              <a:off x="8658797" y="3748612"/>
              <a:ext cx="114067" cy="1124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 name="Textfeld 1023">
            <a:extLst>
              <a:ext uri="{FF2B5EF4-FFF2-40B4-BE49-F238E27FC236}">
                <a16:creationId xmlns:a16="http://schemas.microsoft.com/office/drawing/2014/main" id="{17045019-56DD-0C40-A03E-E6E28DD0782C}"/>
              </a:ext>
            </a:extLst>
          </p:cNvPr>
          <p:cNvSpPr txBox="1"/>
          <p:nvPr/>
        </p:nvSpPr>
        <p:spPr>
          <a:xfrm>
            <a:off x="914907" y="4747011"/>
            <a:ext cx="564642" cy="369332"/>
          </a:xfrm>
          <a:prstGeom prst="rect">
            <a:avLst/>
          </a:prstGeom>
          <a:noFill/>
        </p:spPr>
        <p:txBody>
          <a:bodyPr wrap="none" rtlCol="0">
            <a:spAutoFit/>
          </a:bodyPr>
          <a:lstStyle/>
          <a:p>
            <a:r>
              <a:rPr lang="de-DE" dirty="0"/>
              <a:t>NTC</a:t>
            </a:r>
          </a:p>
        </p:txBody>
      </p:sp>
      <p:sp>
        <p:nvSpPr>
          <p:cNvPr id="1025" name="Textfeld 1024">
            <a:extLst>
              <a:ext uri="{FF2B5EF4-FFF2-40B4-BE49-F238E27FC236}">
                <a16:creationId xmlns:a16="http://schemas.microsoft.com/office/drawing/2014/main" id="{EED7FB14-83C1-86DC-1809-BAF4F935E6EC}"/>
              </a:ext>
            </a:extLst>
          </p:cNvPr>
          <p:cNvSpPr txBox="1"/>
          <p:nvPr/>
        </p:nvSpPr>
        <p:spPr>
          <a:xfrm>
            <a:off x="2186949" y="4747103"/>
            <a:ext cx="533159" cy="369332"/>
          </a:xfrm>
          <a:prstGeom prst="rect">
            <a:avLst/>
          </a:prstGeom>
          <a:noFill/>
        </p:spPr>
        <p:txBody>
          <a:bodyPr wrap="none" rtlCol="0">
            <a:spAutoFit/>
          </a:bodyPr>
          <a:lstStyle/>
          <a:p>
            <a:r>
              <a:rPr lang="de-DE" dirty="0"/>
              <a:t>PTC</a:t>
            </a:r>
          </a:p>
        </p:txBody>
      </p:sp>
      <p:sp>
        <p:nvSpPr>
          <p:cNvPr id="1027" name="Textfeld 1026">
            <a:extLst>
              <a:ext uri="{FF2B5EF4-FFF2-40B4-BE49-F238E27FC236}">
                <a16:creationId xmlns:a16="http://schemas.microsoft.com/office/drawing/2014/main" id="{3296AD10-1562-CEDE-3E16-9122350DFA3A}"/>
              </a:ext>
            </a:extLst>
          </p:cNvPr>
          <p:cNvSpPr txBox="1"/>
          <p:nvPr/>
        </p:nvSpPr>
        <p:spPr>
          <a:xfrm>
            <a:off x="3627067" y="4756285"/>
            <a:ext cx="583814" cy="369332"/>
          </a:xfrm>
          <a:prstGeom prst="rect">
            <a:avLst/>
          </a:prstGeom>
          <a:noFill/>
        </p:spPr>
        <p:txBody>
          <a:bodyPr wrap="none" rtlCol="0">
            <a:spAutoFit/>
          </a:bodyPr>
          <a:lstStyle/>
          <a:p>
            <a:r>
              <a:rPr lang="de-DE" dirty="0"/>
              <a:t>VDR</a:t>
            </a:r>
          </a:p>
        </p:txBody>
      </p:sp>
      <p:sp>
        <p:nvSpPr>
          <p:cNvPr id="1028" name="Textfeld 1027">
            <a:extLst>
              <a:ext uri="{FF2B5EF4-FFF2-40B4-BE49-F238E27FC236}">
                <a16:creationId xmlns:a16="http://schemas.microsoft.com/office/drawing/2014/main" id="{CD2BC096-A7F2-24AA-B56C-C75DA10F496B}"/>
              </a:ext>
            </a:extLst>
          </p:cNvPr>
          <p:cNvSpPr txBox="1"/>
          <p:nvPr/>
        </p:nvSpPr>
        <p:spPr>
          <a:xfrm>
            <a:off x="4977699" y="4756285"/>
            <a:ext cx="550151" cy="369332"/>
          </a:xfrm>
          <a:prstGeom prst="rect">
            <a:avLst/>
          </a:prstGeom>
          <a:noFill/>
        </p:spPr>
        <p:txBody>
          <a:bodyPr wrap="none" rtlCol="0">
            <a:spAutoFit/>
          </a:bodyPr>
          <a:lstStyle/>
          <a:p>
            <a:r>
              <a:rPr lang="de-DE" dirty="0"/>
              <a:t>LDR</a:t>
            </a:r>
          </a:p>
        </p:txBody>
      </p:sp>
      <p:sp>
        <p:nvSpPr>
          <p:cNvPr id="1029" name="Textfeld 1028">
            <a:extLst>
              <a:ext uri="{FF2B5EF4-FFF2-40B4-BE49-F238E27FC236}">
                <a16:creationId xmlns:a16="http://schemas.microsoft.com/office/drawing/2014/main" id="{50A22A74-BAB8-1790-BE25-67862314469D}"/>
              </a:ext>
            </a:extLst>
          </p:cNvPr>
          <p:cNvSpPr txBox="1"/>
          <p:nvPr/>
        </p:nvSpPr>
        <p:spPr>
          <a:xfrm>
            <a:off x="6633151" y="4747011"/>
            <a:ext cx="2005742" cy="369332"/>
          </a:xfrm>
          <a:prstGeom prst="rect">
            <a:avLst/>
          </a:prstGeom>
          <a:noFill/>
        </p:spPr>
        <p:txBody>
          <a:bodyPr wrap="none" rtlCol="0">
            <a:spAutoFit/>
          </a:bodyPr>
          <a:lstStyle/>
          <a:p>
            <a:r>
              <a:rPr lang="de-DE" dirty="0"/>
              <a:t>Potentiometer/</a:t>
            </a:r>
            <a:r>
              <a:rPr lang="de-DE" dirty="0" err="1"/>
              <a:t>Poti</a:t>
            </a:r>
            <a:endParaRPr lang="de-DE" dirty="0"/>
          </a:p>
        </p:txBody>
      </p:sp>
      <p:sp>
        <p:nvSpPr>
          <p:cNvPr id="1030" name="Textfeld 1029">
            <a:extLst>
              <a:ext uri="{FF2B5EF4-FFF2-40B4-BE49-F238E27FC236}">
                <a16:creationId xmlns:a16="http://schemas.microsoft.com/office/drawing/2014/main" id="{4E18A529-230D-24A1-8EF1-6BA5F8D53ACA}"/>
              </a:ext>
            </a:extLst>
          </p:cNvPr>
          <p:cNvSpPr txBox="1"/>
          <p:nvPr/>
        </p:nvSpPr>
        <p:spPr>
          <a:xfrm>
            <a:off x="8981380" y="4756285"/>
            <a:ext cx="979884" cy="369332"/>
          </a:xfrm>
          <a:prstGeom prst="rect">
            <a:avLst/>
          </a:prstGeom>
          <a:noFill/>
        </p:spPr>
        <p:txBody>
          <a:bodyPr wrap="none" rtlCol="0">
            <a:spAutoFit/>
          </a:bodyPr>
          <a:lstStyle/>
          <a:p>
            <a:r>
              <a:rPr lang="de-DE" dirty="0" err="1"/>
              <a:t>Trimmer</a:t>
            </a:r>
            <a:endParaRPr lang="de-DE" dirty="0"/>
          </a:p>
        </p:txBody>
      </p:sp>
      <p:grpSp>
        <p:nvGrpSpPr>
          <p:cNvPr id="1031" name="Gruppieren 1030">
            <a:extLst>
              <a:ext uri="{FF2B5EF4-FFF2-40B4-BE49-F238E27FC236}">
                <a16:creationId xmlns:a16="http://schemas.microsoft.com/office/drawing/2014/main" id="{2D8C39AC-832C-2808-E615-448C7C854A11}"/>
              </a:ext>
            </a:extLst>
          </p:cNvPr>
          <p:cNvGrpSpPr/>
          <p:nvPr/>
        </p:nvGrpSpPr>
        <p:grpSpPr>
          <a:xfrm>
            <a:off x="2005661" y="5093819"/>
            <a:ext cx="404698" cy="575632"/>
            <a:chOff x="7973823" y="2350947"/>
            <a:chExt cx="404698" cy="575632"/>
          </a:xfrm>
        </p:grpSpPr>
        <p:grpSp>
          <p:nvGrpSpPr>
            <p:cNvPr id="1032" name="Gruppieren 1031">
              <a:extLst>
                <a:ext uri="{FF2B5EF4-FFF2-40B4-BE49-F238E27FC236}">
                  <a16:creationId xmlns:a16="http://schemas.microsoft.com/office/drawing/2014/main" id="{EF0209DE-309D-DE52-96AB-8D19CD0C83DB}"/>
                </a:ext>
              </a:extLst>
            </p:cNvPr>
            <p:cNvGrpSpPr/>
            <p:nvPr/>
          </p:nvGrpSpPr>
          <p:grpSpPr>
            <a:xfrm rot="16200000">
              <a:off x="7695149" y="2629621"/>
              <a:ext cx="557348" cy="0"/>
              <a:chOff x="7478913" y="2582888"/>
              <a:chExt cx="557348" cy="0"/>
            </a:xfrm>
          </p:grpSpPr>
          <p:cxnSp>
            <p:nvCxnSpPr>
              <p:cNvPr id="1038" name="Gerader Verbinder 1037">
                <a:extLst>
                  <a:ext uri="{FF2B5EF4-FFF2-40B4-BE49-F238E27FC236}">
                    <a16:creationId xmlns:a16="http://schemas.microsoft.com/office/drawing/2014/main" id="{EEDC72B5-84C7-6CFA-57F6-55458EF5808C}"/>
                  </a:ext>
                </a:extLst>
              </p:cNvPr>
              <p:cNvCxnSpPr/>
              <p:nvPr/>
            </p:nvCxnSpPr>
            <p:spPr>
              <a:xfrm flipH="1">
                <a:off x="7478913" y="2582888"/>
                <a:ext cx="391474"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1039" name="Gerader Verbinder 1038">
                <a:extLst>
                  <a:ext uri="{FF2B5EF4-FFF2-40B4-BE49-F238E27FC236}">
                    <a16:creationId xmlns:a16="http://schemas.microsoft.com/office/drawing/2014/main" id="{18CC3D82-88C7-95FD-6900-BB14E02ED640}"/>
                  </a:ext>
                </a:extLst>
              </p:cNvPr>
              <p:cNvCxnSpPr/>
              <p:nvPr/>
            </p:nvCxnSpPr>
            <p:spPr>
              <a:xfrm flipH="1">
                <a:off x="7809840" y="2582888"/>
                <a:ext cx="226421" cy="0"/>
              </a:xfrm>
              <a:prstGeom prst="line">
                <a:avLst/>
              </a:prstGeom>
              <a:ln w="25400">
                <a:solidFill>
                  <a:schemeClr val="tx1"/>
                </a:solidFill>
                <a:headEnd type="none" w="lg" len="lg"/>
              </a:ln>
            </p:spPr>
            <p:style>
              <a:lnRef idx="1">
                <a:schemeClr val="accent1"/>
              </a:lnRef>
              <a:fillRef idx="0">
                <a:schemeClr val="accent1"/>
              </a:fillRef>
              <a:effectRef idx="0">
                <a:schemeClr val="accent1"/>
              </a:effectRef>
              <a:fontRef idx="minor">
                <a:schemeClr val="tx1"/>
              </a:fontRef>
            </p:style>
          </p:cxnSp>
        </p:grpSp>
        <p:grpSp>
          <p:nvGrpSpPr>
            <p:cNvPr id="1033" name="Gruppieren 1032">
              <a:extLst>
                <a:ext uri="{FF2B5EF4-FFF2-40B4-BE49-F238E27FC236}">
                  <a16:creationId xmlns:a16="http://schemas.microsoft.com/office/drawing/2014/main" id="{CE52643A-209C-3E4D-7F07-9805CA8B8E1E}"/>
                </a:ext>
              </a:extLst>
            </p:cNvPr>
            <p:cNvGrpSpPr/>
            <p:nvPr/>
          </p:nvGrpSpPr>
          <p:grpSpPr>
            <a:xfrm rot="3267900">
              <a:off x="7897497" y="2630459"/>
              <a:ext cx="557348" cy="0"/>
              <a:chOff x="7478913" y="2582888"/>
              <a:chExt cx="557348" cy="0"/>
            </a:xfrm>
          </p:grpSpPr>
          <p:cxnSp>
            <p:nvCxnSpPr>
              <p:cNvPr id="1036" name="Gerader Verbinder 1035">
                <a:extLst>
                  <a:ext uri="{FF2B5EF4-FFF2-40B4-BE49-F238E27FC236}">
                    <a16:creationId xmlns:a16="http://schemas.microsoft.com/office/drawing/2014/main" id="{53D94CD9-1E1A-0D53-3646-801E57137245}"/>
                  </a:ext>
                </a:extLst>
              </p:cNvPr>
              <p:cNvCxnSpPr/>
              <p:nvPr/>
            </p:nvCxnSpPr>
            <p:spPr>
              <a:xfrm flipH="1">
                <a:off x="7478913" y="2582888"/>
                <a:ext cx="391474"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1037" name="Gerader Verbinder 1036">
                <a:extLst>
                  <a:ext uri="{FF2B5EF4-FFF2-40B4-BE49-F238E27FC236}">
                    <a16:creationId xmlns:a16="http://schemas.microsoft.com/office/drawing/2014/main" id="{8048068E-0995-3ED2-4151-07CFFE04205F}"/>
                  </a:ext>
                </a:extLst>
              </p:cNvPr>
              <p:cNvCxnSpPr/>
              <p:nvPr/>
            </p:nvCxnSpPr>
            <p:spPr>
              <a:xfrm flipH="1">
                <a:off x="7809840" y="2582888"/>
                <a:ext cx="226421" cy="0"/>
              </a:xfrm>
              <a:prstGeom prst="line">
                <a:avLst/>
              </a:prstGeom>
              <a:ln w="25400">
                <a:solidFill>
                  <a:schemeClr val="tx1"/>
                </a:solidFill>
                <a:headEnd type="none" w="lg" len="lg"/>
              </a:ln>
            </p:spPr>
            <p:style>
              <a:lnRef idx="1">
                <a:schemeClr val="accent1"/>
              </a:lnRef>
              <a:fillRef idx="0">
                <a:schemeClr val="accent1"/>
              </a:fillRef>
              <a:effectRef idx="0">
                <a:schemeClr val="accent1"/>
              </a:effectRef>
              <a:fontRef idx="minor">
                <a:schemeClr val="tx1"/>
              </a:fontRef>
            </p:style>
          </p:cxnSp>
        </p:grpSp>
        <p:cxnSp>
          <p:nvCxnSpPr>
            <p:cNvPr id="1034" name="Gerader Verbinder 1033">
              <a:extLst>
                <a:ext uri="{FF2B5EF4-FFF2-40B4-BE49-F238E27FC236}">
                  <a16:creationId xmlns:a16="http://schemas.microsoft.com/office/drawing/2014/main" id="{7C0097C7-1AA2-7513-2621-C07CC895C624}"/>
                </a:ext>
              </a:extLst>
            </p:cNvPr>
            <p:cNvCxnSpPr/>
            <p:nvPr/>
          </p:nvCxnSpPr>
          <p:spPr>
            <a:xfrm rot="16200000" flipH="1">
              <a:off x="8182783" y="2730842"/>
              <a:ext cx="391474" cy="0"/>
            </a:xfrm>
            <a:prstGeom prst="line">
              <a:avLst/>
            </a:prstGeom>
            <a:ln w="25400">
              <a:solidFill>
                <a:schemeClr val="tx1"/>
              </a:solidFill>
              <a:headEnd type="none" w="lg" len="lg"/>
            </a:ln>
          </p:spPr>
          <p:style>
            <a:lnRef idx="1">
              <a:schemeClr val="accent1"/>
            </a:lnRef>
            <a:fillRef idx="0">
              <a:schemeClr val="accent1"/>
            </a:fillRef>
            <a:effectRef idx="0">
              <a:schemeClr val="accent1"/>
            </a:effectRef>
            <a:fontRef idx="minor">
              <a:schemeClr val="tx1"/>
            </a:fontRef>
          </p:style>
        </p:cxnSp>
        <p:cxnSp>
          <p:nvCxnSpPr>
            <p:cNvPr id="1035" name="Gerader Verbinder 1034">
              <a:extLst>
                <a:ext uri="{FF2B5EF4-FFF2-40B4-BE49-F238E27FC236}">
                  <a16:creationId xmlns:a16="http://schemas.microsoft.com/office/drawing/2014/main" id="{E75DA8E4-D1C6-3DD5-076D-95ECCCF2AF7A}"/>
                </a:ext>
              </a:extLst>
            </p:cNvPr>
            <p:cNvCxnSpPr/>
            <p:nvPr/>
          </p:nvCxnSpPr>
          <p:spPr>
            <a:xfrm rot="16200000" flipH="1">
              <a:off x="8265310" y="2482441"/>
              <a:ext cx="226421" cy="0"/>
            </a:xfrm>
            <a:prstGeom prst="line">
              <a:avLst/>
            </a:prstGeom>
            <a:ln w="25400">
              <a:solidFill>
                <a:schemeClr val="tx1"/>
              </a:solidFill>
              <a:headEnd type="none" w="lg" len="lg"/>
            </a:ln>
          </p:spPr>
          <p:style>
            <a:lnRef idx="1">
              <a:schemeClr val="accent1"/>
            </a:lnRef>
            <a:fillRef idx="0">
              <a:schemeClr val="accent1"/>
            </a:fillRef>
            <a:effectRef idx="0">
              <a:schemeClr val="accent1"/>
            </a:effectRef>
            <a:fontRef idx="minor">
              <a:schemeClr val="tx1"/>
            </a:fontRef>
          </p:style>
        </p:cxnSp>
      </p:grpSp>
      <p:sp>
        <p:nvSpPr>
          <p:cNvPr id="1040" name="Textfeld 1039">
            <a:extLst>
              <a:ext uri="{FF2B5EF4-FFF2-40B4-BE49-F238E27FC236}">
                <a16:creationId xmlns:a16="http://schemas.microsoft.com/office/drawing/2014/main" id="{43AD7B97-52C2-9A9D-624C-A7CBB3D7E911}"/>
              </a:ext>
            </a:extLst>
          </p:cNvPr>
          <p:cNvSpPr txBox="1"/>
          <p:nvPr/>
        </p:nvSpPr>
        <p:spPr>
          <a:xfrm>
            <a:off x="301552" y="5202804"/>
            <a:ext cx="1672958" cy="523220"/>
          </a:xfrm>
          <a:prstGeom prst="rect">
            <a:avLst/>
          </a:prstGeom>
          <a:noFill/>
        </p:spPr>
        <p:txBody>
          <a:bodyPr wrap="none" rtlCol="0">
            <a:spAutoFit/>
          </a:bodyPr>
          <a:lstStyle/>
          <a:p>
            <a:r>
              <a:rPr lang="de-DE" dirty="0"/>
              <a:t>Merkhilfe </a:t>
            </a:r>
            <a:r>
              <a:rPr lang="de-DE" sz="2800" b="1" dirty="0"/>
              <a:t>N</a:t>
            </a:r>
            <a:r>
              <a:rPr lang="de-DE" dirty="0"/>
              <a:t>TC:</a:t>
            </a:r>
          </a:p>
        </p:txBody>
      </p:sp>
    </p:spTree>
    <p:extLst>
      <p:ext uri="{BB962C8B-B14F-4D97-AF65-F5344CB8AC3E}">
        <p14:creationId xmlns:p14="http://schemas.microsoft.com/office/powerpoint/2010/main" val="413023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 grpId="0"/>
      <p:bldP spid="1025" grpId="0"/>
      <p:bldP spid="1027" grpId="0"/>
      <p:bldP spid="1028" grpId="0"/>
      <p:bldP spid="1029" grpId="0"/>
      <p:bldP spid="1030" grpId="0"/>
      <p:bldP spid="10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err="1">
                <a:solidFill>
                  <a:schemeClr val="tx1"/>
                </a:solidFill>
                <a:latin typeface="+mn-lt"/>
              </a:rPr>
              <a:t>Ohmsches</a:t>
            </a:r>
            <a:r>
              <a:rPr lang="de-DE" dirty="0">
                <a:solidFill>
                  <a:schemeClr val="tx1"/>
                </a:solidFill>
                <a:latin typeface="+mn-lt"/>
              </a:rPr>
              <a:t> Gesetz</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7" name="Inhaltsplatzhalter 4">
            <a:extLst>
              <a:ext uri="{FF2B5EF4-FFF2-40B4-BE49-F238E27FC236}">
                <a16:creationId xmlns:a16="http://schemas.microsoft.com/office/drawing/2014/main" id="{8604C0A8-CA0C-6F20-0E14-4EF22827E1B4}"/>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Wird an einen Widerstand eine Spannung angelegt, so fließt ein Strom</a:t>
            </a:r>
          </a:p>
          <a:p>
            <a:pPr>
              <a:defRPr/>
            </a:pPr>
            <a:r>
              <a:rPr lang="de-DE" b="1" dirty="0">
                <a:solidFill>
                  <a:srgbClr val="000000"/>
                </a:solidFill>
              </a:rPr>
              <a:t>Technische Stromrichtung: der Strom fließt „von Plus nach Minus“</a:t>
            </a:r>
          </a:p>
          <a:p>
            <a:pPr lvl="3">
              <a:defRPr/>
            </a:pPr>
            <a:endParaRPr lang="de-DE" u="sng" dirty="0">
              <a:solidFill>
                <a:srgbClr val="000000"/>
              </a:solidFill>
            </a:endParaRPr>
          </a:p>
          <a:p>
            <a:pPr>
              <a:defRPr/>
            </a:pPr>
            <a:r>
              <a:rPr lang="de-DE" dirty="0">
                <a:solidFill>
                  <a:srgbClr val="000000"/>
                </a:solidFill>
              </a:rPr>
              <a:t>Wird ein Widerstand von Strom durchflossen, so fällt an ihm eine Spannung ab. Diese Spannung ist bei der </a:t>
            </a:r>
            <a:r>
              <a:rPr lang="de-DE" b="1" dirty="0">
                <a:solidFill>
                  <a:srgbClr val="000000"/>
                </a:solidFill>
              </a:rPr>
              <a:t>Spannungsfestigkeit</a:t>
            </a:r>
            <a:r>
              <a:rPr lang="de-DE" dirty="0">
                <a:solidFill>
                  <a:srgbClr val="000000"/>
                </a:solidFill>
              </a:rPr>
              <a:t> des Widerstandes zu berücksichtigen.</a:t>
            </a:r>
          </a:p>
          <a:p>
            <a:pPr>
              <a:defRPr/>
            </a:pPr>
            <a:r>
              <a:rPr lang="de-DE" dirty="0">
                <a:solidFill>
                  <a:srgbClr val="000000"/>
                </a:solidFill>
              </a:rPr>
              <a:t>Entsprechend dem Produkt von Strom und Spannung wird am Widerstand eine Leistung in Wärme umgesetzt. Diese Leistung ist bei der </a:t>
            </a:r>
            <a:r>
              <a:rPr lang="de-DE" b="1" dirty="0">
                <a:solidFill>
                  <a:srgbClr val="000000"/>
                </a:solidFill>
              </a:rPr>
              <a:t>Belastbarkeit</a:t>
            </a:r>
            <a:r>
              <a:rPr lang="de-DE" dirty="0">
                <a:solidFill>
                  <a:srgbClr val="000000"/>
                </a:solidFill>
              </a:rPr>
              <a:t> des Widerstandes zu berücksichtigen.</a:t>
            </a:r>
          </a:p>
          <a:p>
            <a:pPr lvl="3">
              <a:defRPr/>
            </a:pPr>
            <a:endParaRPr lang="de-DE" dirty="0">
              <a:solidFill>
                <a:srgbClr val="000000"/>
              </a:solidFill>
            </a:endParaRPr>
          </a:p>
          <a:p>
            <a:pPr>
              <a:defRPr/>
            </a:pPr>
            <a:r>
              <a:rPr lang="de-DE" b="1" dirty="0">
                <a:solidFill>
                  <a:srgbClr val="000000"/>
                </a:solidFill>
              </a:rPr>
              <a:t>R = U / I</a:t>
            </a:r>
          </a:p>
          <a:p>
            <a:pPr>
              <a:defRPr/>
            </a:pPr>
            <a:r>
              <a:rPr lang="de-DE" dirty="0">
                <a:solidFill>
                  <a:srgbClr val="000000"/>
                </a:solidFill>
              </a:rPr>
              <a:t>Der Widerstand (in Ohm) ist gleich der Spannung (in Volt) dividiert durch den Strom (in Ampere)</a:t>
            </a:r>
          </a:p>
          <a:p>
            <a:pPr lvl="3">
              <a:defRPr/>
            </a:pPr>
            <a:endParaRPr lang="de-DE" dirty="0">
              <a:solidFill>
                <a:srgbClr val="000000"/>
              </a:solidFill>
            </a:endParaRPr>
          </a:p>
          <a:p>
            <a:pPr>
              <a:defRPr/>
            </a:pPr>
            <a:r>
              <a:rPr lang="de-DE" b="1" dirty="0">
                <a:solidFill>
                  <a:srgbClr val="000000"/>
                </a:solidFill>
              </a:rPr>
              <a:t>P = U * I</a:t>
            </a:r>
          </a:p>
          <a:p>
            <a:pPr>
              <a:defRPr/>
            </a:pPr>
            <a:r>
              <a:rPr lang="de-DE" dirty="0">
                <a:solidFill>
                  <a:srgbClr val="000000"/>
                </a:solidFill>
              </a:rPr>
              <a:t>Die Leistung (in Watt) ist gleich der Spannung (in Volt) multipliziert mit dem Strom (in Ampere)</a:t>
            </a: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p:txBody>
      </p:sp>
      <p:grpSp>
        <p:nvGrpSpPr>
          <p:cNvPr id="8" name="Gruppieren 7">
            <a:extLst>
              <a:ext uri="{FF2B5EF4-FFF2-40B4-BE49-F238E27FC236}">
                <a16:creationId xmlns:a16="http://schemas.microsoft.com/office/drawing/2014/main" id="{D1314BE9-4D23-1B79-C412-33C9BC8A8512}"/>
              </a:ext>
            </a:extLst>
          </p:cNvPr>
          <p:cNvGrpSpPr/>
          <p:nvPr/>
        </p:nvGrpSpPr>
        <p:grpSpPr>
          <a:xfrm>
            <a:off x="8232445" y="1036800"/>
            <a:ext cx="1358535" cy="1131002"/>
            <a:chOff x="8267278" y="2742071"/>
            <a:chExt cx="1358535" cy="1131002"/>
          </a:xfrm>
        </p:grpSpPr>
        <p:grpSp>
          <p:nvGrpSpPr>
            <p:cNvPr id="9" name="Gruppieren 8">
              <a:extLst>
                <a:ext uri="{FF2B5EF4-FFF2-40B4-BE49-F238E27FC236}">
                  <a16:creationId xmlns:a16="http://schemas.microsoft.com/office/drawing/2014/main" id="{FB850D56-EC01-370B-6929-C45B8F98E9B6}"/>
                </a:ext>
              </a:extLst>
            </p:cNvPr>
            <p:cNvGrpSpPr/>
            <p:nvPr/>
          </p:nvGrpSpPr>
          <p:grpSpPr>
            <a:xfrm>
              <a:off x="8267278" y="3059531"/>
              <a:ext cx="1358535" cy="813542"/>
              <a:chOff x="2177623" y="2627786"/>
              <a:chExt cx="1358535" cy="813542"/>
            </a:xfrm>
          </p:grpSpPr>
          <p:grpSp>
            <p:nvGrpSpPr>
              <p:cNvPr id="14" name="Gruppieren 13">
                <a:extLst>
                  <a:ext uri="{FF2B5EF4-FFF2-40B4-BE49-F238E27FC236}">
                    <a16:creationId xmlns:a16="http://schemas.microsoft.com/office/drawing/2014/main" id="{64F8550E-DE87-2E3B-E257-3BAB49C9E859}"/>
                  </a:ext>
                </a:extLst>
              </p:cNvPr>
              <p:cNvGrpSpPr/>
              <p:nvPr/>
            </p:nvGrpSpPr>
            <p:grpSpPr>
              <a:xfrm rot="5400000">
                <a:off x="2743680" y="2279517"/>
                <a:ext cx="226422" cy="1358535"/>
                <a:chOff x="5738949" y="1550127"/>
                <a:chExt cx="226422" cy="1358535"/>
              </a:xfrm>
            </p:grpSpPr>
            <p:sp>
              <p:nvSpPr>
                <p:cNvPr id="19" name="Rechteck 18">
                  <a:extLst>
                    <a:ext uri="{FF2B5EF4-FFF2-40B4-BE49-F238E27FC236}">
                      <a16:creationId xmlns:a16="http://schemas.microsoft.com/office/drawing/2014/main" id="{A9F96AC9-6092-C972-48FE-0ECB5C495B5B}"/>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rader Verbinder 19">
                  <a:extLst>
                    <a:ext uri="{FF2B5EF4-FFF2-40B4-BE49-F238E27FC236}">
                      <a16:creationId xmlns:a16="http://schemas.microsoft.com/office/drawing/2014/main" id="{1FBD3101-9963-53AA-568F-F366F5DDDEE5}"/>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0C5EF9BD-3186-E236-F7A1-DA3E5F055805}"/>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feld 14">
                <a:extLst>
                  <a:ext uri="{FF2B5EF4-FFF2-40B4-BE49-F238E27FC236}">
                    <a16:creationId xmlns:a16="http://schemas.microsoft.com/office/drawing/2014/main" id="{1D5D0F0D-082E-D250-77D6-760C43D39973}"/>
                  </a:ext>
                </a:extLst>
              </p:cNvPr>
              <p:cNvSpPr txBox="1"/>
              <p:nvPr/>
            </p:nvSpPr>
            <p:spPr>
              <a:xfrm>
                <a:off x="2702041" y="3071996"/>
                <a:ext cx="309700" cy="369332"/>
              </a:xfrm>
              <a:prstGeom prst="rect">
                <a:avLst/>
              </a:prstGeom>
              <a:noFill/>
            </p:spPr>
            <p:txBody>
              <a:bodyPr wrap="none" rtlCol="0">
                <a:spAutoFit/>
              </a:bodyPr>
              <a:lstStyle/>
              <a:p>
                <a:r>
                  <a:rPr lang="de-DE" dirty="0"/>
                  <a:t>R</a:t>
                </a:r>
              </a:p>
            </p:txBody>
          </p:sp>
          <p:cxnSp>
            <p:nvCxnSpPr>
              <p:cNvPr id="16" name="Gerader Verbinder 15">
                <a:extLst>
                  <a:ext uri="{FF2B5EF4-FFF2-40B4-BE49-F238E27FC236}">
                    <a16:creationId xmlns:a16="http://schemas.microsoft.com/office/drawing/2014/main" id="{493368D5-FD1D-1236-F290-CB39D625BFDE}"/>
                  </a:ext>
                </a:extLst>
              </p:cNvPr>
              <p:cNvCxnSpPr/>
              <p:nvPr/>
            </p:nvCxnSpPr>
            <p:spPr>
              <a:xfrm flipH="1" flipV="1">
                <a:off x="2497390" y="2627786"/>
                <a:ext cx="785741"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3EBABFF9-9C88-EED0-9711-B329837404A6}"/>
                  </a:ext>
                </a:extLst>
              </p:cNvPr>
              <p:cNvCxnSpPr/>
              <p:nvPr/>
            </p:nvCxnSpPr>
            <p:spPr>
              <a:xfrm rot="5400000">
                <a:off x="2382274" y="2868784"/>
                <a:ext cx="0" cy="18000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026FEBA1-834A-FA34-2F25-4EB5A2BEF9A9}"/>
                  </a:ext>
                </a:extLst>
              </p:cNvPr>
              <p:cNvSpPr txBox="1"/>
              <p:nvPr/>
            </p:nvSpPr>
            <p:spPr>
              <a:xfrm>
                <a:off x="2249425" y="2958783"/>
                <a:ext cx="242374" cy="369332"/>
              </a:xfrm>
              <a:prstGeom prst="rect">
                <a:avLst/>
              </a:prstGeom>
              <a:noFill/>
            </p:spPr>
            <p:txBody>
              <a:bodyPr wrap="none" rtlCol="0">
                <a:spAutoFit/>
              </a:bodyPr>
              <a:lstStyle/>
              <a:p>
                <a:r>
                  <a:rPr lang="de-DE" dirty="0"/>
                  <a:t>I</a:t>
                </a:r>
                <a:endParaRPr lang="de-DE" baseline="-25000" dirty="0"/>
              </a:p>
            </p:txBody>
          </p:sp>
        </p:grpSp>
        <p:sp>
          <p:nvSpPr>
            <p:cNvPr id="10" name="Textfeld 9">
              <a:extLst>
                <a:ext uri="{FF2B5EF4-FFF2-40B4-BE49-F238E27FC236}">
                  <a16:creationId xmlns:a16="http://schemas.microsoft.com/office/drawing/2014/main" id="{2BA1292B-6764-AA55-B202-D56284C84C83}"/>
                </a:ext>
              </a:extLst>
            </p:cNvPr>
            <p:cNvSpPr txBox="1"/>
            <p:nvPr/>
          </p:nvSpPr>
          <p:spPr>
            <a:xfrm>
              <a:off x="8791696" y="2742071"/>
              <a:ext cx="332142" cy="369332"/>
            </a:xfrm>
            <a:prstGeom prst="rect">
              <a:avLst/>
            </a:prstGeom>
            <a:noFill/>
          </p:spPr>
          <p:txBody>
            <a:bodyPr wrap="none" rtlCol="0">
              <a:spAutoFit/>
            </a:bodyPr>
            <a:lstStyle/>
            <a:p>
              <a:r>
                <a:rPr lang="de-DE" dirty="0"/>
                <a:t>U</a:t>
              </a:r>
              <a:endParaRPr lang="de-DE" baseline="-25000" dirty="0"/>
            </a:p>
          </p:txBody>
        </p:sp>
      </p:grpSp>
    </p:spTree>
    <p:extLst>
      <p:ext uri="{BB962C8B-B14F-4D97-AF65-F5344CB8AC3E}">
        <p14:creationId xmlns:p14="http://schemas.microsoft.com/office/powerpoint/2010/main" val="390031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Reihenschaltung</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079C2A5C-E3BF-30CA-F92D-764C46F7FA32}"/>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Maschenregel (2. </a:t>
            </a:r>
            <a:r>
              <a:rPr lang="de-DE" dirty="0" err="1">
                <a:solidFill>
                  <a:srgbClr val="000000"/>
                </a:solidFill>
              </a:rPr>
              <a:t>Kirchhoffsche</a:t>
            </a:r>
            <a:r>
              <a:rPr lang="de-DE" dirty="0">
                <a:solidFill>
                  <a:srgbClr val="000000"/>
                </a:solidFill>
              </a:rPr>
              <a:t> Regel): Summe aller Spannungen in einer </a:t>
            </a:r>
            <a:r>
              <a:rPr lang="de-DE" dirty="0">
                <a:solidFill>
                  <a:srgbClr val="FF0000"/>
                </a:solidFill>
              </a:rPr>
              <a:t>Masche</a:t>
            </a:r>
            <a:r>
              <a:rPr lang="de-DE" dirty="0">
                <a:solidFill>
                  <a:srgbClr val="000000"/>
                </a:solidFill>
              </a:rPr>
              <a:t> (Schleife) ist gleich Null (richtungskorrekt addieren)</a:t>
            </a:r>
          </a:p>
          <a:p>
            <a:pPr>
              <a:defRPr/>
            </a:pPr>
            <a:r>
              <a:rPr lang="de-DE" dirty="0">
                <a:solidFill>
                  <a:srgbClr val="000000"/>
                </a:solidFill>
              </a:rPr>
              <a:t>In einem </a:t>
            </a:r>
            <a:r>
              <a:rPr lang="de-DE" dirty="0" err="1">
                <a:solidFill>
                  <a:srgbClr val="000000"/>
                </a:solidFill>
              </a:rPr>
              <a:t>unverzweigten</a:t>
            </a:r>
            <a:r>
              <a:rPr lang="de-DE" dirty="0">
                <a:solidFill>
                  <a:srgbClr val="000000"/>
                </a:solidFill>
              </a:rPr>
              <a:t> Pfad ist der Strom überall gleich groß</a:t>
            </a:r>
          </a:p>
          <a:p>
            <a:pPr>
              <a:defRPr/>
            </a:pPr>
            <a:r>
              <a:rPr lang="de-DE" dirty="0">
                <a:solidFill>
                  <a:srgbClr val="000000"/>
                </a:solidFill>
              </a:rPr>
              <a:t>Oder anders formuliert: </a:t>
            </a:r>
          </a:p>
          <a:p>
            <a:pPr lvl="1">
              <a:defRPr/>
            </a:pPr>
            <a:r>
              <a:rPr lang="de-DE" dirty="0">
                <a:solidFill>
                  <a:srgbClr val="000000"/>
                </a:solidFill>
              </a:rPr>
              <a:t>In einer Masche gilt: Die Summe der Spannungen in Uhrzeigersinn ist gleich der Summe der Spannungen entgegen den Uhrzeigersinn</a:t>
            </a:r>
          </a:p>
          <a:p>
            <a:pPr>
              <a:defRPr/>
            </a:pPr>
            <a:endParaRPr lang="de-DE" dirty="0">
              <a:solidFill>
                <a:srgbClr val="000000"/>
              </a:solidFill>
            </a:endParaRPr>
          </a:p>
          <a:p>
            <a:pPr>
              <a:defRPr/>
            </a:pPr>
            <a:r>
              <a:rPr lang="de-DE" dirty="0">
                <a:solidFill>
                  <a:srgbClr val="000000"/>
                </a:solidFill>
              </a:rPr>
              <a:t>+U</a:t>
            </a:r>
            <a:r>
              <a:rPr lang="de-DE" baseline="-25000" dirty="0">
                <a:solidFill>
                  <a:srgbClr val="000000"/>
                </a:solidFill>
              </a:rPr>
              <a:t>1</a:t>
            </a:r>
            <a:r>
              <a:rPr lang="de-DE" dirty="0">
                <a:solidFill>
                  <a:srgbClr val="000000"/>
                </a:solidFill>
              </a:rPr>
              <a:t> +U</a:t>
            </a:r>
            <a:r>
              <a:rPr lang="de-DE" baseline="-25000" dirty="0">
                <a:solidFill>
                  <a:srgbClr val="000000"/>
                </a:solidFill>
              </a:rPr>
              <a:t>2</a:t>
            </a:r>
            <a:r>
              <a:rPr lang="de-DE" dirty="0">
                <a:solidFill>
                  <a:srgbClr val="000000"/>
                </a:solidFill>
              </a:rPr>
              <a:t> -U = 0</a:t>
            </a:r>
          </a:p>
          <a:p>
            <a:pPr>
              <a:defRPr/>
            </a:pPr>
            <a:r>
              <a:rPr lang="de-DE" dirty="0">
                <a:solidFill>
                  <a:srgbClr val="000000"/>
                </a:solidFill>
                <a:sym typeface="Wingdings" panose="05000000000000000000" pitchFamily="2" charset="2"/>
              </a:rPr>
              <a:t>  U   =  U</a:t>
            </a:r>
            <a:r>
              <a:rPr lang="de-DE" baseline="-25000" dirty="0">
                <a:solidFill>
                  <a:srgbClr val="000000"/>
                </a:solidFill>
                <a:sym typeface="Wingdings" panose="05000000000000000000" pitchFamily="2" charset="2"/>
              </a:rPr>
              <a:t>1 </a:t>
            </a:r>
            <a:r>
              <a:rPr lang="de-DE" dirty="0">
                <a:solidFill>
                  <a:srgbClr val="000000"/>
                </a:solidFill>
                <a:sym typeface="Wingdings" panose="05000000000000000000" pitchFamily="2" charset="2"/>
              </a:rPr>
              <a:t> +  U</a:t>
            </a:r>
            <a:r>
              <a:rPr lang="de-DE" baseline="-25000" dirty="0">
                <a:solidFill>
                  <a:srgbClr val="000000"/>
                </a:solidFill>
                <a:sym typeface="Wingdings" panose="05000000000000000000" pitchFamily="2" charset="2"/>
              </a:rPr>
              <a:t>2</a:t>
            </a:r>
            <a:endParaRPr lang="de-DE" baseline="-25000" dirty="0">
              <a:solidFill>
                <a:srgbClr val="000000"/>
              </a:solidFill>
            </a:endParaRPr>
          </a:p>
          <a:p>
            <a:pPr marL="0" indent="0">
              <a:buNone/>
              <a:defRPr/>
            </a:pPr>
            <a:r>
              <a:rPr lang="de-DE" dirty="0">
                <a:solidFill>
                  <a:srgbClr val="000000"/>
                </a:solidFill>
                <a:sym typeface="Wingdings" panose="05000000000000000000" pitchFamily="2" charset="2"/>
              </a:rPr>
              <a:t>     </a:t>
            </a:r>
            <a:r>
              <a:rPr lang="de-DE" dirty="0">
                <a:solidFill>
                  <a:srgbClr val="000000"/>
                </a:solidFill>
              </a:rPr>
              <a:t>R*I = R</a:t>
            </a:r>
            <a:r>
              <a:rPr lang="de-DE" baseline="-25000" dirty="0">
                <a:solidFill>
                  <a:srgbClr val="000000"/>
                </a:solidFill>
              </a:rPr>
              <a:t>1</a:t>
            </a:r>
            <a:r>
              <a:rPr lang="de-DE" dirty="0">
                <a:solidFill>
                  <a:srgbClr val="000000"/>
                </a:solidFill>
              </a:rPr>
              <a:t>*I + R</a:t>
            </a:r>
            <a:r>
              <a:rPr lang="de-DE" baseline="-25000" dirty="0">
                <a:solidFill>
                  <a:srgbClr val="000000"/>
                </a:solidFill>
              </a:rPr>
              <a:t>2</a:t>
            </a:r>
            <a:r>
              <a:rPr lang="de-DE" dirty="0">
                <a:solidFill>
                  <a:srgbClr val="000000"/>
                </a:solidFill>
              </a:rPr>
              <a:t>*I </a:t>
            </a:r>
          </a:p>
          <a:p>
            <a:pPr>
              <a:defRPr/>
            </a:pPr>
            <a:endParaRPr lang="de-DE" sz="2400" b="1" dirty="0">
              <a:solidFill>
                <a:srgbClr val="000000"/>
              </a:solidFill>
            </a:endParaRPr>
          </a:p>
          <a:p>
            <a:pPr>
              <a:defRPr/>
            </a:pPr>
            <a:r>
              <a:rPr lang="de-DE" sz="2400" b="1" dirty="0" err="1">
                <a:solidFill>
                  <a:srgbClr val="000000"/>
                </a:solidFill>
              </a:rPr>
              <a:t>R</a:t>
            </a:r>
            <a:r>
              <a:rPr lang="de-DE" sz="2400" b="1" baseline="-25000" dirty="0" err="1">
                <a:solidFill>
                  <a:srgbClr val="000000"/>
                </a:solidFill>
              </a:rPr>
              <a:t>gesamt</a:t>
            </a:r>
            <a:r>
              <a:rPr lang="de-DE" sz="2400" b="1" dirty="0">
                <a:solidFill>
                  <a:srgbClr val="000000"/>
                </a:solidFill>
              </a:rPr>
              <a:t> = R</a:t>
            </a:r>
            <a:r>
              <a:rPr lang="de-DE" sz="2400" b="1" baseline="-25000" dirty="0">
                <a:solidFill>
                  <a:srgbClr val="000000"/>
                </a:solidFill>
              </a:rPr>
              <a:t>1</a:t>
            </a:r>
            <a:r>
              <a:rPr lang="de-DE" sz="2400" b="1" dirty="0">
                <a:solidFill>
                  <a:srgbClr val="000000"/>
                </a:solidFill>
              </a:rPr>
              <a:t> + R</a:t>
            </a:r>
            <a:r>
              <a:rPr lang="de-DE" sz="2400" b="1" baseline="-25000" dirty="0">
                <a:solidFill>
                  <a:srgbClr val="000000"/>
                </a:solidFill>
              </a:rPr>
              <a:t>2</a:t>
            </a: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p:txBody>
      </p:sp>
      <p:grpSp>
        <p:nvGrpSpPr>
          <p:cNvPr id="22" name="Gruppieren 21">
            <a:extLst>
              <a:ext uri="{FF2B5EF4-FFF2-40B4-BE49-F238E27FC236}">
                <a16:creationId xmlns:a16="http://schemas.microsoft.com/office/drawing/2014/main" id="{EC0F4F41-3705-FB90-F2E1-2FA4DD3ABB67}"/>
              </a:ext>
            </a:extLst>
          </p:cNvPr>
          <p:cNvGrpSpPr/>
          <p:nvPr/>
        </p:nvGrpSpPr>
        <p:grpSpPr>
          <a:xfrm>
            <a:off x="3575199" y="3172284"/>
            <a:ext cx="3520898" cy="2036741"/>
            <a:chOff x="5738526" y="1694452"/>
            <a:chExt cx="3520898" cy="2036741"/>
          </a:xfrm>
        </p:grpSpPr>
        <p:grpSp>
          <p:nvGrpSpPr>
            <p:cNvPr id="23" name="Gruppieren 22">
              <a:extLst>
                <a:ext uri="{FF2B5EF4-FFF2-40B4-BE49-F238E27FC236}">
                  <a16:creationId xmlns:a16="http://schemas.microsoft.com/office/drawing/2014/main" id="{D1B2688B-D591-3FAD-1383-9FB2263C67C8}"/>
                </a:ext>
              </a:extLst>
            </p:cNvPr>
            <p:cNvGrpSpPr/>
            <p:nvPr/>
          </p:nvGrpSpPr>
          <p:grpSpPr>
            <a:xfrm>
              <a:off x="5738526" y="2076685"/>
              <a:ext cx="3520898" cy="1654508"/>
              <a:chOff x="5651441" y="1589005"/>
              <a:chExt cx="3520898" cy="1654508"/>
            </a:xfrm>
          </p:grpSpPr>
          <p:cxnSp>
            <p:nvCxnSpPr>
              <p:cNvPr id="26" name="Gerader Verbinder 25">
                <a:extLst>
                  <a:ext uri="{FF2B5EF4-FFF2-40B4-BE49-F238E27FC236}">
                    <a16:creationId xmlns:a16="http://schemas.microsoft.com/office/drawing/2014/main" id="{43FD21AD-DF49-254B-D013-2662B9574668}"/>
                  </a:ext>
                </a:extLst>
              </p:cNvPr>
              <p:cNvCxnSpPr/>
              <p:nvPr/>
            </p:nvCxnSpPr>
            <p:spPr>
              <a:xfrm flipH="1" flipV="1">
                <a:off x="5982789" y="2196201"/>
                <a:ext cx="0" cy="552211"/>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B7577517-3A7B-C217-3992-728083764977}"/>
                  </a:ext>
                </a:extLst>
              </p:cNvPr>
              <p:cNvSpPr txBox="1"/>
              <p:nvPr/>
            </p:nvSpPr>
            <p:spPr>
              <a:xfrm>
                <a:off x="5651441" y="2247837"/>
                <a:ext cx="332142" cy="369332"/>
              </a:xfrm>
              <a:prstGeom prst="rect">
                <a:avLst/>
              </a:prstGeom>
              <a:noFill/>
            </p:spPr>
            <p:txBody>
              <a:bodyPr wrap="none" rtlCol="0">
                <a:spAutoFit/>
              </a:bodyPr>
              <a:lstStyle/>
              <a:p>
                <a:r>
                  <a:rPr lang="de-DE" dirty="0"/>
                  <a:t>U</a:t>
                </a:r>
                <a:endParaRPr lang="de-DE" baseline="-25000" dirty="0"/>
              </a:p>
            </p:txBody>
          </p:sp>
          <p:grpSp>
            <p:nvGrpSpPr>
              <p:cNvPr id="28" name="Gruppieren 27">
                <a:extLst>
                  <a:ext uri="{FF2B5EF4-FFF2-40B4-BE49-F238E27FC236}">
                    <a16:creationId xmlns:a16="http://schemas.microsoft.com/office/drawing/2014/main" id="{B18D4CD9-8E23-7109-DEB0-FC384A057F1F}"/>
                  </a:ext>
                </a:extLst>
              </p:cNvPr>
              <p:cNvGrpSpPr/>
              <p:nvPr/>
            </p:nvGrpSpPr>
            <p:grpSpPr>
              <a:xfrm>
                <a:off x="6488366" y="1589005"/>
                <a:ext cx="2683972" cy="1176971"/>
                <a:chOff x="1054217" y="1905972"/>
                <a:chExt cx="2683972" cy="1176971"/>
              </a:xfrm>
            </p:grpSpPr>
            <p:grpSp>
              <p:nvGrpSpPr>
                <p:cNvPr id="35" name="Gruppieren 34">
                  <a:extLst>
                    <a:ext uri="{FF2B5EF4-FFF2-40B4-BE49-F238E27FC236}">
                      <a16:creationId xmlns:a16="http://schemas.microsoft.com/office/drawing/2014/main" id="{C8CB6021-F5AD-8BE1-31E6-1E674EEA3696}"/>
                    </a:ext>
                  </a:extLst>
                </p:cNvPr>
                <p:cNvGrpSpPr/>
                <p:nvPr/>
              </p:nvGrpSpPr>
              <p:grpSpPr>
                <a:xfrm rot="5400000">
                  <a:off x="2945711" y="1939883"/>
                  <a:ext cx="226422" cy="1358535"/>
                  <a:chOff x="5738949" y="1550127"/>
                  <a:chExt cx="226422" cy="1358535"/>
                </a:xfrm>
              </p:grpSpPr>
              <p:sp>
                <p:nvSpPr>
                  <p:cNvPr id="48" name="Rechteck 47">
                    <a:extLst>
                      <a:ext uri="{FF2B5EF4-FFF2-40B4-BE49-F238E27FC236}">
                        <a16:creationId xmlns:a16="http://schemas.microsoft.com/office/drawing/2014/main" id="{F276B17D-4950-89E8-4522-35A40677A6DB}"/>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Gerader Verbinder 48">
                    <a:extLst>
                      <a:ext uri="{FF2B5EF4-FFF2-40B4-BE49-F238E27FC236}">
                        <a16:creationId xmlns:a16="http://schemas.microsoft.com/office/drawing/2014/main" id="{301F2EA3-DF0D-265D-6741-AD4B9CF88B34}"/>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1D2EB556-F227-B3ED-A6AA-538645FA1174}"/>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feld 35">
                  <a:extLst>
                    <a:ext uri="{FF2B5EF4-FFF2-40B4-BE49-F238E27FC236}">
                      <a16:creationId xmlns:a16="http://schemas.microsoft.com/office/drawing/2014/main" id="{F94CF5F3-31BC-6978-182C-D9D675CB1D2A}"/>
                    </a:ext>
                  </a:extLst>
                </p:cNvPr>
                <p:cNvSpPr txBox="1"/>
                <p:nvPr/>
              </p:nvSpPr>
              <p:spPr>
                <a:xfrm>
                  <a:off x="2845562" y="2713611"/>
                  <a:ext cx="426720" cy="369332"/>
                </a:xfrm>
                <a:prstGeom prst="rect">
                  <a:avLst/>
                </a:prstGeom>
                <a:noFill/>
              </p:spPr>
              <p:txBody>
                <a:bodyPr wrap="none" rtlCol="0">
                  <a:spAutoFit/>
                </a:bodyPr>
                <a:lstStyle/>
                <a:p>
                  <a:r>
                    <a:rPr lang="de-DE" dirty="0"/>
                    <a:t>R2</a:t>
                  </a:r>
                </a:p>
              </p:txBody>
            </p:sp>
            <p:grpSp>
              <p:nvGrpSpPr>
                <p:cNvPr id="37" name="Gruppieren 36">
                  <a:extLst>
                    <a:ext uri="{FF2B5EF4-FFF2-40B4-BE49-F238E27FC236}">
                      <a16:creationId xmlns:a16="http://schemas.microsoft.com/office/drawing/2014/main" id="{8C148223-18B3-FA3A-BEE8-E254EC847B92}"/>
                    </a:ext>
                  </a:extLst>
                </p:cNvPr>
                <p:cNvGrpSpPr/>
                <p:nvPr/>
              </p:nvGrpSpPr>
              <p:grpSpPr>
                <a:xfrm rot="5400000">
                  <a:off x="1620274" y="1939882"/>
                  <a:ext cx="226422" cy="1358535"/>
                  <a:chOff x="5738949" y="1550127"/>
                  <a:chExt cx="226422" cy="1358535"/>
                </a:xfrm>
              </p:grpSpPr>
              <p:sp>
                <p:nvSpPr>
                  <p:cNvPr id="45" name="Rechteck 44">
                    <a:extLst>
                      <a:ext uri="{FF2B5EF4-FFF2-40B4-BE49-F238E27FC236}">
                        <a16:creationId xmlns:a16="http://schemas.microsoft.com/office/drawing/2014/main" id="{5515D6E2-C280-C1A7-43F5-21B334A0FA19}"/>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Gerader Verbinder 45">
                    <a:extLst>
                      <a:ext uri="{FF2B5EF4-FFF2-40B4-BE49-F238E27FC236}">
                        <a16:creationId xmlns:a16="http://schemas.microsoft.com/office/drawing/2014/main" id="{3E9B1A00-D2DE-8CEF-7473-DE410EE9CB62}"/>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22101123-2C70-29D8-BD12-A6F5A99ED967}"/>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feld 37">
                  <a:extLst>
                    <a:ext uri="{FF2B5EF4-FFF2-40B4-BE49-F238E27FC236}">
                      <a16:creationId xmlns:a16="http://schemas.microsoft.com/office/drawing/2014/main" id="{1A36D4BB-DC70-070C-D712-870AAED8D646}"/>
                    </a:ext>
                  </a:extLst>
                </p:cNvPr>
                <p:cNvSpPr txBox="1"/>
                <p:nvPr/>
              </p:nvSpPr>
              <p:spPr>
                <a:xfrm>
                  <a:off x="1520125" y="2713610"/>
                  <a:ext cx="426720" cy="369332"/>
                </a:xfrm>
                <a:prstGeom prst="rect">
                  <a:avLst/>
                </a:prstGeom>
                <a:noFill/>
              </p:spPr>
              <p:txBody>
                <a:bodyPr wrap="none" rtlCol="0">
                  <a:spAutoFit/>
                </a:bodyPr>
                <a:lstStyle/>
                <a:p>
                  <a:r>
                    <a:rPr lang="de-DE" dirty="0"/>
                    <a:t>R1</a:t>
                  </a:r>
                </a:p>
              </p:txBody>
            </p:sp>
            <p:cxnSp>
              <p:nvCxnSpPr>
                <p:cNvPr id="39" name="Gerader Verbinder 38">
                  <a:extLst>
                    <a:ext uri="{FF2B5EF4-FFF2-40B4-BE49-F238E27FC236}">
                      <a16:creationId xmlns:a16="http://schemas.microsoft.com/office/drawing/2014/main" id="{F7E40557-D7FC-376B-3895-B08F1686B339}"/>
                    </a:ext>
                  </a:extLst>
                </p:cNvPr>
                <p:cNvCxnSpPr/>
                <p:nvPr/>
              </p:nvCxnSpPr>
              <p:spPr>
                <a:xfrm rot="5400000">
                  <a:off x="1258868" y="2529149"/>
                  <a:ext cx="0" cy="18000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40" name="Textfeld 39">
                  <a:extLst>
                    <a:ext uri="{FF2B5EF4-FFF2-40B4-BE49-F238E27FC236}">
                      <a16:creationId xmlns:a16="http://schemas.microsoft.com/office/drawing/2014/main" id="{35D0F490-F939-1279-605B-74677B3C28D8}"/>
                    </a:ext>
                  </a:extLst>
                </p:cNvPr>
                <p:cNvSpPr txBox="1"/>
                <p:nvPr/>
              </p:nvSpPr>
              <p:spPr>
                <a:xfrm>
                  <a:off x="1085039" y="2618804"/>
                  <a:ext cx="242374" cy="369332"/>
                </a:xfrm>
                <a:prstGeom prst="rect">
                  <a:avLst/>
                </a:prstGeom>
                <a:noFill/>
              </p:spPr>
              <p:txBody>
                <a:bodyPr wrap="none" rtlCol="0">
                  <a:spAutoFit/>
                </a:bodyPr>
                <a:lstStyle/>
                <a:p>
                  <a:r>
                    <a:rPr lang="de-DE" dirty="0"/>
                    <a:t>I</a:t>
                  </a:r>
                  <a:endParaRPr lang="de-DE" baseline="-25000" dirty="0"/>
                </a:p>
              </p:txBody>
            </p:sp>
            <p:cxnSp>
              <p:nvCxnSpPr>
                <p:cNvPr id="41" name="Gerader Verbinder 40">
                  <a:extLst>
                    <a:ext uri="{FF2B5EF4-FFF2-40B4-BE49-F238E27FC236}">
                      <a16:creationId xmlns:a16="http://schemas.microsoft.com/office/drawing/2014/main" id="{FB068DBE-2835-DD8A-0AC5-E9CF71307BA4}"/>
                    </a:ext>
                  </a:extLst>
                </p:cNvPr>
                <p:cNvCxnSpPr/>
                <p:nvPr/>
              </p:nvCxnSpPr>
              <p:spPr>
                <a:xfrm flipH="1" flipV="1">
                  <a:off x="2666051" y="2288152"/>
                  <a:ext cx="785741"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82B6F31A-6A5A-872A-E48B-2B034264C9CF}"/>
                    </a:ext>
                  </a:extLst>
                </p:cNvPr>
                <p:cNvSpPr txBox="1"/>
                <p:nvPr/>
              </p:nvSpPr>
              <p:spPr>
                <a:xfrm>
                  <a:off x="2859918" y="1905972"/>
                  <a:ext cx="410690" cy="369332"/>
                </a:xfrm>
                <a:prstGeom prst="rect">
                  <a:avLst/>
                </a:prstGeom>
                <a:noFill/>
              </p:spPr>
              <p:txBody>
                <a:bodyPr wrap="none" rtlCol="0">
                  <a:spAutoFit/>
                </a:bodyPr>
                <a:lstStyle/>
                <a:p>
                  <a:r>
                    <a:rPr lang="de-DE" dirty="0"/>
                    <a:t>U</a:t>
                  </a:r>
                  <a:r>
                    <a:rPr lang="de-DE" baseline="-25000" dirty="0"/>
                    <a:t>2</a:t>
                  </a:r>
                </a:p>
              </p:txBody>
            </p:sp>
            <p:cxnSp>
              <p:nvCxnSpPr>
                <p:cNvPr id="43" name="Gerader Verbinder 42">
                  <a:extLst>
                    <a:ext uri="{FF2B5EF4-FFF2-40B4-BE49-F238E27FC236}">
                      <a16:creationId xmlns:a16="http://schemas.microsoft.com/office/drawing/2014/main" id="{7EC88B7A-2BFA-00BC-8D00-820EDAAA4ADB}"/>
                    </a:ext>
                  </a:extLst>
                </p:cNvPr>
                <p:cNvCxnSpPr/>
                <p:nvPr/>
              </p:nvCxnSpPr>
              <p:spPr>
                <a:xfrm flipH="1" flipV="1">
                  <a:off x="1370591" y="2288610"/>
                  <a:ext cx="785741"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FE6D00A2-A298-7662-E0F4-0FCADEF0D90A}"/>
                    </a:ext>
                  </a:extLst>
                </p:cNvPr>
                <p:cNvSpPr txBox="1"/>
                <p:nvPr/>
              </p:nvSpPr>
              <p:spPr>
                <a:xfrm>
                  <a:off x="1564458" y="1906430"/>
                  <a:ext cx="410690" cy="369332"/>
                </a:xfrm>
                <a:prstGeom prst="rect">
                  <a:avLst/>
                </a:prstGeom>
                <a:noFill/>
              </p:spPr>
              <p:txBody>
                <a:bodyPr wrap="none" rtlCol="0">
                  <a:spAutoFit/>
                </a:bodyPr>
                <a:lstStyle/>
                <a:p>
                  <a:r>
                    <a:rPr lang="de-DE" dirty="0"/>
                    <a:t>U</a:t>
                  </a:r>
                  <a:r>
                    <a:rPr lang="de-DE" baseline="-25000" dirty="0"/>
                    <a:t>1</a:t>
                  </a:r>
                </a:p>
              </p:txBody>
            </p:sp>
          </p:grpSp>
          <p:sp>
            <p:nvSpPr>
              <p:cNvPr id="29" name="Ellipse 28">
                <a:extLst>
                  <a:ext uri="{FF2B5EF4-FFF2-40B4-BE49-F238E27FC236}">
                    <a16:creationId xmlns:a16="http://schemas.microsoft.com/office/drawing/2014/main" id="{21B5DC44-82BF-9D74-1923-9718FB735744}"/>
                  </a:ext>
                </a:extLst>
              </p:cNvPr>
              <p:cNvSpPr/>
              <p:nvPr/>
            </p:nvSpPr>
            <p:spPr>
              <a:xfrm>
                <a:off x="6118813" y="224783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1259874B-92FE-D86B-9FAD-657BC4C98F34}"/>
                  </a:ext>
                </a:extLst>
              </p:cNvPr>
              <p:cNvSpPr/>
              <p:nvPr/>
            </p:nvSpPr>
            <p:spPr>
              <a:xfrm>
                <a:off x="6118813" y="250703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r Verbinder 30">
                <a:extLst>
                  <a:ext uri="{FF2B5EF4-FFF2-40B4-BE49-F238E27FC236}">
                    <a16:creationId xmlns:a16="http://schemas.microsoft.com/office/drawing/2014/main" id="{B28BC3DF-359C-405E-708F-711FD0538A75}"/>
                  </a:ext>
                </a:extLst>
              </p:cNvPr>
              <p:cNvCxnSpPr/>
              <p:nvPr/>
            </p:nvCxnSpPr>
            <p:spPr>
              <a:xfrm rot="5400000">
                <a:off x="6435724" y="20957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7432343B-D05C-3470-21DA-F0A4FACDAB70}"/>
                  </a:ext>
                </a:extLst>
              </p:cNvPr>
              <p:cNvCxnSpPr/>
              <p:nvPr/>
            </p:nvCxnSpPr>
            <p:spPr>
              <a:xfrm flipV="1">
                <a:off x="6172813" y="2615037"/>
                <a:ext cx="0" cy="628476"/>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A192F9A0-6A11-A65F-CA3B-0173BB510472}"/>
                  </a:ext>
                </a:extLst>
              </p:cNvPr>
              <p:cNvCxnSpPr/>
              <p:nvPr/>
            </p:nvCxnSpPr>
            <p:spPr>
              <a:xfrm flipV="1">
                <a:off x="9172339" y="2300378"/>
                <a:ext cx="0" cy="943135"/>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5F31ACBC-DB8A-A4ED-F3A4-3BD3B957E201}"/>
                  </a:ext>
                </a:extLst>
              </p:cNvPr>
              <p:cNvCxnSpPr/>
              <p:nvPr/>
            </p:nvCxnSpPr>
            <p:spPr>
              <a:xfrm>
                <a:off x="6172813" y="3243513"/>
                <a:ext cx="2999526" cy="0"/>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4" name="Gerader Verbinder 23">
              <a:extLst>
                <a:ext uri="{FF2B5EF4-FFF2-40B4-BE49-F238E27FC236}">
                  <a16:creationId xmlns:a16="http://schemas.microsoft.com/office/drawing/2014/main" id="{913B5D77-0526-A839-4299-33DA261F0ED3}"/>
                </a:ext>
              </a:extLst>
            </p:cNvPr>
            <p:cNvCxnSpPr/>
            <p:nvPr/>
          </p:nvCxnSpPr>
          <p:spPr>
            <a:xfrm flipH="1">
              <a:off x="6848647" y="2009680"/>
              <a:ext cx="2244488"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1D26129B-C098-3CA0-7ADB-83EA5638837A}"/>
                </a:ext>
              </a:extLst>
            </p:cNvPr>
            <p:cNvSpPr txBox="1"/>
            <p:nvPr/>
          </p:nvSpPr>
          <p:spPr>
            <a:xfrm>
              <a:off x="7776217" y="1694452"/>
              <a:ext cx="332142" cy="369332"/>
            </a:xfrm>
            <a:prstGeom prst="rect">
              <a:avLst/>
            </a:prstGeom>
            <a:noFill/>
          </p:spPr>
          <p:txBody>
            <a:bodyPr wrap="none" rtlCol="0">
              <a:spAutoFit/>
            </a:bodyPr>
            <a:lstStyle/>
            <a:p>
              <a:r>
                <a:rPr lang="de-DE" dirty="0"/>
                <a:t>U</a:t>
              </a:r>
              <a:endParaRPr lang="de-DE" baseline="-25000" dirty="0"/>
            </a:p>
          </p:txBody>
        </p:sp>
      </p:grpSp>
      <p:grpSp>
        <p:nvGrpSpPr>
          <p:cNvPr id="51" name="Gruppieren 50">
            <a:extLst>
              <a:ext uri="{FF2B5EF4-FFF2-40B4-BE49-F238E27FC236}">
                <a16:creationId xmlns:a16="http://schemas.microsoft.com/office/drawing/2014/main" id="{6391B9C3-D8C3-DF07-DC0B-008BCF21A345}"/>
              </a:ext>
            </a:extLst>
          </p:cNvPr>
          <p:cNvGrpSpPr/>
          <p:nvPr/>
        </p:nvGrpSpPr>
        <p:grpSpPr>
          <a:xfrm>
            <a:off x="8128134" y="3554975"/>
            <a:ext cx="2200237" cy="1669105"/>
            <a:chOff x="6603238" y="3261509"/>
            <a:chExt cx="2200237" cy="1669105"/>
          </a:xfrm>
        </p:grpSpPr>
        <p:cxnSp>
          <p:nvCxnSpPr>
            <p:cNvPr id="53" name="Gerader Verbinder 52">
              <a:extLst>
                <a:ext uri="{FF2B5EF4-FFF2-40B4-BE49-F238E27FC236}">
                  <a16:creationId xmlns:a16="http://schemas.microsoft.com/office/drawing/2014/main" id="{839C4749-A194-94D8-FADC-B32FCA7DB629}"/>
                </a:ext>
              </a:extLst>
            </p:cNvPr>
            <p:cNvCxnSpPr/>
            <p:nvPr/>
          </p:nvCxnSpPr>
          <p:spPr>
            <a:xfrm flipH="1" flipV="1">
              <a:off x="6934586" y="3868247"/>
              <a:ext cx="0" cy="552211"/>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55" name="Textfeld 54">
              <a:extLst>
                <a:ext uri="{FF2B5EF4-FFF2-40B4-BE49-F238E27FC236}">
                  <a16:creationId xmlns:a16="http://schemas.microsoft.com/office/drawing/2014/main" id="{BC523C2E-E8FE-C2A1-2319-9F20369FC4C2}"/>
                </a:ext>
              </a:extLst>
            </p:cNvPr>
            <p:cNvSpPr txBox="1"/>
            <p:nvPr/>
          </p:nvSpPr>
          <p:spPr>
            <a:xfrm>
              <a:off x="6603238" y="3919883"/>
              <a:ext cx="332142" cy="369332"/>
            </a:xfrm>
            <a:prstGeom prst="rect">
              <a:avLst/>
            </a:prstGeom>
            <a:noFill/>
          </p:spPr>
          <p:txBody>
            <a:bodyPr wrap="none" rtlCol="0">
              <a:spAutoFit/>
            </a:bodyPr>
            <a:lstStyle/>
            <a:p>
              <a:r>
                <a:rPr lang="de-DE" dirty="0"/>
                <a:t>U</a:t>
              </a:r>
              <a:endParaRPr lang="de-DE" baseline="-25000" dirty="0"/>
            </a:p>
          </p:txBody>
        </p:sp>
        <p:grpSp>
          <p:nvGrpSpPr>
            <p:cNvPr id="56" name="Gruppieren 55">
              <a:extLst>
                <a:ext uri="{FF2B5EF4-FFF2-40B4-BE49-F238E27FC236}">
                  <a16:creationId xmlns:a16="http://schemas.microsoft.com/office/drawing/2014/main" id="{8C039AF2-8D76-9FA6-4505-2CF7669600B2}"/>
                </a:ext>
              </a:extLst>
            </p:cNvPr>
            <p:cNvGrpSpPr/>
            <p:nvPr/>
          </p:nvGrpSpPr>
          <p:grpSpPr>
            <a:xfrm>
              <a:off x="7440163" y="3261509"/>
              <a:ext cx="1358535" cy="1176512"/>
              <a:chOff x="1054217" y="1906430"/>
              <a:chExt cx="1358535" cy="1176512"/>
            </a:xfrm>
          </p:grpSpPr>
          <p:grpSp>
            <p:nvGrpSpPr>
              <p:cNvPr id="63" name="Gruppieren 62">
                <a:extLst>
                  <a:ext uri="{FF2B5EF4-FFF2-40B4-BE49-F238E27FC236}">
                    <a16:creationId xmlns:a16="http://schemas.microsoft.com/office/drawing/2014/main" id="{568DB110-74AC-0E8E-24B4-683C2DCDA50B}"/>
                  </a:ext>
                </a:extLst>
              </p:cNvPr>
              <p:cNvGrpSpPr/>
              <p:nvPr/>
            </p:nvGrpSpPr>
            <p:grpSpPr>
              <a:xfrm rot="5400000">
                <a:off x="1620274" y="1939882"/>
                <a:ext cx="226422" cy="1358535"/>
                <a:chOff x="5738949" y="1550127"/>
                <a:chExt cx="226422" cy="1358535"/>
              </a:xfrm>
            </p:grpSpPr>
            <p:sp>
              <p:nvSpPr>
                <p:cNvPr id="1030" name="Rechteck 1029">
                  <a:extLst>
                    <a:ext uri="{FF2B5EF4-FFF2-40B4-BE49-F238E27FC236}">
                      <a16:creationId xmlns:a16="http://schemas.microsoft.com/office/drawing/2014/main" id="{022962EC-6B37-5DFB-01D4-824737A48385}"/>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1" name="Gerader Verbinder 1030">
                  <a:extLst>
                    <a:ext uri="{FF2B5EF4-FFF2-40B4-BE49-F238E27FC236}">
                      <a16:creationId xmlns:a16="http://schemas.microsoft.com/office/drawing/2014/main" id="{7E3D88E6-4184-676A-4A16-CF60D809B97B}"/>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Gerader Verbinder 1031">
                  <a:extLst>
                    <a:ext uri="{FF2B5EF4-FFF2-40B4-BE49-F238E27FC236}">
                      <a16:creationId xmlns:a16="http://schemas.microsoft.com/office/drawing/2014/main" id="{4932CA33-C980-514A-6975-5A41DFA9F080}"/>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 name="Textfeld 1023">
                <a:extLst>
                  <a:ext uri="{FF2B5EF4-FFF2-40B4-BE49-F238E27FC236}">
                    <a16:creationId xmlns:a16="http://schemas.microsoft.com/office/drawing/2014/main" id="{B9B0E890-E9BC-21CD-D995-E4F4619590DF}"/>
                  </a:ext>
                </a:extLst>
              </p:cNvPr>
              <p:cNvSpPr txBox="1"/>
              <p:nvPr/>
            </p:nvSpPr>
            <p:spPr>
              <a:xfrm>
                <a:off x="1318694" y="2713610"/>
                <a:ext cx="991746" cy="369332"/>
              </a:xfrm>
              <a:prstGeom prst="rect">
                <a:avLst/>
              </a:prstGeom>
              <a:noFill/>
            </p:spPr>
            <p:txBody>
              <a:bodyPr wrap="none" rtlCol="0">
                <a:spAutoFit/>
              </a:bodyPr>
              <a:lstStyle/>
              <a:p>
                <a:r>
                  <a:rPr lang="de-DE" dirty="0" err="1"/>
                  <a:t>Rgesamt</a:t>
                </a:r>
                <a:endParaRPr lang="de-DE" dirty="0"/>
              </a:p>
            </p:txBody>
          </p:sp>
          <p:cxnSp>
            <p:nvCxnSpPr>
              <p:cNvPr id="1025" name="Gerader Verbinder 1024">
                <a:extLst>
                  <a:ext uri="{FF2B5EF4-FFF2-40B4-BE49-F238E27FC236}">
                    <a16:creationId xmlns:a16="http://schemas.microsoft.com/office/drawing/2014/main" id="{3FE839E8-8113-FEF7-5E0C-285E1DE298C1}"/>
                  </a:ext>
                </a:extLst>
              </p:cNvPr>
              <p:cNvCxnSpPr/>
              <p:nvPr/>
            </p:nvCxnSpPr>
            <p:spPr>
              <a:xfrm rot="5400000">
                <a:off x="1258868" y="2529149"/>
                <a:ext cx="0" cy="18000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27" name="Textfeld 1026">
                <a:extLst>
                  <a:ext uri="{FF2B5EF4-FFF2-40B4-BE49-F238E27FC236}">
                    <a16:creationId xmlns:a16="http://schemas.microsoft.com/office/drawing/2014/main" id="{2BA51AFB-CBC0-111A-334C-840ECFC599A4}"/>
                  </a:ext>
                </a:extLst>
              </p:cNvPr>
              <p:cNvSpPr txBox="1"/>
              <p:nvPr/>
            </p:nvSpPr>
            <p:spPr>
              <a:xfrm>
                <a:off x="1085039" y="2618804"/>
                <a:ext cx="242374" cy="369332"/>
              </a:xfrm>
              <a:prstGeom prst="rect">
                <a:avLst/>
              </a:prstGeom>
              <a:noFill/>
            </p:spPr>
            <p:txBody>
              <a:bodyPr wrap="none" rtlCol="0">
                <a:spAutoFit/>
              </a:bodyPr>
              <a:lstStyle/>
              <a:p>
                <a:r>
                  <a:rPr lang="de-DE" dirty="0"/>
                  <a:t>I</a:t>
                </a:r>
                <a:endParaRPr lang="de-DE" baseline="-25000" dirty="0"/>
              </a:p>
            </p:txBody>
          </p:sp>
          <p:cxnSp>
            <p:nvCxnSpPr>
              <p:cNvPr id="1028" name="Gerader Verbinder 1027">
                <a:extLst>
                  <a:ext uri="{FF2B5EF4-FFF2-40B4-BE49-F238E27FC236}">
                    <a16:creationId xmlns:a16="http://schemas.microsoft.com/office/drawing/2014/main" id="{88270C80-ED93-9935-0D8F-77EFFDE9BD4C}"/>
                  </a:ext>
                </a:extLst>
              </p:cNvPr>
              <p:cNvCxnSpPr/>
              <p:nvPr/>
            </p:nvCxnSpPr>
            <p:spPr>
              <a:xfrm flipH="1" flipV="1">
                <a:off x="1370591" y="2288610"/>
                <a:ext cx="785741"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29" name="Textfeld 1028">
                <a:extLst>
                  <a:ext uri="{FF2B5EF4-FFF2-40B4-BE49-F238E27FC236}">
                    <a16:creationId xmlns:a16="http://schemas.microsoft.com/office/drawing/2014/main" id="{AA023591-4DBF-46DE-8AAE-6105273DFD86}"/>
                  </a:ext>
                </a:extLst>
              </p:cNvPr>
              <p:cNvSpPr txBox="1"/>
              <p:nvPr/>
            </p:nvSpPr>
            <p:spPr>
              <a:xfrm>
                <a:off x="1564458" y="1906430"/>
                <a:ext cx="332142" cy="369332"/>
              </a:xfrm>
              <a:prstGeom prst="rect">
                <a:avLst/>
              </a:prstGeom>
              <a:noFill/>
            </p:spPr>
            <p:txBody>
              <a:bodyPr wrap="none" rtlCol="0">
                <a:spAutoFit/>
              </a:bodyPr>
              <a:lstStyle/>
              <a:p>
                <a:r>
                  <a:rPr lang="de-DE" dirty="0"/>
                  <a:t>U</a:t>
                </a:r>
                <a:endParaRPr lang="de-DE" baseline="-25000" dirty="0"/>
              </a:p>
            </p:txBody>
          </p:sp>
        </p:grpSp>
        <p:sp>
          <p:nvSpPr>
            <p:cNvPr id="57" name="Ellipse 56">
              <a:extLst>
                <a:ext uri="{FF2B5EF4-FFF2-40B4-BE49-F238E27FC236}">
                  <a16:creationId xmlns:a16="http://schemas.microsoft.com/office/drawing/2014/main" id="{26D6451F-9C91-0942-BD12-118745245FAD}"/>
                </a:ext>
              </a:extLst>
            </p:cNvPr>
            <p:cNvSpPr/>
            <p:nvPr/>
          </p:nvSpPr>
          <p:spPr>
            <a:xfrm>
              <a:off x="7070610" y="391988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Ellipse 57">
              <a:extLst>
                <a:ext uri="{FF2B5EF4-FFF2-40B4-BE49-F238E27FC236}">
                  <a16:creationId xmlns:a16="http://schemas.microsoft.com/office/drawing/2014/main" id="{B5FBD14A-C967-904E-2E62-A931807AB3C2}"/>
                </a:ext>
              </a:extLst>
            </p:cNvPr>
            <p:cNvSpPr/>
            <p:nvPr/>
          </p:nvSpPr>
          <p:spPr>
            <a:xfrm>
              <a:off x="7070610" y="417908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9" name="Gerader Verbinder 58">
              <a:extLst>
                <a:ext uri="{FF2B5EF4-FFF2-40B4-BE49-F238E27FC236}">
                  <a16:creationId xmlns:a16="http://schemas.microsoft.com/office/drawing/2014/main" id="{CDBCCDF2-A18C-9543-36F3-7FC2FCCB040F}"/>
                </a:ext>
              </a:extLst>
            </p:cNvPr>
            <p:cNvCxnSpPr/>
            <p:nvPr/>
          </p:nvCxnSpPr>
          <p:spPr>
            <a:xfrm rot="5400000">
              <a:off x="7387521" y="3767773"/>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C2DF3F61-23A4-1381-CA80-37510FCFB030}"/>
                </a:ext>
              </a:extLst>
            </p:cNvPr>
            <p:cNvCxnSpPr/>
            <p:nvPr/>
          </p:nvCxnSpPr>
          <p:spPr>
            <a:xfrm flipV="1">
              <a:off x="7124610" y="4287083"/>
              <a:ext cx="0" cy="628476"/>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BDA8477F-AEC5-A51B-EDEC-13474B934B85}"/>
                </a:ext>
              </a:extLst>
            </p:cNvPr>
            <p:cNvCxnSpPr/>
            <p:nvPr/>
          </p:nvCxnSpPr>
          <p:spPr>
            <a:xfrm flipV="1">
              <a:off x="8803475" y="3987479"/>
              <a:ext cx="0" cy="943135"/>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A4903F06-2D97-E1AD-E32E-21C726307218}"/>
                </a:ext>
              </a:extLst>
            </p:cNvPr>
            <p:cNvCxnSpPr/>
            <p:nvPr/>
          </p:nvCxnSpPr>
          <p:spPr>
            <a:xfrm>
              <a:off x="7124610" y="4915559"/>
              <a:ext cx="1674089" cy="15055"/>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033" name="Textfeld 1032">
            <a:extLst>
              <a:ext uri="{FF2B5EF4-FFF2-40B4-BE49-F238E27FC236}">
                <a16:creationId xmlns:a16="http://schemas.microsoft.com/office/drawing/2014/main" id="{C7911253-EBCC-9E99-50D1-FAFAAC1949E1}"/>
              </a:ext>
            </a:extLst>
          </p:cNvPr>
          <p:cNvSpPr txBox="1"/>
          <p:nvPr/>
        </p:nvSpPr>
        <p:spPr>
          <a:xfrm>
            <a:off x="7354693" y="4094667"/>
            <a:ext cx="522514" cy="769441"/>
          </a:xfrm>
          <a:prstGeom prst="rect">
            <a:avLst/>
          </a:prstGeom>
          <a:noFill/>
        </p:spPr>
        <p:txBody>
          <a:bodyPr wrap="square" rtlCol="0">
            <a:spAutoFit/>
          </a:bodyPr>
          <a:lstStyle/>
          <a:p>
            <a:r>
              <a:rPr lang="de-DE" sz="4400" dirty="0">
                <a:sym typeface="Wingdings" panose="05000000000000000000" pitchFamily="2" charset="2"/>
              </a:rPr>
              <a:t></a:t>
            </a:r>
            <a:endParaRPr lang="de-DE" sz="4400" dirty="0"/>
          </a:p>
        </p:txBody>
      </p:sp>
      <p:sp>
        <p:nvSpPr>
          <p:cNvPr id="7" name="Bogen 6">
            <a:extLst>
              <a:ext uri="{FF2B5EF4-FFF2-40B4-BE49-F238E27FC236}">
                <a16:creationId xmlns:a16="http://schemas.microsoft.com/office/drawing/2014/main" id="{10E693EC-E5FF-02DD-E364-2941351D5487}"/>
              </a:ext>
            </a:extLst>
          </p:cNvPr>
          <p:cNvSpPr/>
          <p:nvPr/>
        </p:nvSpPr>
        <p:spPr>
          <a:xfrm>
            <a:off x="5612890" y="4472549"/>
            <a:ext cx="450000" cy="450000"/>
          </a:xfrm>
          <a:prstGeom prst="arc">
            <a:avLst>
              <a:gd name="adj1" fmla="val 16718684"/>
              <a:gd name="adj2" fmla="val 1323956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205113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Parallelschaltung</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19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177B150E-F226-ED19-9365-AF88FF9C9690}"/>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Knotenregel (1. </a:t>
            </a:r>
            <a:r>
              <a:rPr lang="de-DE" dirty="0" err="1">
                <a:solidFill>
                  <a:srgbClr val="000000"/>
                </a:solidFill>
              </a:rPr>
              <a:t>Kirchhoffsche</a:t>
            </a:r>
            <a:r>
              <a:rPr lang="de-DE" dirty="0">
                <a:solidFill>
                  <a:srgbClr val="000000"/>
                </a:solidFill>
              </a:rPr>
              <a:t> Regel): Summe der Ströme in einem </a:t>
            </a:r>
            <a:r>
              <a:rPr lang="de-DE" dirty="0">
                <a:solidFill>
                  <a:srgbClr val="FF0000"/>
                </a:solidFill>
              </a:rPr>
              <a:t>Knoten</a:t>
            </a:r>
            <a:r>
              <a:rPr lang="de-DE" dirty="0">
                <a:solidFill>
                  <a:srgbClr val="000000"/>
                </a:solidFill>
              </a:rPr>
              <a:t> ist gleich Null (richtungskorrekt addieren)</a:t>
            </a:r>
          </a:p>
          <a:p>
            <a:pPr>
              <a:defRPr/>
            </a:pPr>
            <a:r>
              <a:rPr lang="de-DE" dirty="0">
                <a:solidFill>
                  <a:srgbClr val="000000"/>
                </a:solidFill>
              </a:rPr>
              <a:t>Ströme, die zum Knoten fließen, werden addiert, Ströme, die vom Knoten wegfließen, werden subtrahiert. Oder anders formuliert: </a:t>
            </a:r>
          </a:p>
          <a:p>
            <a:pPr marL="233983" lvl="1" indent="0">
              <a:buNone/>
              <a:defRPr/>
            </a:pPr>
            <a:r>
              <a:rPr lang="de-DE" dirty="0">
                <a:solidFill>
                  <a:srgbClr val="000000"/>
                </a:solidFill>
              </a:rPr>
              <a:t>	Im Knoten gilt: Die Summe der hinfließenden Ströme ist gleich der Summe der wegfließenden Ströme</a:t>
            </a:r>
          </a:p>
          <a:p>
            <a:pPr lvl="3">
              <a:defRPr/>
            </a:pPr>
            <a:endParaRPr lang="de-DE" dirty="0">
              <a:solidFill>
                <a:srgbClr val="000000"/>
              </a:solidFill>
            </a:endParaRPr>
          </a:p>
          <a:p>
            <a:pPr>
              <a:defRPr/>
            </a:pPr>
            <a:r>
              <a:rPr lang="de-DE" dirty="0">
                <a:solidFill>
                  <a:srgbClr val="000000"/>
                </a:solidFill>
              </a:rPr>
              <a:t>+</a:t>
            </a:r>
            <a:r>
              <a:rPr lang="de-DE" dirty="0" err="1">
                <a:solidFill>
                  <a:srgbClr val="000000"/>
                </a:solidFill>
              </a:rPr>
              <a:t>I</a:t>
            </a:r>
            <a:r>
              <a:rPr lang="de-DE" baseline="-25000" dirty="0" err="1">
                <a:solidFill>
                  <a:srgbClr val="000000"/>
                </a:solidFill>
              </a:rPr>
              <a:t>in</a:t>
            </a:r>
            <a:r>
              <a:rPr lang="de-DE" baseline="-25000" dirty="0">
                <a:solidFill>
                  <a:srgbClr val="000000"/>
                </a:solidFill>
              </a:rPr>
              <a:t> </a:t>
            </a:r>
            <a:r>
              <a:rPr lang="de-DE" dirty="0">
                <a:solidFill>
                  <a:srgbClr val="000000"/>
                </a:solidFill>
              </a:rPr>
              <a:t>-I</a:t>
            </a:r>
            <a:r>
              <a:rPr lang="de-DE" baseline="-25000" dirty="0">
                <a:solidFill>
                  <a:srgbClr val="000000"/>
                </a:solidFill>
              </a:rPr>
              <a:t>1 </a:t>
            </a:r>
            <a:r>
              <a:rPr lang="de-DE" dirty="0">
                <a:solidFill>
                  <a:srgbClr val="000000"/>
                </a:solidFill>
              </a:rPr>
              <a:t>-I</a:t>
            </a:r>
            <a:r>
              <a:rPr lang="de-DE" baseline="-25000" dirty="0">
                <a:solidFill>
                  <a:srgbClr val="000000"/>
                </a:solidFill>
              </a:rPr>
              <a:t>2</a:t>
            </a:r>
            <a:r>
              <a:rPr lang="de-DE" dirty="0">
                <a:solidFill>
                  <a:srgbClr val="000000"/>
                </a:solidFill>
              </a:rPr>
              <a:t> = 0 </a:t>
            </a:r>
          </a:p>
          <a:p>
            <a:pPr>
              <a:defRPr/>
            </a:pPr>
            <a:r>
              <a:rPr lang="de-DE" dirty="0">
                <a:solidFill>
                  <a:srgbClr val="000000"/>
                </a:solidFill>
                <a:sym typeface="Wingdings" panose="05000000000000000000" pitchFamily="2" charset="2"/>
              </a:rPr>
              <a:t>   </a:t>
            </a:r>
            <a:r>
              <a:rPr lang="de-DE" dirty="0" err="1">
                <a:solidFill>
                  <a:srgbClr val="000000"/>
                </a:solidFill>
              </a:rPr>
              <a:t>I</a:t>
            </a:r>
            <a:r>
              <a:rPr lang="de-DE" baseline="-25000" dirty="0" err="1">
                <a:solidFill>
                  <a:srgbClr val="000000"/>
                </a:solidFill>
              </a:rPr>
              <a:t>in</a:t>
            </a:r>
            <a:r>
              <a:rPr lang="de-DE" dirty="0">
                <a:solidFill>
                  <a:srgbClr val="000000"/>
                </a:solidFill>
              </a:rPr>
              <a:t>  =    I</a:t>
            </a:r>
            <a:r>
              <a:rPr lang="de-DE" baseline="-25000" dirty="0">
                <a:solidFill>
                  <a:srgbClr val="000000"/>
                </a:solidFill>
              </a:rPr>
              <a:t>1</a:t>
            </a:r>
            <a:r>
              <a:rPr lang="de-DE" dirty="0">
                <a:solidFill>
                  <a:srgbClr val="000000"/>
                </a:solidFill>
              </a:rPr>
              <a:t>    +    I</a:t>
            </a:r>
            <a:r>
              <a:rPr lang="de-DE" baseline="-25000" dirty="0">
                <a:solidFill>
                  <a:srgbClr val="000000"/>
                </a:solidFill>
              </a:rPr>
              <a:t>2</a:t>
            </a:r>
            <a:endParaRPr lang="de-DE" dirty="0">
              <a:solidFill>
                <a:srgbClr val="000000"/>
              </a:solidFill>
            </a:endParaRPr>
          </a:p>
          <a:p>
            <a:pPr marL="0" indent="0">
              <a:buNone/>
              <a:defRPr/>
            </a:pPr>
            <a:r>
              <a:rPr lang="de-DE" dirty="0">
                <a:solidFill>
                  <a:srgbClr val="000000"/>
                </a:solidFill>
                <a:sym typeface="Wingdings" panose="05000000000000000000" pitchFamily="2" charset="2"/>
              </a:rPr>
              <a:t>     U/R = U/R</a:t>
            </a:r>
            <a:r>
              <a:rPr lang="de-DE" baseline="-25000" dirty="0">
                <a:solidFill>
                  <a:srgbClr val="000000"/>
                </a:solidFill>
                <a:sym typeface="Wingdings" panose="05000000000000000000" pitchFamily="2" charset="2"/>
              </a:rPr>
              <a:t>1</a:t>
            </a:r>
            <a:r>
              <a:rPr lang="de-DE" dirty="0">
                <a:solidFill>
                  <a:srgbClr val="000000"/>
                </a:solidFill>
                <a:sym typeface="Wingdings" panose="05000000000000000000" pitchFamily="2" charset="2"/>
              </a:rPr>
              <a:t> + U/R</a:t>
            </a:r>
            <a:r>
              <a:rPr lang="de-DE" baseline="-25000" dirty="0">
                <a:solidFill>
                  <a:srgbClr val="000000"/>
                </a:solidFill>
                <a:sym typeface="Wingdings" panose="05000000000000000000" pitchFamily="2" charset="2"/>
              </a:rPr>
              <a:t>2</a:t>
            </a:r>
            <a:endParaRPr lang="de-DE" baseline="-25000" dirty="0">
              <a:solidFill>
                <a:srgbClr val="000000"/>
              </a:solidFill>
            </a:endParaRPr>
          </a:p>
          <a:p>
            <a:pPr lvl="3">
              <a:defRPr/>
            </a:pPr>
            <a:endParaRPr lang="de-DE" dirty="0">
              <a:solidFill>
                <a:srgbClr val="000000"/>
              </a:solidFill>
            </a:endParaRPr>
          </a:p>
          <a:p>
            <a:pPr>
              <a:defRPr/>
            </a:pPr>
            <a:r>
              <a:rPr lang="de-DE" sz="2400" b="1" dirty="0">
                <a:solidFill>
                  <a:srgbClr val="000000"/>
                </a:solidFill>
              </a:rPr>
              <a:t>1/</a:t>
            </a:r>
            <a:r>
              <a:rPr lang="de-DE" sz="2400" b="1" dirty="0" err="1">
                <a:solidFill>
                  <a:srgbClr val="000000"/>
                </a:solidFill>
              </a:rPr>
              <a:t>R</a:t>
            </a:r>
            <a:r>
              <a:rPr lang="de-DE" sz="2400" b="1" baseline="-25000" dirty="0" err="1">
                <a:solidFill>
                  <a:srgbClr val="000000"/>
                </a:solidFill>
              </a:rPr>
              <a:t>gesamt</a:t>
            </a:r>
            <a:r>
              <a:rPr lang="de-DE" sz="2400" b="1" dirty="0">
                <a:solidFill>
                  <a:srgbClr val="000000"/>
                </a:solidFill>
              </a:rPr>
              <a:t> = 1/R</a:t>
            </a:r>
            <a:r>
              <a:rPr lang="de-DE" sz="2400" b="1" baseline="-25000" dirty="0">
                <a:solidFill>
                  <a:srgbClr val="000000"/>
                </a:solidFill>
              </a:rPr>
              <a:t>1</a:t>
            </a:r>
            <a:r>
              <a:rPr lang="de-DE" sz="2400" b="1" dirty="0">
                <a:solidFill>
                  <a:srgbClr val="000000"/>
                </a:solidFill>
              </a:rPr>
              <a:t> + 1/R</a:t>
            </a:r>
            <a:r>
              <a:rPr lang="de-DE" sz="2400" b="1" baseline="-25000" dirty="0">
                <a:solidFill>
                  <a:srgbClr val="000000"/>
                </a:solidFill>
              </a:rPr>
              <a:t>2</a:t>
            </a:r>
          </a:p>
          <a:p>
            <a:pPr lvl="3">
              <a:defRPr/>
            </a:pPr>
            <a:endParaRPr lang="de-DE" sz="1900" b="1" baseline="-25000" dirty="0">
              <a:solidFill>
                <a:srgbClr val="000000"/>
              </a:solidFill>
            </a:endParaRPr>
          </a:p>
          <a:p>
            <a:pPr lvl="1">
              <a:defRPr/>
            </a:pPr>
            <a:r>
              <a:rPr lang="de-DE" u="sng" dirty="0">
                <a:solidFill>
                  <a:srgbClr val="000000"/>
                </a:solidFill>
              </a:rPr>
              <a:t>Hilfestellung</a:t>
            </a:r>
            <a:r>
              <a:rPr lang="de-DE" dirty="0">
                <a:solidFill>
                  <a:srgbClr val="000000"/>
                </a:solidFill>
              </a:rPr>
              <a:t>: sind beide Widerstände gleich groß, ist der Gesamtwiderstand die Hälfte </a:t>
            </a:r>
            <a:r>
              <a:rPr lang="de-DE" b="1" dirty="0">
                <a:solidFill>
                  <a:srgbClr val="000000"/>
                </a:solidFill>
              </a:rPr>
              <a:t>eines</a:t>
            </a:r>
            <a:r>
              <a:rPr lang="de-DE" dirty="0">
                <a:solidFill>
                  <a:srgbClr val="000000"/>
                </a:solidFill>
              </a:rPr>
              <a:t> Einzelwertes</a:t>
            </a:r>
          </a:p>
          <a:p>
            <a:pPr>
              <a:defRPr/>
            </a:pPr>
            <a:endParaRPr lang="de-DE" dirty="0">
              <a:solidFill>
                <a:srgbClr val="000000"/>
              </a:solidFill>
              <a:latin typeface="Bosch Office Sans"/>
            </a:endParaRPr>
          </a:p>
        </p:txBody>
      </p:sp>
      <p:grpSp>
        <p:nvGrpSpPr>
          <p:cNvPr id="7" name="Gruppieren 6">
            <a:extLst>
              <a:ext uri="{FF2B5EF4-FFF2-40B4-BE49-F238E27FC236}">
                <a16:creationId xmlns:a16="http://schemas.microsoft.com/office/drawing/2014/main" id="{E42EF167-271E-91C3-E28A-D97FAE9D91F4}"/>
              </a:ext>
            </a:extLst>
          </p:cNvPr>
          <p:cNvGrpSpPr/>
          <p:nvPr/>
        </p:nvGrpSpPr>
        <p:grpSpPr>
          <a:xfrm>
            <a:off x="8090457" y="3199519"/>
            <a:ext cx="2200237" cy="1669105"/>
            <a:chOff x="6603238" y="3261509"/>
            <a:chExt cx="2200237" cy="1669105"/>
          </a:xfrm>
        </p:grpSpPr>
        <p:cxnSp>
          <p:nvCxnSpPr>
            <p:cNvPr id="8" name="Gerader Verbinder 7">
              <a:extLst>
                <a:ext uri="{FF2B5EF4-FFF2-40B4-BE49-F238E27FC236}">
                  <a16:creationId xmlns:a16="http://schemas.microsoft.com/office/drawing/2014/main" id="{5741BE00-65DD-5002-3A69-57D17058F89B}"/>
                </a:ext>
              </a:extLst>
            </p:cNvPr>
            <p:cNvCxnSpPr/>
            <p:nvPr/>
          </p:nvCxnSpPr>
          <p:spPr>
            <a:xfrm flipH="1" flipV="1">
              <a:off x="6934586" y="3868247"/>
              <a:ext cx="0" cy="552211"/>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D14D7BE7-8949-D678-8671-81B22A9FF279}"/>
                </a:ext>
              </a:extLst>
            </p:cNvPr>
            <p:cNvSpPr txBox="1"/>
            <p:nvPr/>
          </p:nvSpPr>
          <p:spPr>
            <a:xfrm>
              <a:off x="6603238" y="3919883"/>
              <a:ext cx="332142" cy="369332"/>
            </a:xfrm>
            <a:prstGeom prst="rect">
              <a:avLst/>
            </a:prstGeom>
            <a:noFill/>
          </p:spPr>
          <p:txBody>
            <a:bodyPr wrap="none" rtlCol="0">
              <a:spAutoFit/>
            </a:bodyPr>
            <a:lstStyle/>
            <a:p>
              <a:r>
                <a:rPr lang="de-DE" dirty="0"/>
                <a:t>U</a:t>
              </a:r>
              <a:endParaRPr lang="de-DE" baseline="-25000" dirty="0"/>
            </a:p>
          </p:txBody>
        </p:sp>
        <p:grpSp>
          <p:nvGrpSpPr>
            <p:cNvPr id="10" name="Gruppieren 9">
              <a:extLst>
                <a:ext uri="{FF2B5EF4-FFF2-40B4-BE49-F238E27FC236}">
                  <a16:creationId xmlns:a16="http://schemas.microsoft.com/office/drawing/2014/main" id="{D63B7174-00F4-A8DC-C983-16065DDC2ED8}"/>
                </a:ext>
              </a:extLst>
            </p:cNvPr>
            <p:cNvGrpSpPr/>
            <p:nvPr/>
          </p:nvGrpSpPr>
          <p:grpSpPr>
            <a:xfrm>
              <a:off x="7440163" y="3261509"/>
              <a:ext cx="1358535" cy="1176512"/>
              <a:chOff x="1054217" y="1906430"/>
              <a:chExt cx="1358535" cy="1176512"/>
            </a:xfrm>
          </p:grpSpPr>
          <p:grpSp>
            <p:nvGrpSpPr>
              <p:cNvPr id="20" name="Gruppieren 19">
                <a:extLst>
                  <a:ext uri="{FF2B5EF4-FFF2-40B4-BE49-F238E27FC236}">
                    <a16:creationId xmlns:a16="http://schemas.microsoft.com/office/drawing/2014/main" id="{268B7326-D057-42B7-18B6-84CEDDE7B0DC}"/>
                  </a:ext>
                </a:extLst>
              </p:cNvPr>
              <p:cNvGrpSpPr/>
              <p:nvPr/>
            </p:nvGrpSpPr>
            <p:grpSpPr>
              <a:xfrm rot="5400000">
                <a:off x="1620274" y="1939882"/>
                <a:ext cx="226422" cy="1358535"/>
                <a:chOff x="5738949" y="1550127"/>
                <a:chExt cx="226422" cy="1358535"/>
              </a:xfrm>
            </p:grpSpPr>
            <p:sp>
              <p:nvSpPr>
                <p:cNvPr id="26" name="Rechteck 25">
                  <a:extLst>
                    <a:ext uri="{FF2B5EF4-FFF2-40B4-BE49-F238E27FC236}">
                      <a16:creationId xmlns:a16="http://schemas.microsoft.com/office/drawing/2014/main" id="{A17215C9-C5C4-0367-89D6-02A7461D9F3D}"/>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7" name="Gerader Verbinder 26">
                  <a:extLst>
                    <a:ext uri="{FF2B5EF4-FFF2-40B4-BE49-F238E27FC236}">
                      <a16:creationId xmlns:a16="http://schemas.microsoft.com/office/drawing/2014/main" id="{DA8FC634-4033-A0D3-C98D-926D1D020317}"/>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01EC9602-1AB5-AE2C-22F8-5B8532F15E9D}"/>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feld 20">
                <a:extLst>
                  <a:ext uri="{FF2B5EF4-FFF2-40B4-BE49-F238E27FC236}">
                    <a16:creationId xmlns:a16="http://schemas.microsoft.com/office/drawing/2014/main" id="{61EE8E15-7113-0862-CD9E-A519855EACD5}"/>
                  </a:ext>
                </a:extLst>
              </p:cNvPr>
              <p:cNvSpPr txBox="1"/>
              <p:nvPr/>
            </p:nvSpPr>
            <p:spPr>
              <a:xfrm>
                <a:off x="1318694" y="2713610"/>
                <a:ext cx="991746" cy="369332"/>
              </a:xfrm>
              <a:prstGeom prst="rect">
                <a:avLst/>
              </a:prstGeom>
              <a:noFill/>
            </p:spPr>
            <p:txBody>
              <a:bodyPr wrap="none" rtlCol="0">
                <a:spAutoFit/>
              </a:bodyPr>
              <a:lstStyle/>
              <a:p>
                <a:r>
                  <a:rPr lang="de-DE" dirty="0" err="1"/>
                  <a:t>Rgesamt</a:t>
                </a:r>
                <a:endParaRPr lang="de-DE" dirty="0"/>
              </a:p>
            </p:txBody>
          </p:sp>
          <p:cxnSp>
            <p:nvCxnSpPr>
              <p:cNvPr id="22" name="Gerader Verbinder 21">
                <a:extLst>
                  <a:ext uri="{FF2B5EF4-FFF2-40B4-BE49-F238E27FC236}">
                    <a16:creationId xmlns:a16="http://schemas.microsoft.com/office/drawing/2014/main" id="{C87C2408-A2E8-555E-9A30-29B5646A064E}"/>
                  </a:ext>
                </a:extLst>
              </p:cNvPr>
              <p:cNvCxnSpPr/>
              <p:nvPr/>
            </p:nvCxnSpPr>
            <p:spPr>
              <a:xfrm rot="5400000">
                <a:off x="1258868" y="2529149"/>
                <a:ext cx="0" cy="18000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4A354CAF-2F10-814F-F1ED-3C5AF3E78435}"/>
                  </a:ext>
                </a:extLst>
              </p:cNvPr>
              <p:cNvSpPr txBox="1"/>
              <p:nvPr/>
            </p:nvSpPr>
            <p:spPr>
              <a:xfrm>
                <a:off x="1085039" y="2618804"/>
                <a:ext cx="242374" cy="369332"/>
              </a:xfrm>
              <a:prstGeom prst="rect">
                <a:avLst/>
              </a:prstGeom>
              <a:noFill/>
            </p:spPr>
            <p:txBody>
              <a:bodyPr wrap="none" rtlCol="0">
                <a:spAutoFit/>
              </a:bodyPr>
              <a:lstStyle/>
              <a:p>
                <a:r>
                  <a:rPr lang="de-DE" dirty="0"/>
                  <a:t>I</a:t>
                </a:r>
                <a:endParaRPr lang="de-DE" baseline="-25000" dirty="0"/>
              </a:p>
            </p:txBody>
          </p:sp>
          <p:cxnSp>
            <p:nvCxnSpPr>
              <p:cNvPr id="24" name="Gerader Verbinder 23">
                <a:extLst>
                  <a:ext uri="{FF2B5EF4-FFF2-40B4-BE49-F238E27FC236}">
                    <a16:creationId xmlns:a16="http://schemas.microsoft.com/office/drawing/2014/main" id="{D355A857-F666-AB99-0DDA-01CF1BA34F85}"/>
                  </a:ext>
                </a:extLst>
              </p:cNvPr>
              <p:cNvCxnSpPr/>
              <p:nvPr/>
            </p:nvCxnSpPr>
            <p:spPr>
              <a:xfrm flipH="1" flipV="1">
                <a:off x="1370591" y="2288610"/>
                <a:ext cx="785741"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C79831B6-5AB5-1163-D5C5-F3735073FA48}"/>
                  </a:ext>
                </a:extLst>
              </p:cNvPr>
              <p:cNvSpPr txBox="1"/>
              <p:nvPr/>
            </p:nvSpPr>
            <p:spPr>
              <a:xfrm>
                <a:off x="1564458" y="1906430"/>
                <a:ext cx="332142" cy="369332"/>
              </a:xfrm>
              <a:prstGeom prst="rect">
                <a:avLst/>
              </a:prstGeom>
              <a:noFill/>
            </p:spPr>
            <p:txBody>
              <a:bodyPr wrap="none" rtlCol="0">
                <a:spAutoFit/>
              </a:bodyPr>
              <a:lstStyle/>
              <a:p>
                <a:r>
                  <a:rPr lang="de-DE" dirty="0"/>
                  <a:t>U</a:t>
                </a:r>
                <a:endParaRPr lang="de-DE" baseline="-25000" dirty="0"/>
              </a:p>
            </p:txBody>
          </p:sp>
        </p:grpSp>
        <p:sp>
          <p:nvSpPr>
            <p:cNvPr id="14" name="Ellipse 13">
              <a:extLst>
                <a:ext uri="{FF2B5EF4-FFF2-40B4-BE49-F238E27FC236}">
                  <a16:creationId xmlns:a16="http://schemas.microsoft.com/office/drawing/2014/main" id="{3F4C2055-E725-8A6B-1253-97AD6E08918C}"/>
                </a:ext>
              </a:extLst>
            </p:cNvPr>
            <p:cNvSpPr/>
            <p:nvPr/>
          </p:nvSpPr>
          <p:spPr>
            <a:xfrm>
              <a:off x="7070610" y="391988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8B420CC1-CBAC-CB6A-5F6B-A9233E23CE3E}"/>
                </a:ext>
              </a:extLst>
            </p:cNvPr>
            <p:cNvSpPr/>
            <p:nvPr/>
          </p:nvSpPr>
          <p:spPr>
            <a:xfrm>
              <a:off x="7070610" y="417908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8D387EBE-84EF-958C-326A-8C24E10A6599}"/>
                </a:ext>
              </a:extLst>
            </p:cNvPr>
            <p:cNvCxnSpPr/>
            <p:nvPr/>
          </p:nvCxnSpPr>
          <p:spPr>
            <a:xfrm rot="5400000">
              <a:off x="7387521" y="3767773"/>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E77B9A8-39D5-10A7-39DF-1D7C9426414B}"/>
                </a:ext>
              </a:extLst>
            </p:cNvPr>
            <p:cNvCxnSpPr/>
            <p:nvPr/>
          </p:nvCxnSpPr>
          <p:spPr>
            <a:xfrm flipV="1">
              <a:off x="7124610" y="4287083"/>
              <a:ext cx="0" cy="628476"/>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72907390-C1FD-2A0F-4748-4D61F2D3369B}"/>
                </a:ext>
              </a:extLst>
            </p:cNvPr>
            <p:cNvCxnSpPr/>
            <p:nvPr/>
          </p:nvCxnSpPr>
          <p:spPr>
            <a:xfrm flipV="1">
              <a:off x="8803475" y="3987479"/>
              <a:ext cx="0" cy="943135"/>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5248EBBB-D78D-B6D8-AE18-BDB926483140}"/>
                </a:ext>
              </a:extLst>
            </p:cNvPr>
            <p:cNvCxnSpPr/>
            <p:nvPr/>
          </p:nvCxnSpPr>
          <p:spPr>
            <a:xfrm>
              <a:off x="7124610" y="4915559"/>
              <a:ext cx="1674089" cy="15055"/>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9" name="Textfeld 28">
            <a:extLst>
              <a:ext uri="{FF2B5EF4-FFF2-40B4-BE49-F238E27FC236}">
                <a16:creationId xmlns:a16="http://schemas.microsoft.com/office/drawing/2014/main" id="{5DE271A1-71AE-A2AD-EE2B-FE880F916F86}"/>
              </a:ext>
            </a:extLst>
          </p:cNvPr>
          <p:cNvSpPr txBox="1"/>
          <p:nvPr/>
        </p:nvSpPr>
        <p:spPr>
          <a:xfrm>
            <a:off x="7262453" y="3640729"/>
            <a:ext cx="522514" cy="769441"/>
          </a:xfrm>
          <a:prstGeom prst="rect">
            <a:avLst/>
          </a:prstGeom>
          <a:noFill/>
        </p:spPr>
        <p:txBody>
          <a:bodyPr wrap="square" rtlCol="0">
            <a:spAutoFit/>
          </a:bodyPr>
          <a:lstStyle/>
          <a:p>
            <a:r>
              <a:rPr lang="de-DE" sz="4400" dirty="0">
                <a:sym typeface="Wingdings" panose="05000000000000000000" pitchFamily="2" charset="2"/>
              </a:rPr>
              <a:t></a:t>
            </a:r>
            <a:endParaRPr lang="de-DE" sz="4400" dirty="0"/>
          </a:p>
        </p:txBody>
      </p:sp>
      <p:grpSp>
        <p:nvGrpSpPr>
          <p:cNvPr id="30" name="Gruppieren 29">
            <a:extLst>
              <a:ext uri="{FF2B5EF4-FFF2-40B4-BE49-F238E27FC236}">
                <a16:creationId xmlns:a16="http://schemas.microsoft.com/office/drawing/2014/main" id="{C076FE9E-9BBE-FD14-D245-45D4D6E275D4}"/>
              </a:ext>
            </a:extLst>
          </p:cNvPr>
          <p:cNvGrpSpPr/>
          <p:nvPr/>
        </p:nvGrpSpPr>
        <p:grpSpPr>
          <a:xfrm>
            <a:off x="3795696" y="3443292"/>
            <a:ext cx="3162411" cy="1425332"/>
            <a:chOff x="3478764" y="3808844"/>
            <a:chExt cx="3162411" cy="1425332"/>
          </a:xfrm>
        </p:grpSpPr>
        <p:grpSp>
          <p:nvGrpSpPr>
            <p:cNvPr id="31" name="Gruppieren 30">
              <a:extLst>
                <a:ext uri="{FF2B5EF4-FFF2-40B4-BE49-F238E27FC236}">
                  <a16:creationId xmlns:a16="http://schemas.microsoft.com/office/drawing/2014/main" id="{A788B721-F827-0054-D174-225799C03AE7}"/>
                </a:ext>
              </a:extLst>
            </p:cNvPr>
            <p:cNvGrpSpPr/>
            <p:nvPr/>
          </p:nvGrpSpPr>
          <p:grpSpPr>
            <a:xfrm>
              <a:off x="4054733" y="3808844"/>
              <a:ext cx="2586442" cy="1321109"/>
              <a:chOff x="1015029" y="1896338"/>
              <a:chExt cx="2586442" cy="1321109"/>
            </a:xfrm>
          </p:grpSpPr>
          <p:grpSp>
            <p:nvGrpSpPr>
              <p:cNvPr id="39" name="Gruppieren 38">
                <a:extLst>
                  <a:ext uri="{FF2B5EF4-FFF2-40B4-BE49-F238E27FC236}">
                    <a16:creationId xmlns:a16="http://schemas.microsoft.com/office/drawing/2014/main" id="{249AC8D9-1D63-9AC0-147A-B29DEFCAAACF}"/>
                  </a:ext>
                </a:extLst>
              </p:cNvPr>
              <p:cNvGrpSpPr/>
              <p:nvPr/>
            </p:nvGrpSpPr>
            <p:grpSpPr>
              <a:xfrm rot="5400000">
                <a:off x="2195039" y="2055636"/>
                <a:ext cx="226422" cy="1358535"/>
                <a:chOff x="5738949" y="1550127"/>
                <a:chExt cx="226422" cy="1358535"/>
              </a:xfrm>
            </p:grpSpPr>
            <p:sp>
              <p:nvSpPr>
                <p:cNvPr id="60" name="Rechteck 59">
                  <a:extLst>
                    <a:ext uri="{FF2B5EF4-FFF2-40B4-BE49-F238E27FC236}">
                      <a16:creationId xmlns:a16="http://schemas.microsoft.com/office/drawing/2014/main" id="{AF459B64-3F6D-3CF8-1F01-F55C219018EC}"/>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1" name="Gerader Verbinder 60">
                  <a:extLst>
                    <a:ext uri="{FF2B5EF4-FFF2-40B4-BE49-F238E27FC236}">
                      <a16:creationId xmlns:a16="http://schemas.microsoft.com/office/drawing/2014/main" id="{20AB7216-D8BD-EF10-538D-FCDA920B8403}"/>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70632D47-359B-BEF8-B60F-92E71BD7B921}"/>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feld 39">
                <a:extLst>
                  <a:ext uri="{FF2B5EF4-FFF2-40B4-BE49-F238E27FC236}">
                    <a16:creationId xmlns:a16="http://schemas.microsoft.com/office/drawing/2014/main" id="{32092918-79DE-0D40-CA7B-5045139BEA31}"/>
                  </a:ext>
                </a:extLst>
              </p:cNvPr>
              <p:cNvSpPr txBox="1"/>
              <p:nvPr/>
            </p:nvSpPr>
            <p:spPr>
              <a:xfrm>
                <a:off x="2153400" y="2848115"/>
                <a:ext cx="426720" cy="369332"/>
              </a:xfrm>
              <a:prstGeom prst="rect">
                <a:avLst/>
              </a:prstGeom>
              <a:noFill/>
            </p:spPr>
            <p:txBody>
              <a:bodyPr wrap="none" rtlCol="0">
                <a:spAutoFit/>
              </a:bodyPr>
              <a:lstStyle/>
              <a:p>
                <a:r>
                  <a:rPr lang="de-DE" dirty="0"/>
                  <a:t>R2</a:t>
                </a:r>
              </a:p>
            </p:txBody>
          </p:sp>
          <p:grpSp>
            <p:nvGrpSpPr>
              <p:cNvPr id="41" name="Gruppieren 40">
                <a:extLst>
                  <a:ext uri="{FF2B5EF4-FFF2-40B4-BE49-F238E27FC236}">
                    <a16:creationId xmlns:a16="http://schemas.microsoft.com/office/drawing/2014/main" id="{FFE357AC-4635-D163-7090-ECB72422622F}"/>
                  </a:ext>
                </a:extLst>
              </p:cNvPr>
              <p:cNvGrpSpPr/>
              <p:nvPr/>
            </p:nvGrpSpPr>
            <p:grpSpPr>
              <a:xfrm rot="5400000">
                <a:off x="2195040" y="1330281"/>
                <a:ext cx="226422" cy="1358535"/>
                <a:chOff x="5738949" y="1550127"/>
                <a:chExt cx="226422" cy="1358535"/>
              </a:xfrm>
            </p:grpSpPr>
            <p:sp>
              <p:nvSpPr>
                <p:cNvPr id="57" name="Rechteck 56">
                  <a:extLst>
                    <a:ext uri="{FF2B5EF4-FFF2-40B4-BE49-F238E27FC236}">
                      <a16:creationId xmlns:a16="http://schemas.microsoft.com/office/drawing/2014/main" id="{CB88286C-C527-BFA7-85A2-BB9AE8A9D629}"/>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8" name="Gerader Verbinder 57">
                  <a:extLst>
                    <a:ext uri="{FF2B5EF4-FFF2-40B4-BE49-F238E27FC236}">
                      <a16:creationId xmlns:a16="http://schemas.microsoft.com/office/drawing/2014/main" id="{0B2F8964-CFDA-468F-FB09-1DF17E9B565A}"/>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F1BC2DEA-C2DB-2944-681E-A8AB22E9FFB0}"/>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feld 41">
                <a:extLst>
                  <a:ext uri="{FF2B5EF4-FFF2-40B4-BE49-F238E27FC236}">
                    <a16:creationId xmlns:a16="http://schemas.microsoft.com/office/drawing/2014/main" id="{F25D89F9-426E-6060-F294-5881A3ADE1F7}"/>
                  </a:ext>
                </a:extLst>
              </p:cNvPr>
              <p:cNvSpPr txBox="1"/>
              <p:nvPr/>
            </p:nvSpPr>
            <p:spPr>
              <a:xfrm>
                <a:off x="2153401" y="2122760"/>
                <a:ext cx="426720" cy="369332"/>
              </a:xfrm>
              <a:prstGeom prst="rect">
                <a:avLst/>
              </a:prstGeom>
              <a:noFill/>
            </p:spPr>
            <p:txBody>
              <a:bodyPr wrap="none" rtlCol="0">
                <a:spAutoFit/>
              </a:bodyPr>
              <a:lstStyle/>
              <a:p>
                <a:r>
                  <a:rPr lang="de-DE" dirty="0"/>
                  <a:t>R1</a:t>
                </a:r>
              </a:p>
            </p:txBody>
          </p:sp>
          <p:cxnSp>
            <p:nvCxnSpPr>
              <p:cNvPr id="43" name="Gerader Verbinder 42">
                <a:extLst>
                  <a:ext uri="{FF2B5EF4-FFF2-40B4-BE49-F238E27FC236}">
                    <a16:creationId xmlns:a16="http://schemas.microsoft.com/office/drawing/2014/main" id="{6BD0E1EB-A6C9-D770-ED40-34406A2D4F09}"/>
                  </a:ext>
                </a:extLst>
              </p:cNvPr>
              <p:cNvCxnSpPr/>
              <p:nvPr/>
            </p:nvCxnSpPr>
            <p:spPr>
              <a:xfrm>
                <a:off x="2987518" y="2009548"/>
                <a:ext cx="0" cy="7209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008E9403-51B4-1F98-26CB-993634BC4025}"/>
                  </a:ext>
                </a:extLst>
              </p:cNvPr>
              <p:cNvCxnSpPr/>
              <p:nvPr/>
            </p:nvCxnSpPr>
            <p:spPr>
              <a:xfrm>
                <a:off x="1628982" y="2009548"/>
                <a:ext cx="0" cy="7209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92CB06D2-733F-2FC1-8B94-04C7E3166181}"/>
                  </a:ext>
                </a:extLst>
              </p:cNvPr>
              <p:cNvCxnSpPr/>
              <p:nvPr/>
            </p:nvCxnSpPr>
            <p:spPr>
              <a:xfrm rot="5400000">
                <a:off x="3396820" y="2175793"/>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70F97688-CCCA-346A-F71F-F253B3422EA6}"/>
                  </a:ext>
                </a:extLst>
              </p:cNvPr>
              <p:cNvCxnSpPr/>
              <p:nvPr/>
            </p:nvCxnSpPr>
            <p:spPr>
              <a:xfrm rot="5400000">
                <a:off x="1424331" y="2165376"/>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97FA4B8A-F98A-BE52-1E36-58F9B0CFD4A9}"/>
                  </a:ext>
                </a:extLst>
              </p:cNvPr>
              <p:cNvCxnSpPr/>
              <p:nvPr/>
            </p:nvCxnSpPr>
            <p:spPr>
              <a:xfrm rot="5400000">
                <a:off x="1219680" y="2165376"/>
                <a:ext cx="0" cy="40930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8ED8DAD0-6878-6D19-8EF4-7A073F78B59E}"/>
                  </a:ext>
                </a:extLst>
              </p:cNvPr>
              <p:cNvCxnSpPr/>
              <p:nvPr/>
            </p:nvCxnSpPr>
            <p:spPr>
              <a:xfrm rot="5400000">
                <a:off x="3192169" y="2174497"/>
                <a:ext cx="0" cy="40930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45CFFDB1-3E31-0C0A-87C6-7967BA7536A4}"/>
                  </a:ext>
                </a:extLst>
              </p:cNvPr>
              <p:cNvCxnSpPr/>
              <p:nvPr/>
            </p:nvCxnSpPr>
            <p:spPr>
              <a:xfrm rot="5400000">
                <a:off x="1833634" y="1919548"/>
                <a:ext cx="0" cy="18000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17A0D73E-1631-E23A-1337-5A81080659A3}"/>
                  </a:ext>
                </a:extLst>
              </p:cNvPr>
              <p:cNvCxnSpPr/>
              <p:nvPr/>
            </p:nvCxnSpPr>
            <p:spPr>
              <a:xfrm rot="5400000">
                <a:off x="1833634" y="2640506"/>
                <a:ext cx="0" cy="18000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00F5B582-1223-85B3-F26B-4A39692CAA22}"/>
                  </a:ext>
                </a:extLst>
              </p:cNvPr>
              <p:cNvSpPr txBox="1"/>
              <p:nvPr/>
            </p:nvSpPr>
            <p:spPr>
              <a:xfrm>
                <a:off x="1652983" y="2739302"/>
                <a:ext cx="320922" cy="369332"/>
              </a:xfrm>
              <a:prstGeom prst="rect">
                <a:avLst/>
              </a:prstGeom>
              <a:noFill/>
            </p:spPr>
            <p:txBody>
              <a:bodyPr wrap="none" rtlCol="0">
                <a:spAutoFit/>
              </a:bodyPr>
              <a:lstStyle/>
              <a:p>
                <a:r>
                  <a:rPr lang="de-DE" dirty="0"/>
                  <a:t>I</a:t>
                </a:r>
                <a:r>
                  <a:rPr lang="de-DE" baseline="-25000" dirty="0"/>
                  <a:t>2</a:t>
                </a:r>
              </a:p>
            </p:txBody>
          </p:sp>
          <p:sp>
            <p:nvSpPr>
              <p:cNvPr id="53" name="Textfeld 52">
                <a:extLst>
                  <a:ext uri="{FF2B5EF4-FFF2-40B4-BE49-F238E27FC236}">
                    <a16:creationId xmlns:a16="http://schemas.microsoft.com/office/drawing/2014/main" id="{FC1AAAC1-6FDC-C9CC-FD34-D19C563EA9F3}"/>
                  </a:ext>
                </a:extLst>
              </p:cNvPr>
              <p:cNvSpPr txBox="1"/>
              <p:nvPr/>
            </p:nvSpPr>
            <p:spPr>
              <a:xfrm>
                <a:off x="1659805" y="2009203"/>
                <a:ext cx="320922" cy="369332"/>
              </a:xfrm>
              <a:prstGeom prst="rect">
                <a:avLst/>
              </a:prstGeom>
              <a:noFill/>
            </p:spPr>
            <p:txBody>
              <a:bodyPr wrap="none" rtlCol="0">
                <a:spAutoFit/>
              </a:bodyPr>
              <a:lstStyle/>
              <a:p>
                <a:r>
                  <a:rPr lang="de-DE" dirty="0"/>
                  <a:t>I</a:t>
                </a:r>
                <a:r>
                  <a:rPr lang="de-DE" baseline="-25000" dirty="0"/>
                  <a:t>1</a:t>
                </a:r>
              </a:p>
            </p:txBody>
          </p:sp>
          <p:sp>
            <p:nvSpPr>
              <p:cNvPr id="55" name="Textfeld 54">
                <a:extLst>
                  <a:ext uri="{FF2B5EF4-FFF2-40B4-BE49-F238E27FC236}">
                    <a16:creationId xmlns:a16="http://schemas.microsoft.com/office/drawing/2014/main" id="{17E1F3F7-A3E5-7EF9-7E25-4F89397453CF}"/>
                  </a:ext>
                </a:extLst>
              </p:cNvPr>
              <p:cNvSpPr txBox="1"/>
              <p:nvPr/>
            </p:nvSpPr>
            <p:spPr>
              <a:xfrm>
                <a:off x="1168866" y="2378535"/>
                <a:ext cx="357790" cy="369332"/>
              </a:xfrm>
              <a:prstGeom prst="rect">
                <a:avLst/>
              </a:prstGeom>
              <a:noFill/>
            </p:spPr>
            <p:txBody>
              <a:bodyPr wrap="none" rtlCol="0">
                <a:spAutoFit/>
              </a:bodyPr>
              <a:lstStyle/>
              <a:p>
                <a:r>
                  <a:rPr lang="de-DE" dirty="0" err="1"/>
                  <a:t>I</a:t>
                </a:r>
                <a:r>
                  <a:rPr lang="de-DE" baseline="-25000" dirty="0" err="1"/>
                  <a:t>in</a:t>
                </a:r>
                <a:endParaRPr lang="de-DE" baseline="-25000" dirty="0"/>
              </a:p>
            </p:txBody>
          </p:sp>
          <p:sp>
            <p:nvSpPr>
              <p:cNvPr id="56" name="Textfeld 55">
                <a:extLst>
                  <a:ext uri="{FF2B5EF4-FFF2-40B4-BE49-F238E27FC236}">
                    <a16:creationId xmlns:a16="http://schemas.microsoft.com/office/drawing/2014/main" id="{5E52385B-D57A-C3C1-00D6-98D8EE1C2130}"/>
                  </a:ext>
                </a:extLst>
              </p:cNvPr>
              <p:cNvSpPr txBox="1"/>
              <p:nvPr/>
            </p:nvSpPr>
            <p:spPr>
              <a:xfrm>
                <a:off x="3120248" y="2378535"/>
                <a:ext cx="455574" cy="369332"/>
              </a:xfrm>
              <a:prstGeom prst="rect">
                <a:avLst/>
              </a:prstGeom>
              <a:noFill/>
            </p:spPr>
            <p:txBody>
              <a:bodyPr wrap="none" rtlCol="0">
                <a:spAutoFit/>
              </a:bodyPr>
              <a:lstStyle/>
              <a:p>
                <a:r>
                  <a:rPr lang="de-DE" dirty="0" err="1"/>
                  <a:t>I</a:t>
                </a:r>
                <a:r>
                  <a:rPr lang="de-DE" baseline="-25000" dirty="0" err="1"/>
                  <a:t>out</a:t>
                </a:r>
                <a:endParaRPr lang="de-DE" baseline="-25000" dirty="0"/>
              </a:p>
            </p:txBody>
          </p:sp>
        </p:grpSp>
        <p:cxnSp>
          <p:nvCxnSpPr>
            <p:cNvPr id="32" name="Gerader Verbinder 31">
              <a:extLst>
                <a:ext uri="{FF2B5EF4-FFF2-40B4-BE49-F238E27FC236}">
                  <a16:creationId xmlns:a16="http://schemas.microsoft.com/office/drawing/2014/main" id="{58BF5F2A-4988-9BBB-5819-8680DDBAE3F7}"/>
                </a:ext>
              </a:extLst>
            </p:cNvPr>
            <p:cNvCxnSpPr/>
            <p:nvPr/>
          </p:nvCxnSpPr>
          <p:spPr>
            <a:xfrm flipH="1" flipV="1">
              <a:off x="3810112" y="4183301"/>
              <a:ext cx="0" cy="552211"/>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D0B34FE1-FB08-0D3C-DB01-97A49736C348}"/>
                </a:ext>
              </a:extLst>
            </p:cNvPr>
            <p:cNvSpPr txBox="1"/>
            <p:nvPr/>
          </p:nvSpPr>
          <p:spPr>
            <a:xfrm>
              <a:off x="3478764" y="4234937"/>
              <a:ext cx="332142" cy="369332"/>
            </a:xfrm>
            <a:prstGeom prst="rect">
              <a:avLst/>
            </a:prstGeom>
            <a:noFill/>
          </p:spPr>
          <p:txBody>
            <a:bodyPr wrap="none" rtlCol="0">
              <a:spAutoFit/>
            </a:bodyPr>
            <a:lstStyle/>
            <a:p>
              <a:r>
                <a:rPr lang="de-DE" dirty="0"/>
                <a:t>U</a:t>
              </a:r>
              <a:endParaRPr lang="de-DE" baseline="-25000" dirty="0"/>
            </a:p>
          </p:txBody>
        </p:sp>
        <p:sp>
          <p:nvSpPr>
            <p:cNvPr id="34" name="Ellipse 33">
              <a:extLst>
                <a:ext uri="{FF2B5EF4-FFF2-40B4-BE49-F238E27FC236}">
                  <a16:creationId xmlns:a16="http://schemas.microsoft.com/office/drawing/2014/main" id="{F9EBFBE3-6726-63E5-8645-2E39CF45FF19}"/>
                </a:ext>
              </a:extLst>
            </p:cNvPr>
            <p:cNvSpPr/>
            <p:nvPr/>
          </p:nvSpPr>
          <p:spPr>
            <a:xfrm>
              <a:off x="3946136" y="423493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B517B6D3-D1DC-E444-F418-FD280A0DEC05}"/>
                </a:ext>
              </a:extLst>
            </p:cNvPr>
            <p:cNvSpPr/>
            <p:nvPr/>
          </p:nvSpPr>
          <p:spPr>
            <a:xfrm>
              <a:off x="3946136" y="449413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a:extLst>
                <a:ext uri="{FF2B5EF4-FFF2-40B4-BE49-F238E27FC236}">
                  <a16:creationId xmlns:a16="http://schemas.microsoft.com/office/drawing/2014/main" id="{E3063C65-7103-2EE9-FF35-26D29BE68BB3}"/>
                </a:ext>
              </a:extLst>
            </p:cNvPr>
            <p:cNvCxnSpPr/>
            <p:nvPr/>
          </p:nvCxnSpPr>
          <p:spPr>
            <a:xfrm flipV="1">
              <a:off x="4000136" y="4602137"/>
              <a:ext cx="0" cy="628476"/>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3F8C78CD-E335-2801-F093-451876C7C317}"/>
                </a:ext>
              </a:extLst>
            </p:cNvPr>
            <p:cNvCxnSpPr/>
            <p:nvPr/>
          </p:nvCxnSpPr>
          <p:spPr>
            <a:xfrm flipV="1">
              <a:off x="6641175" y="4291041"/>
              <a:ext cx="0" cy="943135"/>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638F8046-D0AB-F00B-AC9D-9C958B86CA8E}"/>
                </a:ext>
              </a:extLst>
            </p:cNvPr>
            <p:cNvCxnSpPr/>
            <p:nvPr/>
          </p:nvCxnSpPr>
          <p:spPr>
            <a:xfrm>
              <a:off x="4000136" y="5230613"/>
              <a:ext cx="2641039" cy="0"/>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3" name="Ellipse 62">
            <a:extLst>
              <a:ext uri="{FF2B5EF4-FFF2-40B4-BE49-F238E27FC236}">
                <a16:creationId xmlns:a16="http://schemas.microsoft.com/office/drawing/2014/main" id="{D10E7EFF-C51B-9E35-1785-E2E6E58FB819}"/>
              </a:ext>
            </a:extLst>
          </p:cNvPr>
          <p:cNvSpPr/>
          <p:nvPr/>
        </p:nvSpPr>
        <p:spPr>
          <a:xfrm>
            <a:off x="4933130" y="3869385"/>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4" name="Gerader Verbinder 1023">
            <a:extLst>
              <a:ext uri="{FF2B5EF4-FFF2-40B4-BE49-F238E27FC236}">
                <a16:creationId xmlns:a16="http://schemas.microsoft.com/office/drawing/2014/main" id="{8D611FCD-5567-7E6E-CB94-D99B4699EE40}"/>
              </a:ext>
            </a:extLst>
          </p:cNvPr>
          <p:cNvCxnSpPr/>
          <p:nvPr/>
        </p:nvCxnSpPr>
        <p:spPr>
          <a:xfrm flipH="1" flipV="1">
            <a:off x="5280270" y="3277376"/>
            <a:ext cx="785741"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25" name="Textfeld 1024">
            <a:extLst>
              <a:ext uri="{FF2B5EF4-FFF2-40B4-BE49-F238E27FC236}">
                <a16:creationId xmlns:a16="http://schemas.microsoft.com/office/drawing/2014/main" id="{69287F76-29A1-1D57-B98F-A597F20AB0F7}"/>
              </a:ext>
            </a:extLst>
          </p:cNvPr>
          <p:cNvSpPr txBox="1"/>
          <p:nvPr/>
        </p:nvSpPr>
        <p:spPr>
          <a:xfrm>
            <a:off x="5474137" y="2895196"/>
            <a:ext cx="332142" cy="369332"/>
          </a:xfrm>
          <a:prstGeom prst="rect">
            <a:avLst/>
          </a:prstGeom>
          <a:noFill/>
        </p:spPr>
        <p:txBody>
          <a:bodyPr wrap="none" rtlCol="0">
            <a:spAutoFit/>
          </a:bodyPr>
          <a:lstStyle/>
          <a:p>
            <a:r>
              <a:rPr lang="de-DE" dirty="0"/>
              <a:t>U</a:t>
            </a:r>
            <a:endParaRPr lang="de-DE" baseline="-25000" dirty="0"/>
          </a:p>
        </p:txBody>
      </p:sp>
      <p:sp>
        <p:nvSpPr>
          <p:cNvPr id="1027" name="Ellipse 1026">
            <a:extLst>
              <a:ext uri="{FF2B5EF4-FFF2-40B4-BE49-F238E27FC236}">
                <a16:creationId xmlns:a16="http://schemas.microsoft.com/office/drawing/2014/main" id="{05438257-4EA9-0296-A5C3-0CF7EA9D56EF}"/>
              </a:ext>
            </a:extLst>
          </p:cNvPr>
          <p:cNvSpPr/>
          <p:nvPr/>
        </p:nvSpPr>
        <p:spPr>
          <a:xfrm>
            <a:off x="6285398" y="387166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620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3" grpId="0" animBg="1"/>
      <p:bldP spid="1025" grpId="0"/>
      <p:bldP spid="10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6C91666-0A66-0A8A-E282-CC7A531BA39A}"/>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p:nvPr>
        </p:nvSpPr>
        <p:spPr>
          <a:xfrm>
            <a:off x="258762" y="457201"/>
            <a:ext cx="10450799" cy="1604356"/>
          </a:xfrm>
        </p:spPr>
        <p:txBody>
          <a:bodyPr>
            <a:normAutofit fontScale="92500" lnSpcReduction="10000"/>
          </a:bodyPr>
          <a:lstStyle/>
          <a:p>
            <a:r>
              <a:rPr lang="de-DE" sz="7200" dirty="0">
                <a:latin typeface="Academy Engraved LET" pitchFamily="2" charset="0"/>
              </a:rPr>
              <a:t>Amateurfunk</a:t>
            </a:r>
          </a:p>
          <a:p>
            <a:r>
              <a:rPr lang="de-DE" sz="4400" dirty="0">
                <a:latin typeface="Academy Engraved LET" pitchFamily="2" charset="0"/>
              </a:rPr>
              <a:t>Vorbereitung auf die Lizenzprüfung</a:t>
            </a:r>
          </a:p>
        </p:txBody>
      </p:sp>
      <p:sp>
        <p:nvSpPr>
          <p:cNvPr id="6" name="Untertitel 2">
            <a:extLst>
              <a:ext uri="{FF2B5EF4-FFF2-40B4-BE49-F238E27FC236}">
                <a16:creationId xmlns:a16="http://schemas.microsoft.com/office/drawing/2014/main" id="{37A19FD8-7A8F-439B-8281-EF1C0EA62CFC}"/>
              </a:ext>
            </a:extLst>
          </p:cNvPr>
          <p:cNvSpPr txBox="1">
            <a:spLocks/>
          </p:cNvSpPr>
          <p:nvPr/>
        </p:nvSpPr>
        <p:spPr>
          <a:xfrm>
            <a:off x="258759" y="2341937"/>
            <a:ext cx="10450799" cy="2972185"/>
          </a:xfrm>
          <a:prstGeom prst="rect">
            <a:avLst/>
          </a:prstGeom>
        </p:spPr>
        <p:txBody>
          <a:bodyPr vert="horz" lIns="91440" tIns="45720" rIns="91440" bIns="45720" rtlCol="0">
            <a:normAutofit lnSpcReduction="10000"/>
          </a:bodyPr>
          <a:lstStyle>
            <a:lvl1pPr marL="0" indent="0" algn="ctr" defTabSz="822686" rtl="0" eaLnBrk="1" latinLnBrk="0" hangingPunct="1">
              <a:lnSpc>
                <a:spcPct val="90000"/>
              </a:lnSpc>
              <a:spcBef>
                <a:spcPts val="900"/>
              </a:spcBef>
              <a:buFont typeface="Arial" panose="020B0604020202020204" pitchFamily="34" charset="0"/>
              <a:buNone/>
              <a:defRPr sz="2159" kern="1200">
                <a:solidFill>
                  <a:schemeClr val="tx1"/>
                </a:solidFill>
                <a:latin typeface="+mn-lt"/>
                <a:ea typeface="+mn-ea"/>
                <a:cs typeface="+mn-cs"/>
              </a:defRPr>
            </a:lvl1pPr>
            <a:lvl2pPr marL="411343" indent="0" algn="ctr" defTabSz="822686" rtl="0" eaLnBrk="1" latinLnBrk="0" hangingPunct="1">
              <a:lnSpc>
                <a:spcPct val="90000"/>
              </a:lnSpc>
              <a:spcBef>
                <a:spcPts val="450"/>
              </a:spcBef>
              <a:buFont typeface="Arial" panose="020B0604020202020204" pitchFamily="34" charset="0"/>
              <a:buNone/>
              <a:defRPr sz="1799" kern="1200">
                <a:solidFill>
                  <a:schemeClr val="tx1"/>
                </a:solidFill>
                <a:latin typeface="+mn-lt"/>
                <a:ea typeface="+mn-ea"/>
                <a:cs typeface="+mn-cs"/>
              </a:defRPr>
            </a:lvl2pPr>
            <a:lvl3pPr marL="822686" indent="0" algn="ctr" defTabSz="822686" rtl="0" eaLnBrk="1" latinLnBrk="0" hangingPunct="1">
              <a:lnSpc>
                <a:spcPct val="90000"/>
              </a:lnSpc>
              <a:spcBef>
                <a:spcPts val="450"/>
              </a:spcBef>
              <a:buFont typeface="Arial" panose="020B0604020202020204" pitchFamily="34" charset="0"/>
              <a:buNone/>
              <a:defRPr sz="1619" kern="1200">
                <a:solidFill>
                  <a:schemeClr val="tx1"/>
                </a:solidFill>
                <a:latin typeface="+mn-lt"/>
                <a:ea typeface="+mn-ea"/>
                <a:cs typeface="+mn-cs"/>
              </a:defRPr>
            </a:lvl3pPr>
            <a:lvl4pPr marL="1234029"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371"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6714"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057"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79400"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0743" indent="0" algn="ctr" defTabSz="822686"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r>
              <a:rPr lang="de-DE" sz="10700" dirty="0"/>
              <a:t>Technische</a:t>
            </a:r>
            <a:br>
              <a:rPr lang="de-DE" sz="10700" dirty="0"/>
            </a:br>
            <a:r>
              <a:rPr lang="de-DE" sz="10700" dirty="0"/>
              <a:t>Kenntnisse E</a:t>
            </a:r>
            <a:endParaRPr lang="de-DE" sz="6600" dirty="0"/>
          </a:p>
        </p:txBody>
      </p:sp>
      <p:sp>
        <p:nvSpPr>
          <p:cNvPr id="7" name="Rechteck 6">
            <a:extLst>
              <a:ext uri="{FF2B5EF4-FFF2-40B4-BE49-F238E27FC236}">
                <a16:creationId xmlns:a16="http://schemas.microsoft.com/office/drawing/2014/main" id="{D05CC253-113F-F9F9-D87F-ABCAEF045D5D}"/>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C4A4293D-0828-D13F-81DD-61449EC9FFA4}"/>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 name="Rechteck 4">
            <a:extLst>
              <a:ext uri="{FF2B5EF4-FFF2-40B4-BE49-F238E27FC236}">
                <a16:creationId xmlns:a16="http://schemas.microsoft.com/office/drawing/2014/main" id="{633DAAA2-F07F-5874-4BEF-CA0FC6DFE229}"/>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Tree>
    <p:extLst>
      <p:ext uri="{BB962C8B-B14F-4D97-AF65-F5344CB8AC3E}">
        <p14:creationId xmlns:p14="http://schemas.microsoft.com/office/powerpoint/2010/main" val="344989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Der (Platten)-Kondensator (Kapazität)</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15" name="Inhaltsplatzhalter 4">
            <a:extLst>
              <a:ext uri="{FF2B5EF4-FFF2-40B4-BE49-F238E27FC236}">
                <a16:creationId xmlns:a16="http://schemas.microsoft.com/office/drawing/2014/main" id="{3963AE37-0355-6BBB-C162-D36AF0873689}"/>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r>
              <a:rPr lang="de-DE" dirty="0">
                <a:solidFill>
                  <a:srgbClr val="000000"/>
                </a:solidFill>
              </a:rPr>
              <a:t>Zwei gegenüberliegende „Platten“ mit der Fläche A im Abstand d</a:t>
            </a:r>
          </a:p>
          <a:p>
            <a:pPr>
              <a:defRPr/>
            </a:pPr>
            <a:r>
              <a:rPr lang="de-DE" dirty="0">
                <a:solidFill>
                  <a:srgbClr val="000000"/>
                </a:solidFill>
              </a:rPr>
              <a:t>Der Raum zwischen den Platten ist mit einem Medium, dem sogenannten Dielektrikum gefüllt</a:t>
            </a:r>
          </a:p>
          <a:p>
            <a:pPr>
              <a:defRPr/>
            </a:pPr>
            <a:r>
              <a:rPr lang="de-DE" dirty="0">
                <a:solidFill>
                  <a:srgbClr val="000000"/>
                </a:solidFill>
              </a:rPr>
              <a:t>Die Kapazität berechnet sich nach </a:t>
            </a:r>
            <a:r>
              <a:rPr lang="de-DE" b="1" dirty="0">
                <a:solidFill>
                  <a:srgbClr val="000000"/>
                </a:solidFill>
              </a:rPr>
              <a:t>C = </a:t>
            </a:r>
            <a:r>
              <a:rPr lang="de-DE" sz="2400" b="1" dirty="0">
                <a:solidFill>
                  <a:srgbClr val="000000"/>
                </a:solidFill>
                <a:latin typeface="Symbol" panose="05050102010706020507" pitchFamily="18" charset="2"/>
              </a:rPr>
              <a:t>e</a:t>
            </a:r>
            <a:r>
              <a:rPr lang="de-DE" b="1" baseline="-25000" dirty="0">
                <a:solidFill>
                  <a:srgbClr val="000000"/>
                </a:solidFill>
              </a:rPr>
              <a:t>0</a:t>
            </a:r>
            <a:r>
              <a:rPr lang="de-DE" b="1" dirty="0">
                <a:solidFill>
                  <a:srgbClr val="000000"/>
                </a:solidFill>
              </a:rPr>
              <a:t> * </a:t>
            </a:r>
            <a:r>
              <a:rPr lang="de-DE" sz="2400" b="1" dirty="0">
                <a:solidFill>
                  <a:srgbClr val="000000"/>
                </a:solidFill>
                <a:latin typeface="Symbol" panose="05050102010706020507" pitchFamily="18" charset="2"/>
              </a:rPr>
              <a:t>e</a:t>
            </a:r>
            <a:r>
              <a:rPr lang="de-DE" sz="2400" b="1" baseline="-25000" dirty="0">
                <a:solidFill>
                  <a:srgbClr val="000000"/>
                </a:solidFill>
              </a:rPr>
              <a:t>r</a:t>
            </a:r>
            <a:r>
              <a:rPr lang="de-DE" b="1" dirty="0">
                <a:solidFill>
                  <a:srgbClr val="000000"/>
                </a:solidFill>
              </a:rPr>
              <a:t> * A / d</a:t>
            </a:r>
          </a:p>
          <a:p>
            <a:pPr>
              <a:defRPr/>
            </a:pPr>
            <a:r>
              <a:rPr lang="de-DE" dirty="0">
                <a:solidFill>
                  <a:srgbClr val="000000"/>
                </a:solidFill>
              </a:rPr>
              <a:t>Einheit der Kapazität: Farad	Größenordnung oft eher in µF, </a:t>
            </a:r>
            <a:r>
              <a:rPr lang="de-DE" dirty="0" err="1">
                <a:solidFill>
                  <a:srgbClr val="000000"/>
                </a:solidFill>
              </a:rPr>
              <a:t>nF</a:t>
            </a:r>
            <a:r>
              <a:rPr lang="de-DE" dirty="0">
                <a:solidFill>
                  <a:srgbClr val="000000"/>
                </a:solidFill>
              </a:rPr>
              <a:t>, </a:t>
            </a:r>
            <a:r>
              <a:rPr lang="de-DE" dirty="0" err="1">
                <a:solidFill>
                  <a:srgbClr val="000000"/>
                </a:solidFill>
              </a:rPr>
              <a:t>pF</a:t>
            </a:r>
            <a:endParaRPr lang="de-DE" dirty="0">
              <a:solidFill>
                <a:srgbClr val="000000"/>
              </a:solidFill>
            </a:endParaRPr>
          </a:p>
          <a:p>
            <a:pPr>
              <a:defRPr/>
            </a:pPr>
            <a:r>
              <a:rPr lang="de-DE" dirty="0">
                <a:solidFill>
                  <a:srgbClr val="000000"/>
                </a:solidFill>
                <a:latin typeface="Symbol" panose="05050102010706020507" pitchFamily="18" charset="2"/>
              </a:rPr>
              <a:t> </a:t>
            </a:r>
            <a:r>
              <a:rPr lang="de-DE" sz="2400" dirty="0">
                <a:solidFill>
                  <a:srgbClr val="000000"/>
                </a:solidFill>
                <a:latin typeface="Symbol" panose="05050102010706020507" pitchFamily="18" charset="2"/>
              </a:rPr>
              <a:t>e</a:t>
            </a:r>
            <a:r>
              <a:rPr lang="de-DE" baseline="-25000" dirty="0">
                <a:solidFill>
                  <a:srgbClr val="000000"/>
                </a:solidFill>
              </a:rPr>
              <a:t>0</a:t>
            </a:r>
            <a:r>
              <a:rPr lang="de-DE" dirty="0">
                <a:solidFill>
                  <a:srgbClr val="000000"/>
                </a:solidFill>
              </a:rPr>
              <a:t> ist die elektrische Feldkonstante (</a:t>
            </a:r>
            <a:r>
              <a:rPr lang="en-US" dirty="0" err="1">
                <a:solidFill>
                  <a:srgbClr val="000000"/>
                </a:solidFill>
              </a:rPr>
              <a:t>Dielektrizität</a:t>
            </a:r>
            <a:r>
              <a:rPr lang="en-US" dirty="0">
                <a:solidFill>
                  <a:srgbClr val="000000"/>
                </a:solidFill>
              </a:rPr>
              <a:t> des </a:t>
            </a:r>
            <a:r>
              <a:rPr lang="en-US" dirty="0" err="1">
                <a:solidFill>
                  <a:srgbClr val="000000"/>
                </a:solidFill>
              </a:rPr>
              <a:t>Vakuums</a:t>
            </a:r>
            <a:r>
              <a:rPr lang="en-US" dirty="0">
                <a:solidFill>
                  <a:srgbClr val="000000"/>
                </a:solidFill>
              </a:rPr>
              <a:t>)</a:t>
            </a:r>
          </a:p>
          <a:p>
            <a:pPr>
              <a:defRPr/>
            </a:pPr>
            <a:r>
              <a:rPr lang="de-DE" dirty="0">
                <a:solidFill>
                  <a:srgbClr val="000000"/>
                </a:solidFill>
                <a:latin typeface="Symbol" panose="05050102010706020507" pitchFamily="18" charset="2"/>
              </a:rPr>
              <a:t> </a:t>
            </a:r>
            <a:r>
              <a:rPr lang="de-DE" sz="2400" dirty="0">
                <a:solidFill>
                  <a:srgbClr val="000000"/>
                </a:solidFill>
                <a:latin typeface="Symbol" panose="05050102010706020507" pitchFamily="18" charset="2"/>
              </a:rPr>
              <a:t>e</a:t>
            </a:r>
            <a:r>
              <a:rPr lang="de-DE" baseline="-25000" dirty="0">
                <a:solidFill>
                  <a:srgbClr val="000000"/>
                </a:solidFill>
              </a:rPr>
              <a:t>r </a:t>
            </a:r>
            <a:r>
              <a:rPr lang="de-DE" dirty="0">
                <a:solidFill>
                  <a:srgbClr val="000000"/>
                </a:solidFill>
              </a:rPr>
              <a:t> ist die </a:t>
            </a:r>
            <a:r>
              <a:rPr lang="en-US" dirty="0" err="1">
                <a:solidFill>
                  <a:srgbClr val="000000"/>
                </a:solidFill>
              </a:rPr>
              <a:t>stoffabhängige</a:t>
            </a:r>
            <a:r>
              <a:rPr lang="en-US" dirty="0">
                <a:solidFill>
                  <a:srgbClr val="000000"/>
                </a:solidFill>
              </a:rPr>
              <a:t> relative </a:t>
            </a:r>
            <a:r>
              <a:rPr lang="en-US" dirty="0" err="1">
                <a:solidFill>
                  <a:srgbClr val="000000"/>
                </a:solidFill>
              </a:rPr>
              <a:t>Permittivität</a:t>
            </a:r>
            <a:r>
              <a:rPr lang="en-US" dirty="0">
                <a:solidFill>
                  <a:srgbClr val="000000"/>
                </a:solidFill>
              </a:rPr>
              <a:t> des </a:t>
            </a:r>
            <a:r>
              <a:rPr lang="en-US" dirty="0" err="1">
                <a:solidFill>
                  <a:srgbClr val="000000"/>
                </a:solidFill>
              </a:rPr>
              <a:t>Dielektrikums</a:t>
            </a:r>
            <a:r>
              <a:rPr lang="en-US" dirty="0">
                <a:solidFill>
                  <a:srgbClr val="000000"/>
                </a:solidFill>
              </a:rPr>
              <a:t>. Achtung: </a:t>
            </a:r>
            <a:r>
              <a:rPr lang="en-US" dirty="0" err="1">
                <a:solidFill>
                  <a:srgbClr val="000000"/>
                </a:solidFill>
              </a:rPr>
              <a:t>sie</a:t>
            </a:r>
            <a:r>
              <a:rPr lang="en-US" dirty="0">
                <a:solidFill>
                  <a:srgbClr val="000000"/>
                </a:solidFill>
              </a:rPr>
              <a:t> </a:t>
            </a:r>
            <a:r>
              <a:rPr lang="en-US" dirty="0" err="1">
                <a:solidFill>
                  <a:srgbClr val="000000"/>
                </a:solidFill>
              </a:rPr>
              <a:t>ist</a:t>
            </a:r>
            <a:r>
              <a:rPr lang="en-US" dirty="0">
                <a:solidFill>
                  <a:srgbClr val="000000"/>
                </a:solidFill>
              </a:rPr>
              <a:t> </a:t>
            </a:r>
            <a:r>
              <a:rPr lang="en-US" dirty="0" err="1">
                <a:solidFill>
                  <a:srgbClr val="000000"/>
                </a:solidFill>
              </a:rPr>
              <a:t>frequenzabhängig</a:t>
            </a:r>
            <a:r>
              <a:rPr lang="en-US" dirty="0">
                <a:solidFill>
                  <a:srgbClr val="000000"/>
                </a:solidFill>
              </a:rPr>
              <a:t>!</a:t>
            </a:r>
            <a:endParaRPr lang="de-DE" dirty="0">
              <a:solidFill>
                <a:srgbClr val="000000"/>
              </a:solidFill>
            </a:endParaRPr>
          </a:p>
          <a:p>
            <a:pPr marL="0" indent="0">
              <a:buNone/>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p:txBody>
      </p:sp>
      <p:grpSp>
        <p:nvGrpSpPr>
          <p:cNvPr id="1041" name="Gruppieren 1040">
            <a:extLst>
              <a:ext uri="{FF2B5EF4-FFF2-40B4-BE49-F238E27FC236}">
                <a16:creationId xmlns:a16="http://schemas.microsoft.com/office/drawing/2014/main" id="{BE863257-99C3-8687-28C5-C7ACC599D4C3}"/>
              </a:ext>
            </a:extLst>
          </p:cNvPr>
          <p:cNvGrpSpPr/>
          <p:nvPr/>
        </p:nvGrpSpPr>
        <p:grpSpPr>
          <a:xfrm>
            <a:off x="2956498" y="1366801"/>
            <a:ext cx="2397034" cy="1567543"/>
            <a:chOff x="2449285" y="1611086"/>
            <a:chExt cx="2397034" cy="1567543"/>
          </a:xfrm>
        </p:grpSpPr>
        <p:sp>
          <p:nvSpPr>
            <p:cNvPr id="1042" name="Rechteck 1041">
              <a:extLst>
                <a:ext uri="{FF2B5EF4-FFF2-40B4-BE49-F238E27FC236}">
                  <a16:creationId xmlns:a16="http://schemas.microsoft.com/office/drawing/2014/main" id="{9C316D8E-4D8D-9A1D-D9CF-3CDD9CB540E0}"/>
                </a:ext>
              </a:extLst>
            </p:cNvPr>
            <p:cNvSpPr/>
            <p:nvPr/>
          </p:nvSpPr>
          <p:spPr>
            <a:xfrm>
              <a:off x="3309257" y="1611086"/>
              <a:ext cx="45719" cy="15675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3" name="Rechteck 1042">
              <a:extLst>
                <a:ext uri="{FF2B5EF4-FFF2-40B4-BE49-F238E27FC236}">
                  <a16:creationId xmlns:a16="http://schemas.microsoft.com/office/drawing/2014/main" id="{35F03DD2-64D5-40A6-3A99-C465858EA49B}"/>
                </a:ext>
              </a:extLst>
            </p:cNvPr>
            <p:cNvSpPr/>
            <p:nvPr/>
          </p:nvSpPr>
          <p:spPr>
            <a:xfrm>
              <a:off x="3940628" y="1611086"/>
              <a:ext cx="45719" cy="15675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4" name="Rechteck 1043">
              <a:extLst>
                <a:ext uri="{FF2B5EF4-FFF2-40B4-BE49-F238E27FC236}">
                  <a16:creationId xmlns:a16="http://schemas.microsoft.com/office/drawing/2014/main" id="{A08859E8-DC3C-99EE-1381-A16AA342E7E6}"/>
                </a:ext>
              </a:extLst>
            </p:cNvPr>
            <p:cNvSpPr/>
            <p:nvPr/>
          </p:nvSpPr>
          <p:spPr>
            <a:xfrm>
              <a:off x="3450771" y="1611086"/>
              <a:ext cx="391886" cy="156754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5" name="Gerader Verbinder 1044">
              <a:extLst>
                <a:ext uri="{FF2B5EF4-FFF2-40B4-BE49-F238E27FC236}">
                  <a16:creationId xmlns:a16="http://schemas.microsoft.com/office/drawing/2014/main" id="{F60EA391-6FA1-F8B7-7F76-BBC1D2B6C7AE}"/>
                </a:ext>
              </a:extLst>
            </p:cNvPr>
            <p:cNvCxnSpPr/>
            <p:nvPr/>
          </p:nvCxnSpPr>
          <p:spPr>
            <a:xfrm>
              <a:off x="2449285" y="2329543"/>
              <a:ext cx="8599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Gerader Verbinder 1045">
              <a:extLst>
                <a:ext uri="{FF2B5EF4-FFF2-40B4-BE49-F238E27FC236}">
                  <a16:creationId xmlns:a16="http://schemas.microsoft.com/office/drawing/2014/main" id="{B729F031-75B1-A313-0640-D264D5B80E26}"/>
                </a:ext>
              </a:extLst>
            </p:cNvPr>
            <p:cNvCxnSpPr/>
            <p:nvPr/>
          </p:nvCxnSpPr>
          <p:spPr>
            <a:xfrm>
              <a:off x="3986347" y="2329543"/>
              <a:ext cx="8599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7" name="Gruppieren 1046">
            <a:extLst>
              <a:ext uri="{FF2B5EF4-FFF2-40B4-BE49-F238E27FC236}">
                <a16:creationId xmlns:a16="http://schemas.microsoft.com/office/drawing/2014/main" id="{50ECE462-2274-9689-3A45-85F228ADC45C}"/>
              </a:ext>
            </a:extLst>
          </p:cNvPr>
          <p:cNvGrpSpPr/>
          <p:nvPr/>
        </p:nvGrpSpPr>
        <p:grpSpPr>
          <a:xfrm>
            <a:off x="7061817" y="1886709"/>
            <a:ext cx="1177972" cy="633196"/>
            <a:chOff x="5137223" y="1834457"/>
            <a:chExt cx="1177972" cy="633196"/>
          </a:xfrm>
        </p:grpSpPr>
        <p:cxnSp>
          <p:nvCxnSpPr>
            <p:cNvPr id="1048" name="Gerader Verbinder 1047">
              <a:extLst>
                <a:ext uri="{FF2B5EF4-FFF2-40B4-BE49-F238E27FC236}">
                  <a16:creationId xmlns:a16="http://schemas.microsoft.com/office/drawing/2014/main" id="{085AFBC3-14F2-F2A4-38EB-9117565AC651}"/>
                </a:ext>
              </a:extLst>
            </p:cNvPr>
            <p:cNvCxnSpPr/>
            <p:nvPr/>
          </p:nvCxnSpPr>
          <p:spPr>
            <a:xfrm rot="5400000">
              <a:off x="5497223" y="2014457"/>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Gerader Verbinder 1048">
              <a:extLst>
                <a:ext uri="{FF2B5EF4-FFF2-40B4-BE49-F238E27FC236}">
                  <a16:creationId xmlns:a16="http://schemas.microsoft.com/office/drawing/2014/main" id="{6A0EBBD6-FBEF-3D03-F5C5-029CB432A020}"/>
                </a:ext>
              </a:extLst>
            </p:cNvPr>
            <p:cNvCxnSpPr/>
            <p:nvPr/>
          </p:nvCxnSpPr>
          <p:spPr>
            <a:xfrm rot="5400000">
              <a:off x="5595195" y="2014457"/>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Gerader Verbinder 1049">
              <a:extLst>
                <a:ext uri="{FF2B5EF4-FFF2-40B4-BE49-F238E27FC236}">
                  <a16:creationId xmlns:a16="http://schemas.microsoft.com/office/drawing/2014/main" id="{A7EAB66E-E67F-D8DC-D477-17653C38035E}"/>
                </a:ext>
              </a:extLst>
            </p:cNvPr>
            <p:cNvCxnSpPr/>
            <p:nvPr/>
          </p:nvCxnSpPr>
          <p:spPr>
            <a:xfrm>
              <a:off x="5775195"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Gerader Verbinder 1050">
              <a:extLst>
                <a:ext uri="{FF2B5EF4-FFF2-40B4-BE49-F238E27FC236}">
                  <a16:creationId xmlns:a16="http://schemas.microsoft.com/office/drawing/2014/main" id="{48C5205C-3371-01E4-1218-1FD786F2F6D4}"/>
                </a:ext>
              </a:extLst>
            </p:cNvPr>
            <p:cNvCxnSpPr/>
            <p:nvPr/>
          </p:nvCxnSpPr>
          <p:spPr>
            <a:xfrm>
              <a:off x="5137223" y="2014457"/>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2" name="Textfeld 1051">
              <a:extLst>
                <a:ext uri="{FF2B5EF4-FFF2-40B4-BE49-F238E27FC236}">
                  <a16:creationId xmlns:a16="http://schemas.microsoft.com/office/drawing/2014/main" id="{B5672EDF-26C0-1530-587E-9436EF7EB098}"/>
                </a:ext>
              </a:extLst>
            </p:cNvPr>
            <p:cNvSpPr txBox="1"/>
            <p:nvPr/>
          </p:nvSpPr>
          <p:spPr>
            <a:xfrm>
              <a:off x="5765957" y="2098321"/>
              <a:ext cx="309700" cy="369332"/>
            </a:xfrm>
            <a:prstGeom prst="rect">
              <a:avLst/>
            </a:prstGeom>
            <a:noFill/>
          </p:spPr>
          <p:txBody>
            <a:bodyPr wrap="none" rtlCol="0">
              <a:spAutoFit/>
            </a:bodyPr>
            <a:lstStyle/>
            <a:p>
              <a:r>
                <a:rPr lang="de-DE" dirty="0"/>
                <a:t>C</a:t>
              </a:r>
            </a:p>
          </p:txBody>
        </p:sp>
      </p:grpSp>
      <p:sp>
        <p:nvSpPr>
          <p:cNvPr id="1053" name="Textfeld 1052">
            <a:extLst>
              <a:ext uri="{FF2B5EF4-FFF2-40B4-BE49-F238E27FC236}">
                <a16:creationId xmlns:a16="http://schemas.microsoft.com/office/drawing/2014/main" id="{DA24E6E7-11AD-B6F4-08F3-AC8AB9E20ACE}"/>
              </a:ext>
            </a:extLst>
          </p:cNvPr>
          <p:cNvSpPr txBox="1"/>
          <p:nvPr/>
        </p:nvSpPr>
        <p:spPr>
          <a:xfrm>
            <a:off x="3941084" y="1778808"/>
            <a:ext cx="421910" cy="523220"/>
          </a:xfrm>
          <a:prstGeom prst="rect">
            <a:avLst/>
          </a:prstGeom>
          <a:noFill/>
        </p:spPr>
        <p:txBody>
          <a:bodyPr wrap="none" rtlCol="0">
            <a:spAutoFit/>
          </a:bodyPr>
          <a:lstStyle/>
          <a:p>
            <a:r>
              <a:rPr lang="de-DE" sz="2800" dirty="0">
                <a:solidFill>
                  <a:srgbClr val="000000"/>
                </a:solidFill>
                <a:latin typeface="Symbol" panose="05050102010706020507" pitchFamily="18" charset="2"/>
              </a:rPr>
              <a:t>e</a:t>
            </a:r>
            <a:r>
              <a:rPr lang="de-DE" sz="2800" baseline="-25000" dirty="0">
                <a:solidFill>
                  <a:srgbClr val="000000"/>
                </a:solidFill>
              </a:rPr>
              <a:t>r</a:t>
            </a:r>
            <a:endParaRPr lang="de-DE" sz="2800" dirty="0"/>
          </a:p>
        </p:txBody>
      </p:sp>
    </p:spTree>
    <p:extLst>
      <p:ext uri="{BB962C8B-B14F-4D97-AF65-F5344CB8AC3E}">
        <p14:creationId xmlns:p14="http://schemas.microsoft.com/office/powerpoint/2010/main" val="265949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Kondensatortypen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15" name="Inhaltsplatzhalter 4">
            <a:extLst>
              <a:ext uri="{FF2B5EF4-FFF2-40B4-BE49-F238E27FC236}">
                <a16:creationId xmlns:a16="http://schemas.microsoft.com/office/drawing/2014/main" id="{3963AE37-0355-6BBB-C162-D36AF0873689}"/>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err="1">
                <a:solidFill>
                  <a:srgbClr val="000000"/>
                </a:solidFill>
              </a:rPr>
              <a:t>Keramikkondenstoren</a:t>
            </a: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Drehkondensator</a:t>
            </a:r>
          </a:p>
          <a:p>
            <a:pPr>
              <a:defRPr/>
            </a:pPr>
            <a:r>
              <a:rPr lang="de-DE" dirty="0">
                <a:solidFill>
                  <a:srgbClr val="000000"/>
                </a:solidFill>
              </a:rPr>
              <a:t>Trimmkondensator</a:t>
            </a:r>
          </a:p>
          <a:p>
            <a:pPr>
              <a:defRPr/>
            </a:pPr>
            <a:endParaRPr lang="de-DE" dirty="0">
              <a:solidFill>
                <a:srgbClr val="000000"/>
              </a:solidFill>
            </a:endParaRPr>
          </a:p>
          <a:p>
            <a:pPr>
              <a:defRPr/>
            </a:pPr>
            <a:r>
              <a:rPr lang="de-DE" dirty="0">
                <a:solidFill>
                  <a:srgbClr val="000000"/>
                </a:solidFill>
              </a:rPr>
              <a:t>Folienkondensator</a:t>
            </a:r>
          </a:p>
          <a:p>
            <a:pPr>
              <a:defRPr/>
            </a:pPr>
            <a:r>
              <a:rPr lang="de-DE" dirty="0">
                <a:solidFill>
                  <a:srgbClr val="000000"/>
                </a:solidFill>
              </a:rPr>
              <a:t>Durchführungskondensator</a:t>
            </a:r>
          </a:p>
          <a:p>
            <a:pPr>
              <a:defRPr/>
            </a:pPr>
            <a:endParaRPr lang="de-DE" dirty="0">
              <a:solidFill>
                <a:srgbClr val="000000"/>
              </a:solidFill>
            </a:endParaRPr>
          </a:p>
          <a:p>
            <a:pPr>
              <a:defRPr/>
            </a:pPr>
            <a:r>
              <a:rPr lang="de-DE" dirty="0">
                <a:solidFill>
                  <a:srgbClr val="000000"/>
                </a:solidFill>
              </a:rPr>
              <a:t>Elektrolytkondensator</a:t>
            </a:r>
          </a:p>
          <a:p>
            <a:pPr>
              <a:defRPr/>
            </a:pPr>
            <a:r>
              <a:rPr lang="de-DE" dirty="0" err="1">
                <a:solidFill>
                  <a:srgbClr val="000000"/>
                </a:solidFill>
              </a:rPr>
              <a:t>Tantalkondensator</a:t>
            </a:r>
            <a:endParaRPr lang="de-DE" dirty="0">
              <a:solidFill>
                <a:srgbClr val="000000"/>
              </a:solidFill>
            </a:endParaRPr>
          </a:p>
          <a:p>
            <a:pPr>
              <a:defRPr/>
            </a:pPr>
            <a:r>
              <a:rPr lang="de-DE" dirty="0">
                <a:solidFill>
                  <a:srgbClr val="000000"/>
                </a:solidFill>
              </a:rPr>
              <a:t>…</a:t>
            </a:r>
          </a:p>
          <a:p>
            <a:pPr>
              <a:defRPr/>
            </a:pPr>
            <a:r>
              <a:rPr lang="de-DE" b="1" dirty="0">
                <a:solidFill>
                  <a:srgbClr val="000000"/>
                </a:solidFill>
              </a:rPr>
              <a:t>Beim Elektrolytkondensator muss die Polarität beachtet werden</a:t>
            </a:r>
          </a:p>
          <a:p>
            <a:pPr marL="0" indent="0">
              <a:buNone/>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p:txBody>
      </p:sp>
      <p:grpSp>
        <p:nvGrpSpPr>
          <p:cNvPr id="6" name="Gruppieren 5">
            <a:extLst>
              <a:ext uri="{FF2B5EF4-FFF2-40B4-BE49-F238E27FC236}">
                <a16:creationId xmlns:a16="http://schemas.microsoft.com/office/drawing/2014/main" id="{3907F669-4A29-CE85-1C4E-BD66B5827D0F}"/>
              </a:ext>
            </a:extLst>
          </p:cNvPr>
          <p:cNvGrpSpPr/>
          <p:nvPr/>
        </p:nvGrpSpPr>
        <p:grpSpPr>
          <a:xfrm>
            <a:off x="2850493" y="1732661"/>
            <a:ext cx="360000" cy="1177972"/>
            <a:chOff x="1794329" y="3953374"/>
            <a:chExt cx="360000" cy="1177972"/>
          </a:xfrm>
        </p:grpSpPr>
        <p:cxnSp>
          <p:nvCxnSpPr>
            <p:cNvPr id="7" name="Gerader Verbinder 6">
              <a:extLst>
                <a:ext uri="{FF2B5EF4-FFF2-40B4-BE49-F238E27FC236}">
                  <a16:creationId xmlns:a16="http://schemas.microsoft.com/office/drawing/2014/main" id="{9E0AA675-8B16-2643-B71B-56A6EBC59515}"/>
                </a:ext>
              </a:extLst>
            </p:cNvPr>
            <p:cNvCxnSpPr/>
            <p:nvPr/>
          </p:nvCxnSpPr>
          <p:spPr>
            <a:xfrm flipH="1">
              <a:off x="1873349" y="4360627"/>
              <a:ext cx="278920" cy="298662"/>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E5516E87-F546-102E-3B74-414FAD242457}"/>
                </a:ext>
              </a:extLst>
            </p:cNvPr>
            <p:cNvGrpSpPr/>
            <p:nvPr/>
          </p:nvGrpSpPr>
          <p:grpSpPr>
            <a:xfrm>
              <a:off x="1794329" y="3953374"/>
              <a:ext cx="360000" cy="1177972"/>
              <a:chOff x="7607401" y="1614321"/>
              <a:chExt cx="360000" cy="1177972"/>
            </a:xfrm>
          </p:grpSpPr>
          <p:cxnSp>
            <p:nvCxnSpPr>
              <p:cNvPr id="9" name="Gerader Verbinder 8">
                <a:extLst>
                  <a:ext uri="{FF2B5EF4-FFF2-40B4-BE49-F238E27FC236}">
                    <a16:creationId xmlns:a16="http://schemas.microsoft.com/office/drawing/2014/main" id="{B7A5AD31-0656-B7D9-3530-32251B9EB941}"/>
                  </a:ext>
                </a:extLst>
              </p:cNvPr>
              <p:cNvCxnSpPr/>
              <p:nvPr/>
            </p:nvCxnSpPr>
            <p:spPr>
              <a:xfrm rot="10800000">
                <a:off x="7607401" y="215432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353F92DE-DB76-9F86-7C06-2F3EB5E1C29E}"/>
                  </a:ext>
                </a:extLst>
              </p:cNvPr>
              <p:cNvCxnSpPr/>
              <p:nvPr/>
            </p:nvCxnSpPr>
            <p:spPr>
              <a:xfrm rot="10800000">
                <a:off x="7607401" y="22522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ECCB90FA-DC62-28D6-EBD1-5E603CBC47CB}"/>
                  </a:ext>
                </a:extLst>
              </p:cNvPr>
              <p:cNvCxnSpPr/>
              <p:nvPr/>
            </p:nvCxnSpPr>
            <p:spPr>
              <a:xfrm rot="5400000">
                <a:off x="7517401" y="25222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3EE80EA9-16F3-5C9E-0774-7A058FCA941E}"/>
                  </a:ext>
                </a:extLst>
              </p:cNvPr>
              <p:cNvCxnSpPr/>
              <p:nvPr/>
            </p:nvCxnSpPr>
            <p:spPr>
              <a:xfrm rot="5400000">
                <a:off x="7517401" y="1884321"/>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 name="Gruppieren 16">
            <a:extLst>
              <a:ext uri="{FF2B5EF4-FFF2-40B4-BE49-F238E27FC236}">
                <a16:creationId xmlns:a16="http://schemas.microsoft.com/office/drawing/2014/main" id="{7F9A31EF-CD91-48B6-E9B9-F255FB2C0A27}"/>
              </a:ext>
            </a:extLst>
          </p:cNvPr>
          <p:cNvGrpSpPr/>
          <p:nvPr/>
        </p:nvGrpSpPr>
        <p:grpSpPr>
          <a:xfrm>
            <a:off x="3199750" y="3920702"/>
            <a:ext cx="360001" cy="1177972"/>
            <a:chOff x="3750578" y="3947946"/>
            <a:chExt cx="360001" cy="1177972"/>
          </a:xfrm>
        </p:grpSpPr>
        <p:cxnSp>
          <p:nvCxnSpPr>
            <p:cNvPr id="18" name="Gerader Verbinder 17">
              <a:extLst>
                <a:ext uri="{FF2B5EF4-FFF2-40B4-BE49-F238E27FC236}">
                  <a16:creationId xmlns:a16="http://schemas.microsoft.com/office/drawing/2014/main" id="{A497D222-E569-0045-D8CB-1BA9640DBACB}"/>
                </a:ext>
              </a:extLst>
            </p:cNvPr>
            <p:cNvCxnSpPr/>
            <p:nvPr/>
          </p:nvCxnSpPr>
          <p:spPr>
            <a:xfrm rot="10800000">
              <a:off x="3750579" y="4585918"/>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FD40F016-F57F-96CF-85BA-65AADC1716D5}"/>
                </a:ext>
              </a:extLst>
            </p:cNvPr>
            <p:cNvCxnSpPr/>
            <p:nvPr/>
          </p:nvCxnSpPr>
          <p:spPr>
            <a:xfrm rot="5400000">
              <a:off x="3660579" y="4855918"/>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91F57E98-7FE4-5A58-6A69-CFD13A3DDE7C}"/>
                </a:ext>
              </a:extLst>
            </p:cNvPr>
            <p:cNvCxnSpPr>
              <a:endCxn id="21" idx="0"/>
            </p:cNvCxnSpPr>
            <p:nvPr/>
          </p:nvCxnSpPr>
          <p:spPr>
            <a:xfrm>
              <a:off x="3930579" y="3947946"/>
              <a:ext cx="0" cy="510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83ABE1F3-50B4-AE23-8B53-3C97BA0D277E}"/>
                </a:ext>
              </a:extLst>
            </p:cNvPr>
            <p:cNvSpPr/>
            <p:nvPr/>
          </p:nvSpPr>
          <p:spPr>
            <a:xfrm>
              <a:off x="3750578" y="4458006"/>
              <a:ext cx="360001" cy="6794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45BFA917-3A24-CF41-9D54-9E82010737E0}"/>
                </a:ext>
              </a:extLst>
            </p:cNvPr>
            <p:cNvGrpSpPr/>
            <p:nvPr/>
          </p:nvGrpSpPr>
          <p:grpSpPr>
            <a:xfrm>
              <a:off x="3980887" y="4323080"/>
              <a:ext cx="88193" cy="89934"/>
              <a:chOff x="4036767" y="4245070"/>
              <a:chExt cx="147624" cy="147624"/>
            </a:xfrm>
          </p:grpSpPr>
          <p:cxnSp>
            <p:nvCxnSpPr>
              <p:cNvPr id="23" name="Gerader Verbinder 22">
                <a:extLst>
                  <a:ext uri="{FF2B5EF4-FFF2-40B4-BE49-F238E27FC236}">
                    <a16:creationId xmlns:a16="http://schemas.microsoft.com/office/drawing/2014/main" id="{1E8C4583-EE53-F241-FEF6-9496FE8F1E77}"/>
                  </a:ext>
                </a:extLst>
              </p:cNvPr>
              <p:cNvCxnSpPr/>
              <p:nvPr/>
            </p:nvCxnSpPr>
            <p:spPr>
              <a:xfrm flipH="1" flipV="1">
                <a:off x="4036767" y="4310821"/>
                <a:ext cx="1476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0368F50B-3D45-6249-ADEC-A77ABB9DBB99}"/>
                  </a:ext>
                </a:extLst>
              </p:cNvPr>
              <p:cNvCxnSpPr/>
              <p:nvPr/>
            </p:nvCxnSpPr>
            <p:spPr>
              <a:xfrm rot="5400000" flipH="1" flipV="1">
                <a:off x="4036767" y="4318882"/>
                <a:ext cx="1476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5" name="Picture 2" descr="4D2976A0-997B-4ECC-8672-FB6BC4F7AEF5-L0-001">
            <a:extLst>
              <a:ext uri="{FF2B5EF4-FFF2-40B4-BE49-F238E27FC236}">
                <a16:creationId xmlns:a16="http://schemas.microsoft.com/office/drawing/2014/main" id="{362878AE-D2EC-DB9E-DEA7-B9608740290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59" t="14688" r="2422" b="18854"/>
          <a:stretch/>
        </p:blipFill>
        <p:spPr bwMode="auto">
          <a:xfrm rot="10800000">
            <a:off x="3971324" y="1291244"/>
            <a:ext cx="6738238" cy="356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uppieren 25">
            <a:extLst>
              <a:ext uri="{FF2B5EF4-FFF2-40B4-BE49-F238E27FC236}">
                <a16:creationId xmlns:a16="http://schemas.microsoft.com/office/drawing/2014/main" id="{C8E7E7F3-9AC5-3AD2-3831-22F852224F48}"/>
              </a:ext>
            </a:extLst>
          </p:cNvPr>
          <p:cNvGrpSpPr/>
          <p:nvPr/>
        </p:nvGrpSpPr>
        <p:grpSpPr>
          <a:xfrm>
            <a:off x="3334006" y="1723747"/>
            <a:ext cx="368491" cy="1177972"/>
            <a:chOff x="2537298" y="3947946"/>
            <a:chExt cx="368491" cy="1177972"/>
          </a:xfrm>
        </p:grpSpPr>
        <p:grpSp>
          <p:nvGrpSpPr>
            <p:cNvPr id="27" name="Gruppieren 26">
              <a:extLst>
                <a:ext uri="{FF2B5EF4-FFF2-40B4-BE49-F238E27FC236}">
                  <a16:creationId xmlns:a16="http://schemas.microsoft.com/office/drawing/2014/main" id="{BDB27AE4-27F2-E9E9-12A6-D77BB9AD3E7B}"/>
                </a:ext>
              </a:extLst>
            </p:cNvPr>
            <p:cNvGrpSpPr/>
            <p:nvPr/>
          </p:nvGrpSpPr>
          <p:grpSpPr>
            <a:xfrm>
              <a:off x="2537298" y="3947946"/>
              <a:ext cx="360000" cy="1177972"/>
              <a:chOff x="1794329" y="3953374"/>
              <a:chExt cx="360000" cy="1177972"/>
            </a:xfrm>
          </p:grpSpPr>
          <p:cxnSp>
            <p:nvCxnSpPr>
              <p:cNvPr id="29" name="Gerader Verbinder 28">
                <a:extLst>
                  <a:ext uri="{FF2B5EF4-FFF2-40B4-BE49-F238E27FC236}">
                    <a16:creationId xmlns:a16="http://schemas.microsoft.com/office/drawing/2014/main" id="{893999EB-C10A-27C9-FDD0-B0C770FA8A0E}"/>
                  </a:ext>
                </a:extLst>
              </p:cNvPr>
              <p:cNvCxnSpPr/>
              <p:nvPr/>
            </p:nvCxnSpPr>
            <p:spPr>
              <a:xfrm flipH="1">
                <a:off x="1837778" y="4385036"/>
                <a:ext cx="273971" cy="300590"/>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grpSp>
            <p:nvGrpSpPr>
              <p:cNvPr id="30" name="Gruppieren 29">
                <a:extLst>
                  <a:ext uri="{FF2B5EF4-FFF2-40B4-BE49-F238E27FC236}">
                    <a16:creationId xmlns:a16="http://schemas.microsoft.com/office/drawing/2014/main" id="{A51F2142-5E16-D6B2-38D0-9DD21984CBFF}"/>
                  </a:ext>
                </a:extLst>
              </p:cNvPr>
              <p:cNvGrpSpPr/>
              <p:nvPr/>
            </p:nvGrpSpPr>
            <p:grpSpPr>
              <a:xfrm>
                <a:off x="1794329" y="3953374"/>
                <a:ext cx="360000" cy="1177972"/>
                <a:chOff x="7607401" y="1614321"/>
                <a:chExt cx="360000" cy="1177972"/>
              </a:xfrm>
            </p:grpSpPr>
            <p:cxnSp>
              <p:nvCxnSpPr>
                <p:cNvPr id="31" name="Gerader Verbinder 30">
                  <a:extLst>
                    <a:ext uri="{FF2B5EF4-FFF2-40B4-BE49-F238E27FC236}">
                      <a16:creationId xmlns:a16="http://schemas.microsoft.com/office/drawing/2014/main" id="{6D19501B-511F-BA2E-03B3-BFB1557A85C7}"/>
                    </a:ext>
                  </a:extLst>
                </p:cNvPr>
                <p:cNvCxnSpPr/>
                <p:nvPr/>
              </p:nvCxnSpPr>
              <p:spPr>
                <a:xfrm rot="10800000">
                  <a:off x="7607401" y="215432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C62C9B81-35B7-4DA6-45CF-7A7B36A0119D}"/>
                    </a:ext>
                  </a:extLst>
                </p:cNvPr>
                <p:cNvCxnSpPr/>
                <p:nvPr/>
              </p:nvCxnSpPr>
              <p:spPr>
                <a:xfrm rot="10800000">
                  <a:off x="7607401" y="22522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2CEEBF44-E91A-1621-48F8-0364A9B0338F}"/>
                    </a:ext>
                  </a:extLst>
                </p:cNvPr>
                <p:cNvCxnSpPr/>
                <p:nvPr/>
              </p:nvCxnSpPr>
              <p:spPr>
                <a:xfrm rot="5400000">
                  <a:off x="7517401" y="25222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26B739F9-1BF4-10AA-AED3-F59D7A892CFD}"/>
                    </a:ext>
                  </a:extLst>
                </p:cNvPr>
                <p:cNvCxnSpPr/>
                <p:nvPr/>
              </p:nvCxnSpPr>
              <p:spPr>
                <a:xfrm rot="5400000">
                  <a:off x="7517401" y="1884321"/>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8" name="Gerader Verbinder 27">
              <a:extLst>
                <a:ext uri="{FF2B5EF4-FFF2-40B4-BE49-F238E27FC236}">
                  <a16:creationId xmlns:a16="http://schemas.microsoft.com/office/drawing/2014/main" id="{BDCC1A73-2F88-C3CE-9548-3B44BB8BEE34}"/>
                </a:ext>
              </a:extLst>
            </p:cNvPr>
            <p:cNvCxnSpPr/>
            <p:nvPr/>
          </p:nvCxnSpPr>
          <p:spPr>
            <a:xfrm flipH="1" flipV="1">
              <a:off x="2791722" y="4329393"/>
              <a:ext cx="114067" cy="1124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feld 34">
            <a:extLst>
              <a:ext uri="{FF2B5EF4-FFF2-40B4-BE49-F238E27FC236}">
                <a16:creationId xmlns:a16="http://schemas.microsoft.com/office/drawing/2014/main" id="{D3C68DAA-F766-61EC-7DCF-F85578FCF696}"/>
              </a:ext>
            </a:extLst>
          </p:cNvPr>
          <p:cNvSpPr txBox="1"/>
          <p:nvPr/>
        </p:nvSpPr>
        <p:spPr>
          <a:xfrm>
            <a:off x="9556682" y="4636891"/>
            <a:ext cx="1152880" cy="230832"/>
          </a:xfrm>
          <a:prstGeom prst="rect">
            <a:avLst/>
          </a:prstGeom>
          <a:noFill/>
        </p:spPr>
        <p:txBody>
          <a:bodyPr wrap="none" rtlCol="0">
            <a:spAutoFit/>
          </a:bodyPr>
          <a:lstStyle/>
          <a:p>
            <a:r>
              <a:rPr lang="de-DE" sz="900" dirty="0"/>
              <a:t>Foto: Martin Triebke</a:t>
            </a:r>
          </a:p>
        </p:txBody>
      </p:sp>
    </p:spTree>
    <p:extLst>
      <p:ext uri="{BB962C8B-B14F-4D97-AF65-F5344CB8AC3E}">
        <p14:creationId xmlns:p14="http://schemas.microsoft.com/office/powerpoint/2010/main" val="393037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Der Kondensator, Auf-/Entladung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36" name="Inhaltsplatzhalter 4">
            <a:extLst>
              <a:ext uri="{FF2B5EF4-FFF2-40B4-BE49-F238E27FC236}">
                <a16:creationId xmlns:a16="http://schemas.microsoft.com/office/drawing/2014/main" id="{F93552EF-F55C-79B4-2B34-D611AD6AB7CD}"/>
              </a:ext>
            </a:extLst>
          </p:cNvPr>
          <p:cNvSpPr txBox="1">
            <a:spLocks/>
          </p:cNvSpPr>
          <p:nvPr/>
        </p:nvSpPr>
        <p:spPr>
          <a:xfrm>
            <a:off x="5930984" y="1296000"/>
            <a:ext cx="4778578"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Zeitkonstante </a:t>
            </a:r>
            <a:r>
              <a:rPr lang="de-DE" sz="2800" dirty="0">
                <a:solidFill>
                  <a:srgbClr val="000000"/>
                </a:solidFill>
                <a:latin typeface="Symbol" panose="05050102010706020507" pitchFamily="18" charset="2"/>
              </a:rPr>
              <a:t>t</a:t>
            </a:r>
            <a:r>
              <a:rPr lang="de-DE" dirty="0">
                <a:solidFill>
                  <a:srgbClr val="000000"/>
                </a:solidFill>
              </a:rPr>
              <a:t> = R * C  (in s) gibt an, wann der Schaltzustand zu 63% erreicht ist</a:t>
            </a:r>
          </a:p>
          <a:p>
            <a:pPr>
              <a:defRPr/>
            </a:pPr>
            <a:endParaRPr lang="de-DE" dirty="0">
              <a:solidFill>
                <a:srgbClr val="000000"/>
              </a:solidFill>
              <a:latin typeface="Bosch Office Sans"/>
            </a:endParaRPr>
          </a:p>
          <a:p>
            <a:pPr marL="0" indent="0">
              <a:buNone/>
              <a:defRPr/>
            </a:pPr>
            <a:endParaRPr lang="de-DE" dirty="0">
              <a:solidFill>
                <a:srgbClr val="000000"/>
              </a:solidFill>
              <a:latin typeface="Bosch Office Sans"/>
            </a:endParaRPr>
          </a:p>
          <a:p>
            <a:pPr>
              <a:defRPr/>
            </a:pPr>
            <a:endParaRPr lang="de-DE" dirty="0">
              <a:solidFill>
                <a:srgbClr val="000000"/>
              </a:solidFill>
              <a:latin typeface="Bosch Office Sans"/>
            </a:endParaRPr>
          </a:p>
        </p:txBody>
      </p:sp>
      <p:sp>
        <p:nvSpPr>
          <p:cNvPr id="37" name="Inhaltsplatzhalter 4">
            <a:extLst>
              <a:ext uri="{FF2B5EF4-FFF2-40B4-BE49-F238E27FC236}">
                <a16:creationId xmlns:a16="http://schemas.microsoft.com/office/drawing/2014/main" id="{9D420E0B-8E81-93D9-20AA-CDC34CEAF90F}"/>
              </a:ext>
            </a:extLst>
          </p:cNvPr>
          <p:cNvSpPr txBox="1">
            <a:spLocks/>
          </p:cNvSpPr>
          <p:nvPr/>
        </p:nvSpPr>
        <p:spPr>
          <a:xfrm>
            <a:off x="258762" y="1296000"/>
            <a:ext cx="5665787"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r>
              <a:rPr lang="de-DE" dirty="0">
                <a:solidFill>
                  <a:srgbClr val="000000"/>
                </a:solidFill>
              </a:rPr>
              <a:t>Aufladung</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Entladung</a:t>
            </a: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p:txBody>
      </p:sp>
      <p:grpSp>
        <p:nvGrpSpPr>
          <p:cNvPr id="38" name="Gruppieren 37">
            <a:extLst>
              <a:ext uri="{FF2B5EF4-FFF2-40B4-BE49-F238E27FC236}">
                <a16:creationId xmlns:a16="http://schemas.microsoft.com/office/drawing/2014/main" id="{68C65153-FFC6-5FA8-FD6A-08F2CBA47A95}"/>
              </a:ext>
            </a:extLst>
          </p:cNvPr>
          <p:cNvGrpSpPr/>
          <p:nvPr/>
        </p:nvGrpSpPr>
        <p:grpSpPr>
          <a:xfrm>
            <a:off x="2008216" y="1095510"/>
            <a:ext cx="3250945" cy="4374221"/>
            <a:chOff x="2008216" y="1095510"/>
            <a:chExt cx="3250945" cy="4374221"/>
          </a:xfrm>
        </p:grpSpPr>
        <p:grpSp>
          <p:nvGrpSpPr>
            <p:cNvPr id="39" name="Gruppieren 38">
              <a:extLst>
                <a:ext uri="{FF2B5EF4-FFF2-40B4-BE49-F238E27FC236}">
                  <a16:creationId xmlns:a16="http://schemas.microsoft.com/office/drawing/2014/main" id="{D4FAB39B-9489-3700-3A7A-F3B1E6EC88DC}"/>
                </a:ext>
              </a:extLst>
            </p:cNvPr>
            <p:cNvGrpSpPr/>
            <p:nvPr/>
          </p:nvGrpSpPr>
          <p:grpSpPr>
            <a:xfrm>
              <a:off x="2008216" y="1095510"/>
              <a:ext cx="3250945" cy="1844291"/>
              <a:chOff x="3031931" y="2448364"/>
              <a:chExt cx="3250945" cy="1844291"/>
            </a:xfrm>
          </p:grpSpPr>
          <p:sp>
            <p:nvSpPr>
              <p:cNvPr id="1028" name="Freihandform 36">
                <a:extLst>
                  <a:ext uri="{FF2B5EF4-FFF2-40B4-BE49-F238E27FC236}">
                    <a16:creationId xmlns:a16="http://schemas.microsoft.com/office/drawing/2014/main" id="{A42F459D-D18D-379D-CB59-ABFD76FD5889}"/>
                  </a:ext>
                </a:extLst>
              </p:cNvPr>
              <p:cNvSpPr/>
              <p:nvPr/>
            </p:nvSpPr>
            <p:spPr>
              <a:xfrm flipV="1">
                <a:off x="3758854" y="2863056"/>
                <a:ext cx="2287470" cy="1062000"/>
              </a:xfrm>
              <a:custGeom>
                <a:avLst/>
                <a:gdLst>
                  <a:gd name="connsiteX0" fmla="*/ 0 w 1866508"/>
                  <a:gd name="connsiteY0" fmla="*/ 1121790 h 1121790"/>
                  <a:gd name="connsiteX1" fmla="*/ 1866508 w 1866508"/>
                  <a:gd name="connsiteY1" fmla="*/ 0 h 1121790"/>
                  <a:gd name="connsiteX0" fmla="*/ 0 w 1866508"/>
                  <a:gd name="connsiteY0" fmla="*/ 1121860 h 1121860"/>
                  <a:gd name="connsiteX1" fmla="*/ 1866508 w 1866508"/>
                  <a:gd name="connsiteY1" fmla="*/ 70 h 1121860"/>
                  <a:gd name="connsiteX0" fmla="*/ 0 w 1866508"/>
                  <a:gd name="connsiteY0" fmla="*/ 1121918 h 1121918"/>
                  <a:gd name="connsiteX1" fmla="*/ 1866508 w 1866508"/>
                  <a:gd name="connsiteY1" fmla="*/ 128 h 1121918"/>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Lst>
                <a:ahLst/>
                <a:cxnLst>
                  <a:cxn ang="0">
                    <a:pos x="connsiteX0" y="connsiteY0"/>
                  </a:cxn>
                  <a:cxn ang="0">
                    <a:pos x="connsiteX1" y="connsiteY1"/>
                  </a:cxn>
                </a:cxnLst>
                <a:rect l="l" t="t" r="r" b="b"/>
                <a:pathLst>
                  <a:path w="1866508" h="1121790">
                    <a:moveTo>
                      <a:pt x="0" y="1121790"/>
                    </a:moveTo>
                    <a:cubicBezTo>
                      <a:pt x="313507" y="70895"/>
                      <a:pt x="379704" y="61114"/>
                      <a:pt x="1866508"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9" name="Freihandform 22">
                <a:extLst>
                  <a:ext uri="{FF2B5EF4-FFF2-40B4-BE49-F238E27FC236}">
                    <a16:creationId xmlns:a16="http://schemas.microsoft.com/office/drawing/2014/main" id="{03C5D3BD-FC64-CCBA-A951-2BF462EBBDF3}"/>
                  </a:ext>
                </a:extLst>
              </p:cNvPr>
              <p:cNvSpPr/>
              <p:nvPr/>
            </p:nvSpPr>
            <p:spPr>
              <a:xfrm>
                <a:off x="3745684" y="2900362"/>
                <a:ext cx="2287470" cy="1063435"/>
              </a:xfrm>
              <a:custGeom>
                <a:avLst/>
                <a:gdLst>
                  <a:gd name="connsiteX0" fmla="*/ 0 w 1866508"/>
                  <a:gd name="connsiteY0" fmla="*/ 1121790 h 1121790"/>
                  <a:gd name="connsiteX1" fmla="*/ 1866508 w 1866508"/>
                  <a:gd name="connsiteY1" fmla="*/ 0 h 1121790"/>
                  <a:gd name="connsiteX0" fmla="*/ 0 w 1866508"/>
                  <a:gd name="connsiteY0" fmla="*/ 1121860 h 1121860"/>
                  <a:gd name="connsiteX1" fmla="*/ 1866508 w 1866508"/>
                  <a:gd name="connsiteY1" fmla="*/ 70 h 1121860"/>
                  <a:gd name="connsiteX0" fmla="*/ 0 w 1866508"/>
                  <a:gd name="connsiteY0" fmla="*/ 1121918 h 1121918"/>
                  <a:gd name="connsiteX1" fmla="*/ 1866508 w 1866508"/>
                  <a:gd name="connsiteY1" fmla="*/ 128 h 1121918"/>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Lst>
                <a:ahLst/>
                <a:cxnLst>
                  <a:cxn ang="0">
                    <a:pos x="connsiteX0" y="connsiteY0"/>
                  </a:cxn>
                  <a:cxn ang="0">
                    <a:pos x="connsiteX1" y="connsiteY1"/>
                  </a:cxn>
                </a:cxnLst>
                <a:rect l="l" t="t" r="r" b="b"/>
                <a:pathLst>
                  <a:path w="1866508" h="1121790">
                    <a:moveTo>
                      <a:pt x="0" y="1121790"/>
                    </a:moveTo>
                    <a:cubicBezTo>
                      <a:pt x="318689" y="57453"/>
                      <a:pt x="379704" y="61114"/>
                      <a:pt x="1866508" y="0"/>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0" name="Gerade Verbindung mit Pfeil 1029">
                <a:extLst>
                  <a:ext uri="{FF2B5EF4-FFF2-40B4-BE49-F238E27FC236}">
                    <a16:creationId xmlns:a16="http://schemas.microsoft.com/office/drawing/2014/main" id="{018EE73E-5550-A611-C329-2B3A0BD39C63}"/>
                  </a:ext>
                </a:extLst>
              </p:cNvPr>
              <p:cNvCxnSpPr/>
              <p:nvPr/>
            </p:nvCxnSpPr>
            <p:spPr>
              <a:xfrm flipH="1" flipV="1">
                <a:off x="3730551" y="2752568"/>
                <a:ext cx="2463" cy="12066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1" name="Gerade Verbindung mit Pfeil 1030">
                <a:extLst>
                  <a:ext uri="{FF2B5EF4-FFF2-40B4-BE49-F238E27FC236}">
                    <a16:creationId xmlns:a16="http://schemas.microsoft.com/office/drawing/2014/main" id="{3CF3DE13-4F83-0CFE-D1D1-9C089DFBB232}"/>
                  </a:ext>
                </a:extLst>
              </p:cNvPr>
              <p:cNvCxnSpPr/>
              <p:nvPr/>
            </p:nvCxnSpPr>
            <p:spPr>
              <a:xfrm>
                <a:off x="3721125" y="3959200"/>
                <a:ext cx="2290713" cy="101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2" name="Gerader Verbinder 1031">
                <a:extLst>
                  <a:ext uri="{FF2B5EF4-FFF2-40B4-BE49-F238E27FC236}">
                    <a16:creationId xmlns:a16="http://schemas.microsoft.com/office/drawing/2014/main" id="{362E74C5-E178-6A8B-0C7B-BC9AC6D28CD7}"/>
                  </a:ext>
                </a:extLst>
              </p:cNvPr>
              <p:cNvCxnSpPr/>
              <p:nvPr/>
            </p:nvCxnSpPr>
            <p:spPr>
              <a:xfrm>
                <a:off x="3664420" y="3556054"/>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Gerader Verbinder 1032">
                <a:extLst>
                  <a:ext uri="{FF2B5EF4-FFF2-40B4-BE49-F238E27FC236}">
                    <a16:creationId xmlns:a16="http://schemas.microsoft.com/office/drawing/2014/main" id="{7CD7BAFC-AF71-7E3D-BAFA-7556C610BDB0}"/>
                  </a:ext>
                </a:extLst>
              </p:cNvPr>
              <p:cNvCxnSpPr/>
              <p:nvPr/>
            </p:nvCxnSpPr>
            <p:spPr>
              <a:xfrm>
                <a:off x="3664420" y="3260854"/>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Gerader Verbinder 1033">
                <a:extLst>
                  <a:ext uri="{FF2B5EF4-FFF2-40B4-BE49-F238E27FC236}">
                    <a16:creationId xmlns:a16="http://schemas.microsoft.com/office/drawing/2014/main" id="{6262B153-CC56-8495-88A9-D9689B117F28}"/>
                  </a:ext>
                </a:extLst>
              </p:cNvPr>
              <p:cNvCxnSpPr/>
              <p:nvPr/>
            </p:nvCxnSpPr>
            <p:spPr>
              <a:xfrm>
                <a:off x="3664420" y="2866218"/>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Gerader Verbinder 1034">
                <a:extLst>
                  <a:ext uri="{FF2B5EF4-FFF2-40B4-BE49-F238E27FC236}">
                    <a16:creationId xmlns:a16="http://schemas.microsoft.com/office/drawing/2014/main" id="{370020D6-6F5B-BE89-6151-DEA45924EBDF}"/>
                  </a:ext>
                </a:extLst>
              </p:cNvPr>
              <p:cNvCxnSpPr/>
              <p:nvPr/>
            </p:nvCxnSpPr>
            <p:spPr>
              <a:xfrm rot="5400000">
                <a:off x="4033657" y="3958697"/>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6" name="Gerade Verbindung mit Pfeil 1035">
                <a:extLst>
                  <a:ext uri="{FF2B5EF4-FFF2-40B4-BE49-F238E27FC236}">
                    <a16:creationId xmlns:a16="http://schemas.microsoft.com/office/drawing/2014/main" id="{00EB05A2-33DD-0064-C3E9-6F7301AF16A1}"/>
                  </a:ext>
                </a:extLst>
              </p:cNvPr>
              <p:cNvCxnSpPr/>
              <p:nvPr/>
            </p:nvCxnSpPr>
            <p:spPr>
              <a:xfrm>
                <a:off x="3742441" y="2866217"/>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37" name="Gerade Verbindung mit Pfeil 1036">
                <a:extLst>
                  <a:ext uri="{FF2B5EF4-FFF2-40B4-BE49-F238E27FC236}">
                    <a16:creationId xmlns:a16="http://schemas.microsoft.com/office/drawing/2014/main" id="{9F3880D9-FC5D-A592-563C-4B9B9FD4D529}"/>
                  </a:ext>
                </a:extLst>
              </p:cNvPr>
              <p:cNvCxnSpPr/>
              <p:nvPr/>
            </p:nvCxnSpPr>
            <p:spPr>
              <a:xfrm>
                <a:off x="3721124" y="3253654"/>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38" name="Gerade Verbindung mit Pfeil 1037">
                <a:extLst>
                  <a:ext uri="{FF2B5EF4-FFF2-40B4-BE49-F238E27FC236}">
                    <a16:creationId xmlns:a16="http://schemas.microsoft.com/office/drawing/2014/main" id="{15066449-6797-1B17-C935-2053E6915E78}"/>
                  </a:ext>
                </a:extLst>
              </p:cNvPr>
              <p:cNvCxnSpPr/>
              <p:nvPr/>
            </p:nvCxnSpPr>
            <p:spPr>
              <a:xfrm>
                <a:off x="3721123" y="3548854"/>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39" name="Gerade Verbindung mit Pfeil 1038">
                <a:extLst>
                  <a:ext uri="{FF2B5EF4-FFF2-40B4-BE49-F238E27FC236}">
                    <a16:creationId xmlns:a16="http://schemas.microsoft.com/office/drawing/2014/main" id="{E895E15C-39C9-E801-2FFB-C66EA513542D}"/>
                  </a:ext>
                </a:extLst>
              </p:cNvPr>
              <p:cNvCxnSpPr/>
              <p:nvPr/>
            </p:nvCxnSpPr>
            <p:spPr>
              <a:xfrm>
                <a:off x="4097727" y="2866219"/>
                <a:ext cx="0" cy="1103113"/>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40" name="Textfeld 1039">
                <a:extLst>
                  <a:ext uri="{FF2B5EF4-FFF2-40B4-BE49-F238E27FC236}">
                    <a16:creationId xmlns:a16="http://schemas.microsoft.com/office/drawing/2014/main" id="{3E3B5400-0E8C-A51B-30B4-E65EB979ACC5}"/>
                  </a:ext>
                </a:extLst>
              </p:cNvPr>
              <p:cNvSpPr txBox="1"/>
              <p:nvPr/>
            </p:nvSpPr>
            <p:spPr>
              <a:xfrm>
                <a:off x="3472465" y="2448364"/>
                <a:ext cx="497316" cy="369332"/>
              </a:xfrm>
              <a:prstGeom prst="rect">
                <a:avLst/>
              </a:prstGeom>
              <a:noFill/>
            </p:spPr>
            <p:txBody>
              <a:bodyPr wrap="none" rtlCol="0">
                <a:spAutoFit/>
              </a:bodyPr>
              <a:lstStyle/>
              <a:p>
                <a:r>
                  <a:rPr lang="de-DE" dirty="0">
                    <a:solidFill>
                      <a:srgbClr val="00B0F0"/>
                    </a:solidFill>
                  </a:rPr>
                  <a:t>U</a:t>
                </a:r>
                <a:r>
                  <a:rPr lang="de-DE" dirty="0"/>
                  <a:t>, </a:t>
                </a:r>
                <a:r>
                  <a:rPr lang="de-DE" dirty="0">
                    <a:solidFill>
                      <a:srgbClr val="FF0000"/>
                    </a:solidFill>
                  </a:rPr>
                  <a:t>I</a:t>
                </a:r>
              </a:p>
            </p:txBody>
          </p:sp>
          <p:sp>
            <p:nvSpPr>
              <p:cNvPr id="1041" name="Textfeld 1040">
                <a:extLst>
                  <a:ext uri="{FF2B5EF4-FFF2-40B4-BE49-F238E27FC236}">
                    <a16:creationId xmlns:a16="http://schemas.microsoft.com/office/drawing/2014/main" id="{124B776B-E27D-2252-CEB2-8CB0E61A34A6}"/>
                  </a:ext>
                </a:extLst>
              </p:cNvPr>
              <p:cNvSpPr txBox="1"/>
              <p:nvPr/>
            </p:nvSpPr>
            <p:spPr>
              <a:xfrm>
                <a:off x="6021266" y="3784666"/>
                <a:ext cx="261610" cy="369332"/>
              </a:xfrm>
              <a:prstGeom prst="rect">
                <a:avLst/>
              </a:prstGeom>
              <a:noFill/>
            </p:spPr>
            <p:txBody>
              <a:bodyPr wrap="none" rtlCol="0">
                <a:spAutoFit/>
              </a:bodyPr>
              <a:lstStyle/>
              <a:p>
                <a:r>
                  <a:rPr lang="de-DE" dirty="0"/>
                  <a:t>t</a:t>
                </a:r>
              </a:p>
            </p:txBody>
          </p:sp>
          <p:sp>
            <p:nvSpPr>
              <p:cNvPr id="1042" name="Rechteck 1041">
                <a:extLst>
                  <a:ext uri="{FF2B5EF4-FFF2-40B4-BE49-F238E27FC236}">
                    <a16:creationId xmlns:a16="http://schemas.microsoft.com/office/drawing/2014/main" id="{A6C30A02-9EB7-0B7A-CB5D-42B02EE74276}"/>
                  </a:ext>
                </a:extLst>
              </p:cNvPr>
              <p:cNvSpPr/>
              <p:nvPr/>
            </p:nvSpPr>
            <p:spPr>
              <a:xfrm>
                <a:off x="3969781" y="3923323"/>
                <a:ext cx="285656" cy="369332"/>
              </a:xfrm>
              <a:prstGeom prst="rect">
                <a:avLst/>
              </a:prstGeom>
            </p:spPr>
            <p:txBody>
              <a:bodyPr wrap="none">
                <a:spAutoFit/>
              </a:bodyPr>
              <a:lstStyle/>
              <a:p>
                <a:r>
                  <a:rPr lang="de-DE" dirty="0">
                    <a:latin typeface="Symbol" panose="05050102010706020507" pitchFamily="18" charset="2"/>
                  </a:rPr>
                  <a:t>t</a:t>
                </a:r>
              </a:p>
            </p:txBody>
          </p:sp>
          <p:sp>
            <p:nvSpPr>
              <p:cNvPr id="1043" name="Textfeld 1042">
                <a:extLst>
                  <a:ext uri="{FF2B5EF4-FFF2-40B4-BE49-F238E27FC236}">
                    <a16:creationId xmlns:a16="http://schemas.microsoft.com/office/drawing/2014/main" id="{C92D5AA4-2B79-7F53-2FAD-877DCE05AB86}"/>
                  </a:ext>
                </a:extLst>
              </p:cNvPr>
              <p:cNvSpPr txBox="1"/>
              <p:nvPr/>
            </p:nvSpPr>
            <p:spPr>
              <a:xfrm>
                <a:off x="3513577" y="3860647"/>
                <a:ext cx="301686" cy="369332"/>
              </a:xfrm>
              <a:prstGeom prst="rect">
                <a:avLst/>
              </a:prstGeom>
              <a:noFill/>
            </p:spPr>
            <p:txBody>
              <a:bodyPr wrap="none" rtlCol="0">
                <a:spAutoFit/>
              </a:bodyPr>
              <a:lstStyle/>
              <a:p>
                <a:r>
                  <a:rPr lang="de-DE" dirty="0"/>
                  <a:t>0</a:t>
                </a:r>
              </a:p>
            </p:txBody>
          </p:sp>
          <p:sp>
            <p:nvSpPr>
              <p:cNvPr id="1044" name="Textfeld 1043">
                <a:extLst>
                  <a:ext uri="{FF2B5EF4-FFF2-40B4-BE49-F238E27FC236}">
                    <a16:creationId xmlns:a16="http://schemas.microsoft.com/office/drawing/2014/main" id="{62F3F2B5-967C-CF15-858C-292EADEB7E09}"/>
                  </a:ext>
                </a:extLst>
              </p:cNvPr>
              <p:cNvSpPr txBox="1"/>
              <p:nvPr/>
            </p:nvSpPr>
            <p:spPr>
              <a:xfrm>
                <a:off x="3124489" y="3343789"/>
                <a:ext cx="583814" cy="369332"/>
              </a:xfrm>
              <a:prstGeom prst="rect">
                <a:avLst/>
              </a:prstGeom>
              <a:noFill/>
            </p:spPr>
            <p:txBody>
              <a:bodyPr wrap="none" rtlCol="0">
                <a:spAutoFit/>
              </a:bodyPr>
              <a:lstStyle/>
              <a:p>
                <a:r>
                  <a:rPr lang="de-DE" dirty="0"/>
                  <a:t>37%</a:t>
                </a:r>
              </a:p>
            </p:txBody>
          </p:sp>
          <p:sp>
            <p:nvSpPr>
              <p:cNvPr id="1045" name="Textfeld 1044">
                <a:extLst>
                  <a:ext uri="{FF2B5EF4-FFF2-40B4-BE49-F238E27FC236}">
                    <a16:creationId xmlns:a16="http://schemas.microsoft.com/office/drawing/2014/main" id="{1DE175F3-4D09-FC5D-2421-61137C53CE3D}"/>
                  </a:ext>
                </a:extLst>
              </p:cNvPr>
              <p:cNvSpPr txBox="1"/>
              <p:nvPr/>
            </p:nvSpPr>
            <p:spPr>
              <a:xfrm>
                <a:off x="3131511" y="3079024"/>
                <a:ext cx="583814" cy="369332"/>
              </a:xfrm>
              <a:prstGeom prst="rect">
                <a:avLst/>
              </a:prstGeom>
              <a:noFill/>
            </p:spPr>
            <p:txBody>
              <a:bodyPr wrap="none" rtlCol="0">
                <a:spAutoFit/>
              </a:bodyPr>
              <a:lstStyle/>
              <a:p>
                <a:r>
                  <a:rPr lang="de-DE" dirty="0"/>
                  <a:t>63%</a:t>
                </a:r>
              </a:p>
            </p:txBody>
          </p:sp>
          <p:sp>
            <p:nvSpPr>
              <p:cNvPr id="1046" name="Textfeld 1045">
                <a:extLst>
                  <a:ext uri="{FF2B5EF4-FFF2-40B4-BE49-F238E27FC236}">
                    <a16:creationId xmlns:a16="http://schemas.microsoft.com/office/drawing/2014/main" id="{B7DA00F4-E6C0-DAD4-E624-51FB4E98A45D}"/>
                  </a:ext>
                </a:extLst>
              </p:cNvPr>
              <p:cNvSpPr txBox="1"/>
              <p:nvPr/>
            </p:nvSpPr>
            <p:spPr>
              <a:xfrm>
                <a:off x="3031931" y="2703584"/>
                <a:ext cx="700833" cy="369332"/>
              </a:xfrm>
              <a:prstGeom prst="rect">
                <a:avLst/>
              </a:prstGeom>
              <a:noFill/>
            </p:spPr>
            <p:txBody>
              <a:bodyPr wrap="none" rtlCol="0">
                <a:spAutoFit/>
              </a:bodyPr>
              <a:lstStyle/>
              <a:p>
                <a:r>
                  <a:rPr lang="de-DE" dirty="0"/>
                  <a:t>100%</a:t>
                </a:r>
              </a:p>
            </p:txBody>
          </p:sp>
        </p:grpSp>
        <p:sp>
          <p:nvSpPr>
            <p:cNvPr id="40" name="Textfeld 39">
              <a:extLst>
                <a:ext uri="{FF2B5EF4-FFF2-40B4-BE49-F238E27FC236}">
                  <a16:creationId xmlns:a16="http://schemas.microsoft.com/office/drawing/2014/main" id="{BB5C58D0-AB59-306B-46CA-BB767668CA91}"/>
                </a:ext>
              </a:extLst>
            </p:cNvPr>
            <p:cNvSpPr txBox="1"/>
            <p:nvPr/>
          </p:nvSpPr>
          <p:spPr>
            <a:xfrm>
              <a:off x="2448750" y="2839278"/>
              <a:ext cx="497316" cy="369332"/>
            </a:xfrm>
            <a:prstGeom prst="rect">
              <a:avLst/>
            </a:prstGeom>
            <a:noFill/>
          </p:spPr>
          <p:txBody>
            <a:bodyPr wrap="none" rtlCol="0">
              <a:spAutoFit/>
            </a:bodyPr>
            <a:lstStyle/>
            <a:p>
              <a:r>
                <a:rPr lang="de-DE" dirty="0">
                  <a:solidFill>
                    <a:srgbClr val="00B0F0"/>
                  </a:solidFill>
                </a:rPr>
                <a:t>U</a:t>
              </a:r>
              <a:r>
                <a:rPr lang="de-DE" dirty="0"/>
                <a:t>, </a:t>
              </a:r>
              <a:r>
                <a:rPr lang="de-DE" dirty="0">
                  <a:solidFill>
                    <a:srgbClr val="FF0000"/>
                  </a:solidFill>
                </a:rPr>
                <a:t>I</a:t>
              </a:r>
            </a:p>
          </p:txBody>
        </p:sp>
        <p:sp>
          <p:nvSpPr>
            <p:cNvPr id="41" name="Textfeld 40">
              <a:extLst>
                <a:ext uri="{FF2B5EF4-FFF2-40B4-BE49-F238E27FC236}">
                  <a16:creationId xmlns:a16="http://schemas.microsoft.com/office/drawing/2014/main" id="{5F5AB6C5-2016-CFFA-9FD3-7C48E286CCBC}"/>
                </a:ext>
              </a:extLst>
            </p:cNvPr>
            <p:cNvSpPr txBox="1"/>
            <p:nvPr/>
          </p:nvSpPr>
          <p:spPr>
            <a:xfrm>
              <a:off x="2008216" y="3094498"/>
              <a:ext cx="700833" cy="369332"/>
            </a:xfrm>
            <a:prstGeom prst="rect">
              <a:avLst/>
            </a:prstGeom>
            <a:noFill/>
          </p:spPr>
          <p:txBody>
            <a:bodyPr wrap="none" rtlCol="0">
              <a:spAutoFit/>
            </a:bodyPr>
            <a:lstStyle/>
            <a:p>
              <a:r>
                <a:rPr lang="de-DE" dirty="0"/>
                <a:t>100%</a:t>
              </a:r>
            </a:p>
          </p:txBody>
        </p:sp>
        <p:grpSp>
          <p:nvGrpSpPr>
            <p:cNvPr id="42" name="Gruppieren 41">
              <a:extLst>
                <a:ext uri="{FF2B5EF4-FFF2-40B4-BE49-F238E27FC236}">
                  <a16:creationId xmlns:a16="http://schemas.microsoft.com/office/drawing/2014/main" id="{9A6BF48D-719E-111E-4546-3E594B0D4499}"/>
                </a:ext>
              </a:extLst>
            </p:cNvPr>
            <p:cNvGrpSpPr/>
            <p:nvPr/>
          </p:nvGrpSpPr>
          <p:grpSpPr>
            <a:xfrm>
              <a:off x="2114941" y="2934669"/>
              <a:ext cx="3144220" cy="2535062"/>
              <a:chOff x="2321874" y="2853636"/>
              <a:chExt cx="3144220" cy="2535062"/>
            </a:xfrm>
          </p:grpSpPr>
          <p:sp>
            <p:nvSpPr>
              <p:cNvPr id="43" name="Freihandform 47">
                <a:extLst>
                  <a:ext uri="{FF2B5EF4-FFF2-40B4-BE49-F238E27FC236}">
                    <a16:creationId xmlns:a16="http://schemas.microsoft.com/office/drawing/2014/main" id="{D93C9DC1-CB41-BE25-FF30-02F4808C901F}"/>
                  </a:ext>
                </a:extLst>
              </p:cNvPr>
              <p:cNvSpPr/>
              <p:nvPr/>
            </p:nvSpPr>
            <p:spPr>
              <a:xfrm flipV="1">
                <a:off x="2942072" y="3172937"/>
                <a:ext cx="2287470" cy="1062000"/>
              </a:xfrm>
              <a:custGeom>
                <a:avLst/>
                <a:gdLst>
                  <a:gd name="connsiteX0" fmla="*/ 0 w 1866508"/>
                  <a:gd name="connsiteY0" fmla="*/ 1121790 h 1121790"/>
                  <a:gd name="connsiteX1" fmla="*/ 1866508 w 1866508"/>
                  <a:gd name="connsiteY1" fmla="*/ 0 h 1121790"/>
                  <a:gd name="connsiteX0" fmla="*/ 0 w 1866508"/>
                  <a:gd name="connsiteY0" fmla="*/ 1121860 h 1121860"/>
                  <a:gd name="connsiteX1" fmla="*/ 1866508 w 1866508"/>
                  <a:gd name="connsiteY1" fmla="*/ 70 h 1121860"/>
                  <a:gd name="connsiteX0" fmla="*/ 0 w 1866508"/>
                  <a:gd name="connsiteY0" fmla="*/ 1121918 h 1121918"/>
                  <a:gd name="connsiteX1" fmla="*/ 1866508 w 1866508"/>
                  <a:gd name="connsiteY1" fmla="*/ 128 h 1121918"/>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Lst>
                <a:ahLst/>
                <a:cxnLst>
                  <a:cxn ang="0">
                    <a:pos x="connsiteX0" y="connsiteY0"/>
                  </a:cxn>
                  <a:cxn ang="0">
                    <a:pos x="connsiteX1" y="connsiteY1"/>
                  </a:cxn>
                </a:cxnLst>
                <a:rect l="l" t="t" r="r" b="b"/>
                <a:pathLst>
                  <a:path w="1866508" h="1121790">
                    <a:moveTo>
                      <a:pt x="0" y="1121790"/>
                    </a:moveTo>
                    <a:cubicBezTo>
                      <a:pt x="334233" y="70895"/>
                      <a:pt x="379704" y="61114"/>
                      <a:pt x="1866508" y="0"/>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48">
                <a:extLst>
                  <a:ext uri="{FF2B5EF4-FFF2-40B4-BE49-F238E27FC236}">
                    <a16:creationId xmlns:a16="http://schemas.microsoft.com/office/drawing/2014/main" id="{DDA9EADF-66D5-2F70-5EFB-995B788A71D9}"/>
                  </a:ext>
                </a:extLst>
              </p:cNvPr>
              <p:cNvSpPr/>
              <p:nvPr/>
            </p:nvSpPr>
            <p:spPr>
              <a:xfrm>
                <a:off x="2923198" y="4325263"/>
                <a:ext cx="2287470" cy="1063435"/>
              </a:xfrm>
              <a:custGeom>
                <a:avLst/>
                <a:gdLst>
                  <a:gd name="connsiteX0" fmla="*/ 0 w 1866508"/>
                  <a:gd name="connsiteY0" fmla="*/ 1121790 h 1121790"/>
                  <a:gd name="connsiteX1" fmla="*/ 1866508 w 1866508"/>
                  <a:gd name="connsiteY1" fmla="*/ 0 h 1121790"/>
                  <a:gd name="connsiteX0" fmla="*/ 0 w 1866508"/>
                  <a:gd name="connsiteY0" fmla="*/ 1121860 h 1121860"/>
                  <a:gd name="connsiteX1" fmla="*/ 1866508 w 1866508"/>
                  <a:gd name="connsiteY1" fmla="*/ 70 h 1121860"/>
                  <a:gd name="connsiteX0" fmla="*/ 0 w 1866508"/>
                  <a:gd name="connsiteY0" fmla="*/ 1121918 h 1121918"/>
                  <a:gd name="connsiteX1" fmla="*/ 1866508 w 1866508"/>
                  <a:gd name="connsiteY1" fmla="*/ 128 h 1121918"/>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Lst>
                <a:ahLst/>
                <a:cxnLst>
                  <a:cxn ang="0">
                    <a:pos x="connsiteX0" y="connsiteY0"/>
                  </a:cxn>
                  <a:cxn ang="0">
                    <a:pos x="connsiteX1" y="connsiteY1"/>
                  </a:cxn>
                </a:cxnLst>
                <a:rect l="l" t="t" r="r" b="b"/>
                <a:pathLst>
                  <a:path w="1866508" h="1121790">
                    <a:moveTo>
                      <a:pt x="0" y="1121790"/>
                    </a:moveTo>
                    <a:cubicBezTo>
                      <a:pt x="323870" y="57453"/>
                      <a:pt x="379704" y="61114"/>
                      <a:pt x="1866508"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5" name="Gerade Verbindung mit Pfeil 44">
                <a:extLst>
                  <a:ext uri="{FF2B5EF4-FFF2-40B4-BE49-F238E27FC236}">
                    <a16:creationId xmlns:a16="http://schemas.microsoft.com/office/drawing/2014/main" id="{374E965F-C64F-F720-FDB6-71617937AF47}"/>
                  </a:ext>
                </a:extLst>
              </p:cNvPr>
              <p:cNvCxnSpPr/>
              <p:nvPr/>
            </p:nvCxnSpPr>
            <p:spPr>
              <a:xfrm flipV="1">
                <a:off x="2910777" y="3062449"/>
                <a:ext cx="2993" cy="23013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873624AC-8B61-63C4-F340-32C1EBFB37CF}"/>
                  </a:ext>
                </a:extLst>
              </p:cNvPr>
              <p:cNvCxnSpPr/>
              <p:nvPr/>
            </p:nvCxnSpPr>
            <p:spPr>
              <a:xfrm>
                <a:off x="2904343" y="4269081"/>
                <a:ext cx="2290713" cy="101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E27C03FD-6CFE-E521-FC8B-C7ED846DCCF0}"/>
                  </a:ext>
                </a:extLst>
              </p:cNvPr>
              <p:cNvCxnSpPr/>
              <p:nvPr/>
            </p:nvCxnSpPr>
            <p:spPr>
              <a:xfrm>
                <a:off x="2847638" y="3864567"/>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C6FED9AC-6850-57E2-75DA-39AD0A653652}"/>
                  </a:ext>
                </a:extLst>
              </p:cNvPr>
              <p:cNvCxnSpPr/>
              <p:nvPr/>
            </p:nvCxnSpPr>
            <p:spPr>
              <a:xfrm>
                <a:off x="2847638" y="3572967"/>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4D62068B-7CB9-46AF-EFF7-1309D4F7F39E}"/>
                  </a:ext>
                </a:extLst>
              </p:cNvPr>
              <p:cNvCxnSpPr/>
              <p:nvPr/>
            </p:nvCxnSpPr>
            <p:spPr>
              <a:xfrm>
                <a:off x="2847638" y="3176099"/>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F7E1B1C1-2090-8334-837F-339BEB7768B9}"/>
                  </a:ext>
                </a:extLst>
              </p:cNvPr>
              <p:cNvCxnSpPr/>
              <p:nvPr/>
            </p:nvCxnSpPr>
            <p:spPr>
              <a:xfrm rot="5400000">
                <a:off x="3216875" y="4268578"/>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058CCE68-BEC2-B250-006B-63A6EF4E3256}"/>
                  </a:ext>
                </a:extLst>
              </p:cNvPr>
              <p:cNvCxnSpPr/>
              <p:nvPr/>
            </p:nvCxnSpPr>
            <p:spPr>
              <a:xfrm>
                <a:off x="2925659" y="3176098"/>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3" name="Gerade Verbindung mit Pfeil 52">
                <a:extLst>
                  <a:ext uri="{FF2B5EF4-FFF2-40B4-BE49-F238E27FC236}">
                    <a16:creationId xmlns:a16="http://schemas.microsoft.com/office/drawing/2014/main" id="{1F59FD99-8A16-A722-BF49-509B691F46F6}"/>
                  </a:ext>
                </a:extLst>
              </p:cNvPr>
              <p:cNvCxnSpPr/>
              <p:nvPr/>
            </p:nvCxnSpPr>
            <p:spPr>
              <a:xfrm>
                <a:off x="2904342" y="3562167"/>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5" name="Gerade Verbindung mit Pfeil 54">
                <a:extLst>
                  <a:ext uri="{FF2B5EF4-FFF2-40B4-BE49-F238E27FC236}">
                    <a16:creationId xmlns:a16="http://schemas.microsoft.com/office/drawing/2014/main" id="{12DF6FC6-7338-0271-3185-6C1BEFA6AC84}"/>
                  </a:ext>
                </a:extLst>
              </p:cNvPr>
              <p:cNvCxnSpPr/>
              <p:nvPr/>
            </p:nvCxnSpPr>
            <p:spPr>
              <a:xfrm>
                <a:off x="2904341" y="3860967"/>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a16="http://schemas.microsoft.com/office/drawing/2014/main" id="{25153A7B-7496-4B95-81FF-167D6CE95ECD}"/>
                  </a:ext>
                </a:extLst>
              </p:cNvPr>
              <p:cNvCxnSpPr/>
              <p:nvPr/>
            </p:nvCxnSpPr>
            <p:spPr>
              <a:xfrm flipH="1">
                <a:off x="3280945" y="2853636"/>
                <a:ext cx="14882" cy="2504992"/>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7" name="Textfeld 56">
                <a:extLst>
                  <a:ext uri="{FF2B5EF4-FFF2-40B4-BE49-F238E27FC236}">
                    <a16:creationId xmlns:a16="http://schemas.microsoft.com/office/drawing/2014/main" id="{37E58550-13B8-6E2A-D056-8939EEB5F86C}"/>
                  </a:ext>
                </a:extLst>
              </p:cNvPr>
              <p:cNvSpPr txBox="1"/>
              <p:nvPr/>
            </p:nvSpPr>
            <p:spPr>
              <a:xfrm>
                <a:off x="5204484" y="4094547"/>
                <a:ext cx="261610" cy="369332"/>
              </a:xfrm>
              <a:prstGeom prst="rect">
                <a:avLst/>
              </a:prstGeom>
              <a:noFill/>
            </p:spPr>
            <p:txBody>
              <a:bodyPr wrap="none" rtlCol="0">
                <a:spAutoFit/>
              </a:bodyPr>
              <a:lstStyle/>
              <a:p>
                <a:r>
                  <a:rPr lang="de-DE" dirty="0"/>
                  <a:t>t</a:t>
                </a:r>
              </a:p>
            </p:txBody>
          </p:sp>
          <p:sp>
            <p:nvSpPr>
              <p:cNvPr id="58" name="Textfeld 57">
                <a:extLst>
                  <a:ext uri="{FF2B5EF4-FFF2-40B4-BE49-F238E27FC236}">
                    <a16:creationId xmlns:a16="http://schemas.microsoft.com/office/drawing/2014/main" id="{298B10CA-D722-7D62-BEC3-3A0AE9183616}"/>
                  </a:ext>
                </a:extLst>
              </p:cNvPr>
              <p:cNvSpPr txBox="1"/>
              <p:nvPr/>
            </p:nvSpPr>
            <p:spPr>
              <a:xfrm>
                <a:off x="2650683" y="4078701"/>
                <a:ext cx="301686" cy="369332"/>
              </a:xfrm>
              <a:prstGeom prst="rect">
                <a:avLst/>
              </a:prstGeom>
              <a:noFill/>
            </p:spPr>
            <p:txBody>
              <a:bodyPr wrap="none" rtlCol="0">
                <a:spAutoFit/>
              </a:bodyPr>
              <a:lstStyle/>
              <a:p>
                <a:r>
                  <a:rPr lang="de-DE" dirty="0"/>
                  <a:t>0</a:t>
                </a:r>
              </a:p>
            </p:txBody>
          </p:sp>
          <p:sp>
            <p:nvSpPr>
              <p:cNvPr id="59" name="Textfeld 58">
                <a:extLst>
                  <a:ext uri="{FF2B5EF4-FFF2-40B4-BE49-F238E27FC236}">
                    <a16:creationId xmlns:a16="http://schemas.microsoft.com/office/drawing/2014/main" id="{D4DB816F-C50E-859C-6758-0BF83CFFCB7F}"/>
                  </a:ext>
                </a:extLst>
              </p:cNvPr>
              <p:cNvSpPr txBox="1"/>
              <p:nvPr/>
            </p:nvSpPr>
            <p:spPr>
              <a:xfrm>
                <a:off x="2321874" y="3665998"/>
                <a:ext cx="583814" cy="369332"/>
              </a:xfrm>
              <a:prstGeom prst="rect">
                <a:avLst/>
              </a:prstGeom>
              <a:noFill/>
            </p:spPr>
            <p:txBody>
              <a:bodyPr wrap="none" rtlCol="0">
                <a:spAutoFit/>
              </a:bodyPr>
              <a:lstStyle/>
              <a:p>
                <a:r>
                  <a:rPr lang="de-DE" dirty="0"/>
                  <a:t>37%</a:t>
                </a:r>
              </a:p>
            </p:txBody>
          </p:sp>
          <p:sp>
            <p:nvSpPr>
              <p:cNvPr id="60" name="Textfeld 59">
                <a:extLst>
                  <a:ext uri="{FF2B5EF4-FFF2-40B4-BE49-F238E27FC236}">
                    <a16:creationId xmlns:a16="http://schemas.microsoft.com/office/drawing/2014/main" id="{B4D738DF-2123-144E-01E7-DAF496AF4891}"/>
                  </a:ext>
                </a:extLst>
              </p:cNvPr>
              <p:cNvSpPr txBox="1"/>
              <p:nvPr/>
            </p:nvSpPr>
            <p:spPr>
              <a:xfrm>
                <a:off x="2321874" y="3389928"/>
                <a:ext cx="583814" cy="369332"/>
              </a:xfrm>
              <a:prstGeom prst="rect">
                <a:avLst/>
              </a:prstGeom>
              <a:noFill/>
            </p:spPr>
            <p:txBody>
              <a:bodyPr wrap="none" rtlCol="0">
                <a:spAutoFit/>
              </a:bodyPr>
              <a:lstStyle/>
              <a:p>
                <a:r>
                  <a:rPr lang="de-DE" dirty="0"/>
                  <a:t>63%</a:t>
                </a:r>
              </a:p>
            </p:txBody>
          </p:sp>
          <p:cxnSp>
            <p:nvCxnSpPr>
              <p:cNvPr id="61" name="Gerader Verbinder 60">
                <a:extLst>
                  <a:ext uri="{FF2B5EF4-FFF2-40B4-BE49-F238E27FC236}">
                    <a16:creationId xmlns:a16="http://schemas.microsoft.com/office/drawing/2014/main" id="{54C60042-E91B-CC4E-0EC3-CC512F5EEE19}"/>
                  </a:ext>
                </a:extLst>
              </p:cNvPr>
              <p:cNvCxnSpPr/>
              <p:nvPr/>
            </p:nvCxnSpPr>
            <p:spPr>
              <a:xfrm>
                <a:off x="2857066" y="4966167"/>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15560782-9078-C2BB-85A0-04C737C920F6}"/>
                  </a:ext>
                </a:extLst>
              </p:cNvPr>
              <p:cNvCxnSpPr/>
              <p:nvPr/>
            </p:nvCxnSpPr>
            <p:spPr>
              <a:xfrm>
                <a:off x="2857066" y="4674567"/>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mit Pfeil 62">
                <a:extLst>
                  <a:ext uri="{FF2B5EF4-FFF2-40B4-BE49-F238E27FC236}">
                    <a16:creationId xmlns:a16="http://schemas.microsoft.com/office/drawing/2014/main" id="{ECF69A8A-02F8-9783-8365-90F11CA91480}"/>
                  </a:ext>
                </a:extLst>
              </p:cNvPr>
              <p:cNvCxnSpPr/>
              <p:nvPr/>
            </p:nvCxnSpPr>
            <p:spPr>
              <a:xfrm>
                <a:off x="2913770" y="4663767"/>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24" name="Gerade Verbindung mit Pfeil 1023">
                <a:extLst>
                  <a:ext uri="{FF2B5EF4-FFF2-40B4-BE49-F238E27FC236}">
                    <a16:creationId xmlns:a16="http://schemas.microsoft.com/office/drawing/2014/main" id="{ABC03AF4-865F-1DA1-8FAA-DBC97952562D}"/>
                  </a:ext>
                </a:extLst>
              </p:cNvPr>
              <p:cNvCxnSpPr/>
              <p:nvPr/>
            </p:nvCxnSpPr>
            <p:spPr>
              <a:xfrm>
                <a:off x="2913769" y="4962567"/>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25" name="Gerader Verbinder 1024">
                <a:extLst>
                  <a:ext uri="{FF2B5EF4-FFF2-40B4-BE49-F238E27FC236}">
                    <a16:creationId xmlns:a16="http://schemas.microsoft.com/office/drawing/2014/main" id="{8675CBFE-C40F-3B81-DB4C-E3710B908099}"/>
                  </a:ext>
                </a:extLst>
              </p:cNvPr>
              <p:cNvCxnSpPr/>
              <p:nvPr/>
            </p:nvCxnSpPr>
            <p:spPr>
              <a:xfrm>
                <a:off x="2857066" y="5369444"/>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Gerade Verbindung mit Pfeil 1026">
                <a:extLst>
                  <a:ext uri="{FF2B5EF4-FFF2-40B4-BE49-F238E27FC236}">
                    <a16:creationId xmlns:a16="http://schemas.microsoft.com/office/drawing/2014/main" id="{98B284AE-0D0B-AC87-6DE7-28DAC6091C31}"/>
                  </a:ext>
                </a:extLst>
              </p:cNvPr>
              <p:cNvCxnSpPr/>
              <p:nvPr/>
            </p:nvCxnSpPr>
            <p:spPr>
              <a:xfrm>
                <a:off x="2913769" y="5363760"/>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grpSp>
      <p:grpSp>
        <p:nvGrpSpPr>
          <p:cNvPr id="1047" name="Gruppieren 1046">
            <a:extLst>
              <a:ext uri="{FF2B5EF4-FFF2-40B4-BE49-F238E27FC236}">
                <a16:creationId xmlns:a16="http://schemas.microsoft.com/office/drawing/2014/main" id="{C02B80F9-BD1B-93EF-A9A9-B32A2CD98565}"/>
              </a:ext>
            </a:extLst>
          </p:cNvPr>
          <p:cNvGrpSpPr/>
          <p:nvPr/>
        </p:nvGrpSpPr>
        <p:grpSpPr>
          <a:xfrm>
            <a:off x="6595352" y="1388351"/>
            <a:ext cx="3548557" cy="2456253"/>
            <a:chOff x="6771454" y="811687"/>
            <a:chExt cx="3548557" cy="2456253"/>
          </a:xfrm>
        </p:grpSpPr>
        <p:grpSp>
          <p:nvGrpSpPr>
            <p:cNvPr id="1048" name="Gruppieren 1047">
              <a:extLst>
                <a:ext uri="{FF2B5EF4-FFF2-40B4-BE49-F238E27FC236}">
                  <a16:creationId xmlns:a16="http://schemas.microsoft.com/office/drawing/2014/main" id="{ED302DA7-679D-1BBE-833F-374AC6433320}"/>
                </a:ext>
              </a:extLst>
            </p:cNvPr>
            <p:cNvGrpSpPr/>
            <p:nvPr/>
          </p:nvGrpSpPr>
          <p:grpSpPr>
            <a:xfrm rot="5400000">
              <a:off x="8933350" y="2231488"/>
              <a:ext cx="1684967" cy="360000"/>
              <a:chOff x="7061817" y="1886709"/>
              <a:chExt cx="1684967" cy="360000"/>
            </a:xfrm>
          </p:grpSpPr>
          <p:cxnSp>
            <p:nvCxnSpPr>
              <p:cNvPr id="1072" name="Gerader Verbinder 1071">
                <a:extLst>
                  <a:ext uri="{FF2B5EF4-FFF2-40B4-BE49-F238E27FC236}">
                    <a16:creationId xmlns:a16="http://schemas.microsoft.com/office/drawing/2014/main" id="{6B1F53A2-A9C1-00AF-A85D-30055550723B}"/>
                  </a:ext>
                </a:extLst>
              </p:cNvPr>
              <p:cNvCxnSpPr/>
              <p:nvPr/>
            </p:nvCxnSpPr>
            <p:spPr>
              <a:xfrm rot="5400000">
                <a:off x="7421817" y="2066709"/>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3" name="Gerader Verbinder 1072">
                <a:extLst>
                  <a:ext uri="{FF2B5EF4-FFF2-40B4-BE49-F238E27FC236}">
                    <a16:creationId xmlns:a16="http://schemas.microsoft.com/office/drawing/2014/main" id="{4142702D-55B3-65FB-1362-FCACA05BEC57}"/>
                  </a:ext>
                </a:extLst>
              </p:cNvPr>
              <p:cNvCxnSpPr/>
              <p:nvPr/>
            </p:nvCxnSpPr>
            <p:spPr>
              <a:xfrm rot="5400000">
                <a:off x="7519789" y="2066709"/>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4" name="Gerader Verbinder 1073">
                <a:extLst>
                  <a:ext uri="{FF2B5EF4-FFF2-40B4-BE49-F238E27FC236}">
                    <a16:creationId xmlns:a16="http://schemas.microsoft.com/office/drawing/2014/main" id="{47A6CC6E-10ED-5053-D483-D32786C70C96}"/>
                  </a:ext>
                </a:extLst>
              </p:cNvPr>
              <p:cNvCxnSpPr/>
              <p:nvPr/>
            </p:nvCxnSpPr>
            <p:spPr>
              <a:xfrm rot="16200000" flipH="1">
                <a:off x="8221678" y="1544821"/>
                <a:ext cx="3217" cy="10469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5" name="Gerader Verbinder 1074">
                <a:extLst>
                  <a:ext uri="{FF2B5EF4-FFF2-40B4-BE49-F238E27FC236}">
                    <a16:creationId xmlns:a16="http://schemas.microsoft.com/office/drawing/2014/main" id="{5099467B-8F12-1555-35AF-517529B1C127}"/>
                  </a:ext>
                </a:extLst>
              </p:cNvPr>
              <p:cNvCxnSpPr/>
              <p:nvPr/>
            </p:nvCxnSpPr>
            <p:spPr>
              <a:xfrm>
                <a:off x="7061817" y="2066709"/>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9" name="Textfeld 1048">
              <a:extLst>
                <a:ext uri="{FF2B5EF4-FFF2-40B4-BE49-F238E27FC236}">
                  <a16:creationId xmlns:a16="http://schemas.microsoft.com/office/drawing/2014/main" id="{14DEA4B6-AFC0-C6AF-359E-096BA5CAA547}"/>
                </a:ext>
              </a:extLst>
            </p:cNvPr>
            <p:cNvSpPr txBox="1"/>
            <p:nvPr/>
          </p:nvSpPr>
          <p:spPr>
            <a:xfrm>
              <a:off x="9320053" y="1977249"/>
              <a:ext cx="309700" cy="369332"/>
            </a:xfrm>
            <a:prstGeom prst="rect">
              <a:avLst/>
            </a:prstGeom>
            <a:noFill/>
          </p:spPr>
          <p:txBody>
            <a:bodyPr wrap="none" rtlCol="0">
              <a:spAutoFit/>
            </a:bodyPr>
            <a:lstStyle/>
            <a:p>
              <a:r>
                <a:rPr lang="de-DE" dirty="0"/>
                <a:t>C</a:t>
              </a:r>
            </a:p>
          </p:txBody>
        </p:sp>
        <p:grpSp>
          <p:nvGrpSpPr>
            <p:cNvPr id="1050" name="Gruppieren 1049">
              <a:extLst>
                <a:ext uri="{FF2B5EF4-FFF2-40B4-BE49-F238E27FC236}">
                  <a16:creationId xmlns:a16="http://schemas.microsoft.com/office/drawing/2014/main" id="{D2C47587-9113-BB1A-55A9-38D9E8E903CD}"/>
                </a:ext>
              </a:extLst>
            </p:cNvPr>
            <p:cNvGrpSpPr/>
            <p:nvPr/>
          </p:nvGrpSpPr>
          <p:grpSpPr>
            <a:xfrm rot="5400000">
              <a:off x="8980137" y="897532"/>
              <a:ext cx="226422" cy="1358535"/>
              <a:chOff x="5738949" y="1550127"/>
              <a:chExt cx="226422" cy="1358535"/>
            </a:xfrm>
          </p:grpSpPr>
          <p:sp>
            <p:nvSpPr>
              <p:cNvPr id="1069" name="Rechteck 1068">
                <a:extLst>
                  <a:ext uri="{FF2B5EF4-FFF2-40B4-BE49-F238E27FC236}">
                    <a16:creationId xmlns:a16="http://schemas.microsoft.com/office/drawing/2014/main" id="{6694A31A-7637-DE1E-1CFE-BEE8895A7812}"/>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70" name="Gerader Verbinder 1069">
                <a:extLst>
                  <a:ext uri="{FF2B5EF4-FFF2-40B4-BE49-F238E27FC236}">
                    <a16:creationId xmlns:a16="http://schemas.microsoft.com/office/drawing/2014/main" id="{9B812C85-1EBB-E056-6E62-75DB6A3E7BF6}"/>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1" name="Gerader Verbinder 1070">
                <a:extLst>
                  <a:ext uri="{FF2B5EF4-FFF2-40B4-BE49-F238E27FC236}">
                    <a16:creationId xmlns:a16="http://schemas.microsoft.com/office/drawing/2014/main" id="{A94FB27B-4241-D9EE-BC81-5A403999CED7}"/>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1" name="Textfeld 1050">
              <a:extLst>
                <a:ext uri="{FF2B5EF4-FFF2-40B4-BE49-F238E27FC236}">
                  <a16:creationId xmlns:a16="http://schemas.microsoft.com/office/drawing/2014/main" id="{F6311F0F-583F-04BB-A015-8DEB0189BD67}"/>
                </a:ext>
              </a:extLst>
            </p:cNvPr>
            <p:cNvSpPr txBox="1"/>
            <p:nvPr/>
          </p:nvSpPr>
          <p:spPr>
            <a:xfrm>
              <a:off x="8940845" y="1149322"/>
              <a:ext cx="309700" cy="369332"/>
            </a:xfrm>
            <a:prstGeom prst="rect">
              <a:avLst/>
            </a:prstGeom>
            <a:noFill/>
          </p:spPr>
          <p:txBody>
            <a:bodyPr wrap="none" rtlCol="0">
              <a:spAutoFit/>
            </a:bodyPr>
            <a:lstStyle/>
            <a:p>
              <a:r>
                <a:rPr lang="de-DE" dirty="0"/>
                <a:t>R</a:t>
              </a:r>
            </a:p>
          </p:txBody>
        </p:sp>
        <p:cxnSp>
          <p:nvCxnSpPr>
            <p:cNvPr id="1052" name="Gerader Verbinder 1051">
              <a:extLst>
                <a:ext uri="{FF2B5EF4-FFF2-40B4-BE49-F238E27FC236}">
                  <a16:creationId xmlns:a16="http://schemas.microsoft.com/office/drawing/2014/main" id="{9934DA94-8589-CF68-A53B-8FBD856136F2}"/>
                </a:ext>
              </a:extLst>
            </p:cNvPr>
            <p:cNvCxnSpPr/>
            <p:nvPr/>
          </p:nvCxnSpPr>
          <p:spPr>
            <a:xfrm flipV="1">
              <a:off x="7140715" y="3135955"/>
              <a:ext cx="0" cy="11693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53" name="Gerader Verbinder 1052">
              <a:extLst>
                <a:ext uri="{FF2B5EF4-FFF2-40B4-BE49-F238E27FC236}">
                  <a16:creationId xmlns:a16="http://schemas.microsoft.com/office/drawing/2014/main" id="{21ADCAC6-0046-1013-6D5E-E44780EB0EAB}"/>
                </a:ext>
              </a:extLst>
            </p:cNvPr>
            <p:cNvCxnSpPr/>
            <p:nvPr/>
          </p:nvCxnSpPr>
          <p:spPr>
            <a:xfrm>
              <a:off x="7140715" y="3267710"/>
              <a:ext cx="2631901" cy="23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54" name="Textfeld 1053">
              <a:extLst>
                <a:ext uri="{FF2B5EF4-FFF2-40B4-BE49-F238E27FC236}">
                  <a16:creationId xmlns:a16="http://schemas.microsoft.com/office/drawing/2014/main" id="{A35121EB-1B5E-46C8-737B-2D9CD54B6349}"/>
                </a:ext>
              </a:extLst>
            </p:cNvPr>
            <p:cNvSpPr txBox="1"/>
            <p:nvPr/>
          </p:nvSpPr>
          <p:spPr>
            <a:xfrm>
              <a:off x="8318224" y="1607917"/>
              <a:ext cx="242374" cy="369332"/>
            </a:xfrm>
            <a:prstGeom prst="rect">
              <a:avLst/>
            </a:prstGeom>
            <a:noFill/>
          </p:spPr>
          <p:txBody>
            <a:bodyPr wrap="none" rtlCol="0">
              <a:spAutoFit/>
            </a:bodyPr>
            <a:lstStyle/>
            <a:p>
              <a:r>
                <a:rPr lang="de-DE" dirty="0"/>
                <a:t>I</a:t>
              </a:r>
              <a:endParaRPr lang="de-DE" baseline="-25000" dirty="0"/>
            </a:p>
          </p:txBody>
        </p:sp>
        <p:cxnSp>
          <p:nvCxnSpPr>
            <p:cNvPr id="1055" name="Gerader Verbinder 1054">
              <a:extLst>
                <a:ext uri="{FF2B5EF4-FFF2-40B4-BE49-F238E27FC236}">
                  <a16:creationId xmlns:a16="http://schemas.microsoft.com/office/drawing/2014/main" id="{CAE5F2E6-0C4C-B82E-04CD-1E1F6C51F11F}"/>
                </a:ext>
              </a:extLst>
            </p:cNvPr>
            <p:cNvCxnSpPr/>
            <p:nvPr/>
          </p:nvCxnSpPr>
          <p:spPr>
            <a:xfrm rot="-5400000">
              <a:off x="8313332" y="1372148"/>
              <a:ext cx="0" cy="409302"/>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6" name="Gerader Verbinder 1055">
              <a:extLst>
                <a:ext uri="{FF2B5EF4-FFF2-40B4-BE49-F238E27FC236}">
                  <a16:creationId xmlns:a16="http://schemas.microsoft.com/office/drawing/2014/main" id="{C58ECAE0-2B9D-1810-CAA8-404E67156CA3}"/>
                </a:ext>
              </a:extLst>
            </p:cNvPr>
            <p:cNvCxnSpPr/>
            <p:nvPr/>
          </p:nvCxnSpPr>
          <p:spPr>
            <a:xfrm flipH="1" flipV="1">
              <a:off x="10042273" y="1927812"/>
              <a:ext cx="0" cy="50400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57" name="Textfeld 1056">
              <a:extLst>
                <a:ext uri="{FF2B5EF4-FFF2-40B4-BE49-F238E27FC236}">
                  <a16:creationId xmlns:a16="http://schemas.microsoft.com/office/drawing/2014/main" id="{B53668D2-0B2A-6E54-6521-D7250104008C}"/>
                </a:ext>
              </a:extLst>
            </p:cNvPr>
            <p:cNvSpPr txBox="1"/>
            <p:nvPr/>
          </p:nvSpPr>
          <p:spPr>
            <a:xfrm>
              <a:off x="9987869" y="1956926"/>
              <a:ext cx="332142" cy="369332"/>
            </a:xfrm>
            <a:prstGeom prst="rect">
              <a:avLst/>
            </a:prstGeom>
            <a:noFill/>
          </p:spPr>
          <p:txBody>
            <a:bodyPr wrap="none" rtlCol="0">
              <a:spAutoFit/>
            </a:bodyPr>
            <a:lstStyle/>
            <a:p>
              <a:r>
                <a:rPr lang="de-DE" dirty="0"/>
                <a:t>U</a:t>
              </a:r>
              <a:endParaRPr lang="de-DE" baseline="-25000" dirty="0"/>
            </a:p>
          </p:txBody>
        </p:sp>
        <p:cxnSp>
          <p:nvCxnSpPr>
            <p:cNvPr id="1058" name="Gerader Verbinder 1057">
              <a:extLst>
                <a:ext uri="{FF2B5EF4-FFF2-40B4-BE49-F238E27FC236}">
                  <a16:creationId xmlns:a16="http://schemas.microsoft.com/office/drawing/2014/main" id="{9DE145D0-828B-CCB7-8556-33F5EE6FEB1E}"/>
                </a:ext>
              </a:extLst>
            </p:cNvPr>
            <p:cNvCxnSpPr/>
            <p:nvPr/>
          </p:nvCxnSpPr>
          <p:spPr>
            <a:xfrm flipV="1">
              <a:off x="7140715" y="811687"/>
              <a:ext cx="0" cy="241399"/>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59" name="Ellipse 1058">
              <a:extLst>
                <a:ext uri="{FF2B5EF4-FFF2-40B4-BE49-F238E27FC236}">
                  <a16:creationId xmlns:a16="http://schemas.microsoft.com/office/drawing/2014/main" id="{8A699209-8FB8-4838-C203-AF6483AFEB2C}"/>
                </a:ext>
              </a:extLst>
            </p:cNvPr>
            <p:cNvSpPr/>
            <p:nvPr/>
          </p:nvSpPr>
          <p:spPr>
            <a:xfrm>
              <a:off x="7985255" y="1525332"/>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0" name="Ellipse 1059">
              <a:extLst>
                <a:ext uri="{FF2B5EF4-FFF2-40B4-BE49-F238E27FC236}">
                  <a16:creationId xmlns:a16="http://schemas.microsoft.com/office/drawing/2014/main" id="{9E1DCCFB-D585-CD61-723A-0CFC0A877C60}"/>
                </a:ext>
              </a:extLst>
            </p:cNvPr>
            <p:cNvSpPr/>
            <p:nvPr/>
          </p:nvSpPr>
          <p:spPr>
            <a:xfrm>
              <a:off x="7980216" y="1778789"/>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1" name="Ellipse 1060">
              <a:extLst>
                <a:ext uri="{FF2B5EF4-FFF2-40B4-BE49-F238E27FC236}">
                  <a16:creationId xmlns:a16="http://schemas.microsoft.com/office/drawing/2014/main" id="{0F867DB9-2787-5F30-95F1-22441B45CA1C}"/>
                </a:ext>
              </a:extLst>
            </p:cNvPr>
            <p:cNvSpPr/>
            <p:nvPr/>
          </p:nvSpPr>
          <p:spPr>
            <a:xfrm>
              <a:off x="7980216" y="1276476"/>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2" name="Gerader Verbinder 1061">
              <a:extLst>
                <a:ext uri="{FF2B5EF4-FFF2-40B4-BE49-F238E27FC236}">
                  <a16:creationId xmlns:a16="http://schemas.microsoft.com/office/drawing/2014/main" id="{7F7F9BA0-9334-547A-7DC3-F8A7223B4216}"/>
                </a:ext>
              </a:extLst>
            </p:cNvPr>
            <p:cNvCxnSpPr/>
            <p:nvPr/>
          </p:nvCxnSpPr>
          <p:spPr>
            <a:xfrm>
              <a:off x="7140715" y="811687"/>
              <a:ext cx="89854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63" name="Gerader Verbinder 1062">
              <a:extLst>
                <a:ext uri="{FF2B5EF4-FFF2-40B4-BE49-F238E27FC236}">
                  <a16:creationId xmlns:a16="http://schemas.microsoft.com/office/drawing/2014/main" id="{4FCDB3EE-7D29-0126-DC9F-99BAE3C030B1}"/>
                </a:ext>
              </a:extLst>
            </p:cNvPr>
            <p:cNvCxnSpPr>
              <a:stCxn id="1061" idx="0"/>
            </p:cNvCxnSpPr>
            <p:nvPr/>
          </p:nvCxnSpPr>
          <p:spPr>
            <a:xfrm flipH="1" flipV="1">
              <a:off x="8032804" y="819083"/>
              <a:ext cx="1412" cy="457393"/>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64" name="Gerader Verbinder 1063">
              <a:extLst>
                <a:ext uri="{FF2B5EF4-FFF2-40B4-BE49-F238E27FC236}">
                  <a16:creationId xmlns:a16="http://schemas.microsoft.com/office/drawing/2014/main" id="{14F31E21-3B62-76EF-FDF7-C3277134E7FE}"/>
                </a:ext>
              </a:extLst>
            </p:cNvPr>
            <p:cNvCxnSpPr>
              <a:endCxn id="1060" idx="4"/>
            </p:cNvCxnSpPr>
            <p:nvPr/>
          </p:nvCxnSpPr>
          <p:spPr>
            <a:xfrm flipH="1" flipV="1">
              <a:off x="8034216" y="1886789"/>
              <a:ext cx="0" cy="138092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65" name="Gruppieren 1064">
              <a:extLst>
                <a:ext uri="{FF2B5EF4-FFF2-40B4-BE49-F238E27FC236}">
                  <a16:creationId xmlns:a16="http://schemas.microsoft.com/office/drawing/2014/main" id="{B4CCF175-6911-3416-D23B-17F88BBD24A1}"/>
                </a:ext>
              </a:extLst>
            </p:cNvPr>
            <p:cNvGrpSpPr/>
            <p:nvPr/>
          </p:nvGrpSpPr>
          <p:grpSpPr>
            <a:xfrm>
              <a:off x="6771454" y="1053085"/>
              <a:ext cx="738522" cy="2082870"/>
              <a:chOff x="5075083" y="3192624"/>
              <a:chExt cx="738522" cy="2082870"/>
            </a:xfrm>
          </p:grpSpPr>
          <p:sp>
            <p:nvSpPr>
              <p:cNvPr id="1067" name="Rechteck 1066">
                <a:extLst>
                  <a:ext uri="{FF2B5EF4-FFF2-40B4-BE49-F238E27FC236}">
                    <a16:creationId xmlns:a16="http://schemas.microsoft.com/office/drawing/2014/main" id="{8A6DFFC3-D469-F5B0-010A-CD0F1DC20FC2}"/>
                  </a:ext>
                </a:extLst>
              </p:cNvPr>
              <p:cNvSpPr/>
              <p:nvPr/>
            </p:nvSpPr>
            <p:spPr>
              <a:xfrm>
                <a:off x="5303126" y="3192624"/>
                <a:ext cx="315456" cy="1313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8" name="Rechteck 1067">
                <a:extLst>
                  <a:ext uri="{FF2B5EF4-FFF2-40B4-BE49-F238E27FC236}">
                    <a16:creationId xmlns:a16="http://schemas.microsoft.com/office/drawing/2014/main" id="{E2F4CC60-2027-FA05-4272-DA2CC58C992B}"/>
                  </a:ext>
                </a:extLst>
              </p:cNvPr>
              <p:cNvSpPr/>
              <p:nvPr/>
            </p:nvSpPr>
            <p:spPr>
              <a:xfrm>
                <a:off x="5075083" y="3286530"/>
                <a:ext cx="738522" cy="19889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AAA</a:t>
                </a:r>
              </a:p>
              <a:p>
                <a:pPr algn="ctr"/>
                <a:r>
                  <a:rPr lang="de-DE" dirty="0">
                    <a:solidFill>
                      <a:schemeClr val="tx1"/>
                    </a:solidFill>
                  </a:rPr>
                  <a:t>1,5V</a:t>
                </a:r>
              </a:p>
            </p:txBody>
          </p:sp>
        </p:grpSp>
        <p:cxnSp>
          <p:nvCxnSpPr>
            <p:cNvPr id="1066" name="Gerader Verbinder 1065">
              <a:extLst>
                <a:ext uri="{FF2B5EF4-FFF2-40B4-BE49-F238E27FC236}">
                  <a16:creationId xmlns:a16="http://schemas.microsoft.com/office/drawing/2014/main" id="{F34430ED-DBDE-C8BC-3842-33BC2A91863D}"/>
                </a:ext>
              </a:extLst>
            </p:cNvPr>
            <p:cNvCxnSpPr/>
            <p:nvPr/>
          </p:nvCxnSpPr>
          <p:spPr>
            <a:xfrm flipV="1">
              <a:off x="7906495" y="1276476"/>
              <a:ext cx="0" cy="356856"/>
            </a:xfrm>
            <a:prstGeom prst="line">
              <a:avLst/>
            </a:prstGeom>
            <a:ln w="666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4125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Der Kondensator im Wechselstromkreis</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00C642B8-7629-695D-44B7-3156CC3FBC47}"/>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latin typeface="Bosch Office Sans"/>
            </a:endParaRPr>
          </a:p>
          <a:p>
            <a:pPr>
              <a:defRPr/>
            </a:pPr>
            <a:r>
              <a:rPr lang="de-DE" dirty="0">
                <a:solidFill>
                  <a:srgbClr val="000000"/>
                </a:solidFill>
              </a:rPr>
              <a:t>„</a:t>
            </a:r>
            <a:r>
              <a:rPr lang="de-DE" u="sng" dirty="0">
                <a:solidFill>
                  <a:srgbClr val="000000"/>
                </a:solidFill>
              </a:rPr>
              <a:t>Am Kondensator geht der Strom vor!“</a:t>
            </a: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Analog dem </a:t>
            </a:r>
            <a:r>
              <a:rPr lang="de-DE" dirty="0" err="1">
                <a:solidFill>
                  <a:srgbClr val="000000"/>
                </a:solidFill>
              </a:rPr>
              <a:t>Ohmschen</a:t>
            </a:r>
            <a:r>
              <a:rPr lang="de-DE" dirty="0">
                <a:solidFill>
                  <a:srgbClr val="000000"/>
                </a:solidFill>
              </a:rPr>
              <a:t> Gesetz R = U / I gilt für den Kondensator </a:t>
            </a:r>
            <a:r>
              <a:rPr lang="de-DE" dirty="0">
                <a:solidFill>
                  <a:srgbClr val="000000"/>
                </a:solidFill>
                <a:sym typeface="Wingdings" panose="05000000000000000000" pitchFamily="2" charset="2"/>
              </a:rPr>
              <a:t>  </a:t>
            </a:r>
            <a:r>
              <a:rPr lang="de-DE" dirty="0">
                <a:solidFill>
                  <a:srgbClr val="000000"/>
                </a:solidFill>
              </a:rPr>
              <a:t>X</a:t>
            </a:r>
            <a:r>
              <a:rPr lang="de-DE" baseline="-25000" dirty="0">
                <a:solidFill>
                  <a:srgbClr val="000000"/>
                </a:solidFill>
              </a:rPr>
              <a:t>C</a:t>
            </a:r>
            <a:r>
              <a:rPr lang="de-DE" dirty="0">
                <a:solidFill>
                  <a:srgbClr val="000000"/>
                </a:solidFill>
              </a:rPr>
              <a:t> = U / I </a:t>
            </a:r>
            <a:r>
              <a:rPr lang="de-DE" sz="1000" dirty="0">
                <a:solidFill>
                  <a:srgbClr val="000000"/>
                </a:solidFill>
              </a:rPr>
              <a:t>(90° Phasenverschiebung beachten!)</a:t>
            </a:r>
          </a:p>
          <a:p>
            <a:pPr>
              <a:defRPr/>
            </a:pPr>
            <a:r>
              <a:rPr lang="de-DE" dirty="0">
                <a:solidFill>
                  <a:srgbClr val="000000"/>
                </a:solidFill>
              </a:rPr>
              <a:t>Der Strom ist proportional zur Frequenz, Kapazität und angelegten Spannung </a:t>
            </a:r>
            <a:r>
              <a:rPr lang="de-DE" dirty="0">
                <a:solidFill>
                  <a:srgbClr val="000000"/>
                </a:solidFill>
                <a:sym typeface="Wingdings" panose="05000000000000000000" pitchFamily="2" charset="2"/>
              </a:rPr>
              <a:t> I</a:t>
            </a:r>
            <a:r>
              <a:rPr lang="de-DE" dirty="0">
                <a:solidFill>
                  <a:srgbClr val="000000"/>
                </a:solidFill>
              </a:rPr>
              <a:t> ~ </a:t>
            </a:r>
            <a:r>
              <a:rPr lang="de-DE" dirty="0">
                <a:solidFill>
                  <a:srgbClr val="000000"/>
                </a:solidFill>
                <a:latin typeface="Symbol" panose="05050102010706020507" pitchFamily="18" charset="2"/>
              </a:rPr>
              <a:t>w</a:t>
            </a:r>
            <a:r>
              <a:rPr lang="de-DE" dirty="0">
                <a:solidFill>
                  <a:srgbClr val="000000"/>
                </a:solidFill>
              </a:rPr>
              <a:t> * C * U</a:t>
            </a:r>
          </a:p>
          <a:p>
            <a:pPr>
              <a:defRPr/>
            </a:pPr>
            <a:endParaRPr lang="de-DE" dirty="0">
              <a:solidFill>
                <a:srgbClr val="000000"/>
              </a:solidFill>
            </a:endParaRPr>
          </a:p>
          <a:p>
            <a:pPr>
              <a:defRPr/>
            </a:pPr>
            <a:r>
              <a:rPr lang="de-DE" dirty="0">
                <a:solidFill>
                  <a:srgbClr val="000000"/>
                </a:solidFill>
              </a:rPr>
              <a:t>Blindwiderstand/Wechselstromwiderstand: 	X</a:t>
            </a:r>
            <a:r>
              <a:rPr lang="de-DE" baseline="-25000" dirty="0">
                <a:solidFill>
                  <a:srgbClr val="000000"/>
                </a:solidFill>
              </a:rPr>
              <a:t>C</a:t>
            </a:r>
            <a:r>
              <a:rPr lang="de-DE" dirty="0">
                <a:solidFill>
                  <a:srgbClr val="000000"/>
                </a:solidFill>
              </a:rPr>
              <a:t> = 1 / (</a:t>
            </a:r>
            <a:r>
              <a:rPr lang="de-DE" dirty="0">
                <a:solidFill>
                  <a:srgbClr val="000000"/>
                </a:solidFill>
                <a:latin typeface="Symbol" panose="05050102010706020507" pitchFamily="18" charset="2"/>
              </a:rPr>
              <a:t>w</a:t>
            </a:r>
            <a:r>
              <a:rPr lang="de-DE" dirty="0">
                <a:solidFill>
                  <a:srgbClr val="000000"/>
                </a:solidFill>
              </a:rPr>
              <a:t> * C)   		mit </a:t>
            </a:r>
            <a:r>
              <a:rPr lang="de-DE" dirty="0">
                <a:solidFill>
                  <a:srgbClr val="000000"/>
                </a:solidFill>
                <a:latin typeface="Symbol" panose="05050102010706020507" pitchFamily="18" charset="2"/>
              </a:rPr>
              <a:t>w</a:t>
            </a:r>
            <a:r>
              <a:rPr lang="de-DE" dirty="0">
                <a:solidFill>
                  <a:srgbClr val="000000"/>
                </a:solidFill>
              </a:rPr>
              <a:t> = 2 * </a:t>
            </a:r>
            <a:r>
              <a:rPr lang="de-DE" dirty="0">
                <a:solidFill>
                  <a:srgbClr val="000000"/>
                </a:solidFill>
                <a:latin typeface="Symbol" panose="05050102010706020507" pitchFamily="18" charset="2"/>
              </a:rPr>
              <a:t>p</a:t>
            </a:r>
            <a:r>
              <a:rPr lang="de-DE" dirty="0">
                <a:solidFill>
                  <a:srgbClr val="000000"/>
                </a:solidFill>
              </a:rPr>
              <a:t> * f</a:t>
            </a:r>
          </a:p>
          <a:p>
            <a:pPr>
              <a:defRPr/>
            </a:pPr>
            <a:endParaRPr lang="de-DE" u="sng" dirty="0">
              <a:solidFill>
                <a:srgbClr val="000000"/>
              </a:solidFill>
            </a:endParaRPr>
          </a:p>
          <a:p>
            <a:pPr>
              <a:defRPr/>
            </a:pPr>
            <a:r>
              <a:rPr lang="de-DE" u="sng" dirty="0">
                <a:solidFill>
                  <a:srgbClr val="000000"/>
                </a:solidFill>
              </a:rPr>
              <a:t>Mit zunehmender Frequenz sinkt der Wechselstromwiderstand</a:t>
            </a:r>
          </a:p>
          <a:p>
            <a:pPr>
              <a:defRPr/>
            </a:pPr>
            <a:r>
              <a:rPr lang="de-DE" u="sng" dirty="0">
                <a:solidFill>
                  <a:srgbClr val="000000"/>
                </a:solidFill>
              </a:rPr>
              <a:t>Der Blindwiderstand ist der frequenzabhängige Wechselstromwiderstand eines Kondensators. Im Blindwiderstand entstehen </a:t>
            </a:r>
            <a:r>
              <a:rPr lang="de-DE" b="1" u="sng" dirty="0">
                <a:solidFill>
                  <a:srgbClr val="000000"/>
                </a:solidFill>
              </a:rPr>
              <a:t>keine</a:t>
            </a:r>
            <a:r>
              <a:rPr lang="de-DE" u="sng" dirty="0">
                <a:solidFill>
                  <a:srgbClr val="000000"/>
                </a:solidFill>
              </a:rPr>
              <a:t> Wärmeverluste</a:t>
            </a: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p:txBody>
      </p:sp>
      <p:grpSp>
        <p:nvGrpSpPr>
          <p:cNvPr id="7" name="Gruppieren 6">
            <a:extLst>
              <a:ext uri="{FF2B5EF4-FFF2-40B4-BE49-F238E27FC236}">
                <a16:creationId xmlns:a16="http://schemas.microsoft.com/office/drawing/2014/main" id="{8BC4CC8A-E7B2-2692-90F8-B69BE1F532CB}"/>
              </a:ext>
            </a:extLst>
          </p:cNvPr>
          <p:cNvGrpSpPr/>
          <p:nvPr/>
        </p:nvGrpSpPr>
        <p:grpSpPr>
          <a:xfrm>
            <a:off x="4652160" y="1015756"/>
            <a:ext cx="5460669" cy="1629472"/>
            <a:chOff x="983673" y="1314475"/>
            <a:chExt cx="7418085" cy="2413436"/>
          </a:xfrm>
        </p:grpSpPr>
        <p:sp>
          <p:nvSpPr>
            <p:cNvPr id="8" name="Freihandform 8">
              <a:extLst>
                <a:ext uri="{FF2B5EF4-FFF2-40B4-BE49-F238E27FC236}">
                  <a16:creationId xmlns:a16="http://schemas.microsoft.com/office/drawing/2014/main" id="{011D69E5-2ABD-4204-C4B8-50783B49F1A9}"/>
                </a:ext>
              </a:extLst>
            </p:cNvPr>
            <p:cNvSpPr/>
            <p:nvPr/>
          </p:nvSpPr>
          <p:spPr>
            <a:xfrm>
              <a:off x="1932709" y="2050473"/>
              <a:ext cx="1447800" cy="713509"/>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reihandform 9">
              <a:extLst>
                <a:ext uri="{FF2B5EF4-FFF2-40B4-BE49-F238E27FC236}">
                  <a16:creationId xmlns:a16="http://schemas.microsoft.com/office/drawing/2014/main" id="{B9E3B43D-9F9E-F6EE-2F2D-650022AADCD4}"/>
                </a:ext>
              </a:extLst>
            </p:cNvPr>
            <p:cNvSpPr/>
            <p:nvPr/>
          </p:nvSpPr>
          <p:spPr>
            <a:xfrm flipV="1">
              <a:off x="3386501" y="2763982"/>
              <a:ext cx="1435055" cy="72000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ihandform 10">
              <a:extLst>
                <a:ext uri="{FF2B5EF4-FFF2-40B4-BE49-F238E27FC236}">
                  <a16:creationId xmlns:a16="http://schemas.microsoft.com/office/drawing/2014/main" id="{58C7F41A-7D03-2BBA-47CF-D5C25D17AB58}"/>
                </a:ext>
              </a:extLst>
            </p:cNvPr>
            <p:cNvSpPr/>
            <p:nvPr/>
          </p:nvSpPr>
          <p:spPr>
            <a:xfrm>
              <a:off x="4821270" y="2050473"/>
              <a:ext cx="1447800" cy="713509"/>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reihandform 11">
              <a:extLst>
                <a:ext uri="{FF2B5EF4-FFF2-40B4-BE49-F238E27FC236}">
                  <a16:creationId xmlns:a16="http://schemas.microsoft.com/office/drawing/2014/main" id="{897238C5-0F26-986A-3F09-1D9103CF38DE}"/>
                </a:ext>
              </a:extLst>
            </p:cNvPr>
            <p:cNvSpPr/>
            <p:nvPr/>
          </p:nvSpPr>
          <p:spPr>
            <a:xfrm flipV="1">
              <a:off x="6256325" y="2763982"/>
              <a:ext cx="1453792" cy="72000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reihandform 12">
              <a:extLst>
                <a:ext uri="{FF2B5EF4-FFF2-40B4-BE49-F238E27FC236}">
                  <a16:creationId xmlns:a16="http://schemas.microsoft.com/office/drawing/2014/main" id="{0B35AD16-46DD-A035-F87F-B443177D8510}"/>
                </a:ext>
              </a:extLst>
            </p:cNvPr>
            <p:cNvSpPr/>
            <p:nvPr/>
          </p:nvSpPr>
          <p:spPr>
            <a:xfrm>
              <a:off x="1197395" y="2053005"/>
              <a:ext cx="1447800" cy="713509"/>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3">
              <a:extLst>
                <a:ext uri="{FF2B5EF4-FFF2-40B4-BE49-F238E27FC236}">
                  <a16:creationId xmlns:a16="http://schemas.microsoft.com/office/drawing/2014/main" id="{F10A2BEA-2D05-D09B-7BDB-AFEE5D8FA4C9}"/>
                </a:ext>
              </a:extLst>
            </p:cNvPr>
            <p:cNvSpPr/>
            <p:nvPr/>
          </p:nvSpPr>
          <p:spPr>
            <a:xfrm flipV="1">
              <a:off x="2645195" y="2765248"/>
              <a:ext cx="1458453" cy="72000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4">
              <a:extLst>
                <a:ext uri="{FF2B5EF4-FFF2-40B4-BE49-F238E27FC236}">
                  <a16:creationId xmlns:a16="http://schemas.microsoft.com/office/drawing/2014/main" id="{B156FE20-038A-82EF-E755-64A7994C9B39}"/>
                </a:ext>
              </a:extLst>
            </p:cNvPr>
            <p:cNvSpPr/>
            <p:nvPr/>
          </p:nvSpPr>
          <p:spPr>
            <a:xfrm>
              <a:off x="4109641" y="2045962"/>
              <a:ext cx="1438669" cy="71351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5">
              <a:extLst>
                <a:ext uri="{FF2B5EF4-FFF2-40B4-BE49-F238E27FC236}">
                  <a16:creationId xmlns:a16="http://schemas.microsoft.com/office/drawing/2014/main" id="{ABE0F7EE-3057-1333-DB98-E0D42854A6BB}"/>
                </a:ext>
              </a:extLst>
            </p:cNvPr>
            <p:cNvSpPr/>
            <p:nvPr/>
          </p:nvSpPr>
          <p:spPr>
            <a:xfrm flipV="1">
              <a:off x="5544409" y="2759470"/>
              <a:ext cx="1444947" cy="72000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 Verbindung mit Pfeil 18">
              <a:extLst>
                <a:ext uri="{FF2B5EF4-FFF2-40B4-BE49-F238E27FC236}">
                  <a16:creationId xmlns:a16="http://schemas.microsoft.com/office/drawing/2014/main" id="{D746E775-3B5F-8958-62B6-2F5949C39E88}"/>
                </a:ext>
              </a:extLst>
            </p:cNvPr>
            <p:cNvCxnSpPr/>
            <p:nvPr/>
          </p:nvCxnSpPr>
          <p:spPr>
            <a:xfrm flipV="1">
              <a:off x="983673" y="2759471"/>
              <a:ext cx="7204363"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5210B95E-EA6E-53FC-93EF-98502F462BCD}"/>
                </a:ext>
              </a:extLst>
            </p:cNvPr>
            <p:cNvCxnSpPr/>
            <p:nvPr/>
          </p:nvCxnSpPr>
          <p:spPr>
            <a:xfrm flipV="1">
              <a:off x="1939200" y="1791031"/>
              <a:ext cx="0" cy="1936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8BE24308-10DA-12A1-4FDC-704E1946C23F}"/>
                </a:ext>
              </a:extLst>
            </p:cNvPr>
            <p:cNvSpPr txBox="1"/>
            <p:nvPr/>
          </p:nvSpPr>
          <p:spPr>
            <a:xfrm>
              <a:off x="8140148" y="2581848"/>
              <a:ext cx="261610" cy="369332"/>
            </a:xfrm>
            <a:prstGeom prst="rect">
              <a:avLst/>
            </a:prstGeom>
            <a:noFill/>
          </p:spPr>
          <p:txBody>
            <a:bodyPr wrap="none" rtlCol="0">
              <a:spAutoFit/>
            </a:bodyPr>
            <a:lstStyle/>
            <a:p>
              <a:r>
                <a:rPr lang="de-DE" dirty="0"/>
                <a:t>t</a:t>
              </a:r>
            </a:p>
          </p:txBody>
        </p:sp>
        <p:sp>
          <p:nvSpPr>
            <p:cNvPr id="22" name="Textfeld 21">
              <a:extLst>
                <a:ext uri="{FF2B5EF4-FFF2-40B4-BE49-F238E27FC236}">
                  <a16:creationId xmlns:a16="http://schemas.microsoft.com/office/drawing/2014/main" id="{EA223010-89B1-5FFD-A05A-FF69FE250151}"/>
                </a:ext>
              </a:extLst>
            </p:cNvPr>
            <p:cNvSpPr txBox="1"/>
            <p:nvPr/>
          </p:nvSpPr>
          <p:spPr>
            <a:xfrm>
              <a:off x="1616596" y="1314475"/>
              <a:ext cx="497316" cy="369332"/>
            </a:xfrm>
            <a:prstGeom prst="rect">
              <a:avLst/>
            </a:prstGeom>
            <a:noFill/>
          </p:spPr>
          <p:txBody>
            <a:bodyPr wrap="none" rtlCol="0">
              <a:spAutoFit/>
            </a:bodyPr>
            <a:lstStyle/>
            <a:p>
              <a:r>
                <a:rPr lang="de-DE" dirty="0">
                  <a:solidFill>
                    <a:srgbClr val="00B0F0"/>
                  </a:solidFill>
                </a:rPr>
                <a:t>U</a:t>
              </a:r>
              <a:r>
                <a:rPr lang="de-DE" dirty="0"/>
                <a:t>, </a:t>
              </a:r>
              <a:r>
                <a:rPr lang="de-DE" dirty="0">
                  <a:solidFill>
                    <a:srgbClr val="FF0000"/>
                  </a:solidFill>
                </a:rPr>
                <a:t>I</a:t>
              </a:r>
            </a:p>
          </p:txBody>
        </p:sp>
      </p:grpSp>
    </p:spTree>
    <p:extLst>
      <p:ext uri="{BB962C8B-B14F-4D97-AF65-F5344CB8AC3E}">
        <p14:creationId xmlns:p14="http://schemas.microsoft.com/office/powerpoint/2010/main" val="77278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Parallel- und Reihenschaltung von Kondensatoren</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1028" name="Inhaltsplatzhalter 4">
            <a:extLst>
              <a:ext uri="{FF2B5EF4-FFF2-40B4-BE49-F238E27FC236}">
                <a16:creationId xmlns:a16="http://schemas.microsoft.com/office/drawing/2014/main" id="{EEFD6122-1E2D-840D-E25E-8687CB38982A}"/>
              </a:ext>
            </a:extLst>
          </p:cNvPr>
          <p:cNvSpPr txBox="1">
            <a:spLocks/>
          </p:cNvSpPr>
          <p:nvPr/>
        </p:nvSpPr>
        <p:spPr>
          <a:xfrm>
            <a:off x="258762" y="1296000"/>
            <a:ext cx="5180013"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lgn="ctr">
              <a:buNone/>
              <a:defRPr/>
            </a:pPr>
            <a:r>
              <a:rPr lang="de-DE" b="1" dirty="0">
                <a:solidFill>
                  <a:srgbClr val="000000"/>
                </a:solidFill>
              </a:rPr>
              <a:t>Parallelschaltung</a:t>
            </a:r>
          </a:p>
          <a:p>
            <a:pPr>
              <a:defRPr/>
            </a:pPr>
            <a:endParaRPr lang="de-DE" b="1" dirty="0">
              <a:solidFill>
                <a:srgbClr val="000000"/>
              </a:solidFill>
            </a:endParaRPr>
          </a:p>
          <a:p>
            <a:pPr>
              <a:defRPr/>
            </a:pPr>
            <a:endParaRPr lang="de-DE" b="1" dirty="0">
              <a:solidFill>
                <a:srgbClr val="000000"/>
              </a:solidFill>
            </a:endParaRPr>
          </a:p>
          <a:p>
            <a:pPr>
              <a:defRPr/>
            </a:pPr>
            <a:endParaRPr lang="de-DE" b="1" dirty="0">
              <a:solidFill>
                <a:srgbClr val="000000"/>
              </a:solidFill>
            </a:endParaRPr>
          </a:p>
          <a:p>
            <a:pPr>
              <a:defRPr/>
            </a:pPr>
            <a:endParaRPr lang="de-DE" b="1" dirty="0">
              <a:solidFill>
                <a:srgbClr val="000000"/>
              </a:solidFill>
            </a:endParaRPr>
          </a:p>
          <a:p>
            <a:pPr>
              <a:defRPr/>
            </a:pPr>
            <a:endParaRPr lang="de-DE" b="1" dirty="0">
              <a:solidFill>
                <a:srgbClr val="000000"/>
              </a:solidFill>
            </a:endParaRPr>
          </a:p>
          <a:p>
            <a:pPr>
              <a:defRPr/>
            </a:pPr>
            <a:endParaRPr lang="de-DE" b="1" dirty="0">
              <a:solidFill>
                <a:srgbClr val="000000"/>
              </a:solidFill>
            </a:endParaRPr>
          </a:p>
          <a:p>
            <a:pPr marL="0" indent="0" algn="ctr">
              <a:buNone/>
              <a:defRPr/>
            </a:pPr>
            <a:r>
              <a:rPr lang="de-DE" b="1" dirty="0" err="1">
                <a:solidFill>
                  <a:srgbClr val="000000"/>
                </a:solidFill>
              </a:rPr>
              <a:t>C</a:t>
            </a:r>
            <a:r>
              <a:rPr lang="de-DE" b="1" baseline="-25000" dirty="0" err="1">
                <a:solidFill>
                  <a:srgbClr val="000000"/>
                </a:solidFill>
              </a:rPr>
              <a:t>gesamt</a:t>
            </a:r>
            <a:r>
              <a:rPr lang="de-DE" b="1" dirty="0">
                <a:solidFill>
                  <a:srgbClr val="000000"/>
                </a:solidFill>
              </a:rPr>
              <a:t> = C</a:t>
            </a:r>
            <a:r>
              <a:rPr lang="de-DE" b="1" baseline="-25000" dirty="0">
                <a:solidFill>
                  <a:srgbClr val="000000"/>
                </a:solidFill>
              </a:rPr>
              <a:t>1</a:t>
            </a:r>
            <a:r>
              <a:rPr lang="de-DE" b="1" dirty="0">
                <a:solidFill>
                  <a:srgbClr val="000000"/>
                </a:solidFill>
              </a:rPr>
              <a:t> + C</a:t>
            </a:r>
            <a:r>
              <a:rPr lang="de-DE" b="1" baseline="-25000" dirty="0">
                <a:solidFill>
                  <a:srgbClr val="000000"/>
                </a:solidFill>
              </a:rPr>
              <a:t>2</a:t>
            </a:r>
          </a:p>
        </p:txBody>
      </p:sp>
      <p:sp>
        <p:nvSpPr>
          <p:cNvPr id="1029" name="Inhaltsplatzhalter 4">
            <a:extLst>
              <a:ext uri="{FF2B5EF4-FFF2-40B4-BE49-F238E27FC236}">
                <a16:creationId xmlns:a16="http://schemas.microsoft.com/office/drawing/2014/main" id="{14034FC0-C445-0FD7-240E-A3128E8E7059}"/>
              </a:ext>
            </a:extLst>
          </p:cNvPr>
          <p:cNvSpPr txBox="1">
            <a:spLocks/>
          </p:cNvSpPr>
          <p:nvPr/>
        </p:nvSpPr>
        <p:spPr>
          <a:xfrm>
            <a:off x="5529987" y="1296000"/>
            <a:ext cx="5180013"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lgn="ctr">
              <a:buNone/>
              <a:defRPr/>
            </a:pPr>
            <a:r>
              <a:rPr lang="de-DE" b="1" dirty="0">
                <a:solidFill>
                  <a:srgbClr val="000000"/>
                </a:solidFill>
              </a:rPr>
              <a:t>Reihenschaltung</a:t>
            </a:r>
          </a:p>
          <a:p>
            <a:pPr>
              <a:defRPr/>
            </a:pPr>
            <a:endParaRPr lang="de-DE" b="1" dirty="0">
              <a:solidFill>
                <a:srgbClr val="000000"/>
              </a:solidFill>
            </a:endParaRPr>
          </a:p>
          <a:p>
            <a:pPr>
              <a:defRPr/>
            </a:pPr>
            <a:endParaRPr lang="de-DE" b="1" dirty="0">
              <a:solidFill>
                <a:srgbClr val="000000"/>
              </a:solidFill>
            </a:endParaRPr>
          </a:p>
          <a:p>
            <a:pPr>
              <a:defRPr/>
            </a:pPr>
            <a:endParaRPr lang="de-DE" b="1" dirty="0">
              <a:solidFill>
                <a:srgbClr val="000000"/>
              </a:solidFill>
            </a:endParaRPr>
          </a:p>
          <a:p>
            <a:pPr>
              <a:defRPr/>
            </a:pPr>
            <a:endParaRPr lang="de-DE" b="1" dirty="0">
              <a:solidFill>
                <a:srgbClr val="000000"/>
              </a:solidFill>
            </a:endParaRPr>
          </a:p>
          <a:p>
            <a:pPr>
              <a:defRPr/>
            </a:pPr>
            <a:endParaRPr lang="de-DE" b="1" dirty="0">
              <a:solidFill>
                <a:srgbClr val="000000"/>
              </a:solidFill>
            </a:endParaRPr>
          </a:p>
          <a:p>
            <a:pPr>
              <a:defRPr/>
            </a:pPr>
            <a:endParaRPr lang="de-DE" b="1" dirty="0">
              <a:solidFill>
                <a:srgbClr val="000000"/>
              </a:solidFill>
            </a:endParaRPr>
          </a:p>
          <a:p>
            <a:pPr marL="0" indent="0" algn="ctr">
              <a:buNone/>
              <a:defRPr/>
            </a:pPr>
            <a:r>
              <a:rPr lang="de-DE" b="1" dirty="0">
                <a:solidFill>
                  <a:srgbClr val="000000"/>
                </a:solidFill>
              </a:rPr>
              <a:t>1 / </a:t>
            </a:r>
            <a:r>
              <a:rPr lang="de-DE" b="1" dirty="0" err="1">
                <a:solidFill>
                  <a:srgbClr val="000000"/>
                </a:solidFill>
              </a:rPr>
              <a:t>C</a:t>
            </a:r>
            <a:r>
              <a:rPr lang="de-DE" b="1" baseline="-25000" dirty="0" err="1">
                <a:solidFill>
                  <a:srgbClr val="000000"/>
                </a:solidFill>
              </a:rPr>
              <a:t>gesamt</a:t>
            </a:r>
            <a:r>
              <a:rPr lang="de-DE" b="1" dirty="0">
                <a:solidFill>
                  <a:srgbClr val="000000"/>
                </a:solidFill>
              </a:rPr>
              <a:t> = 1 / C</a:t>
            </a:r>
            <a:r>
              <a:rPr lang="de-DE" b="1" baseline="-25000" dirty="0">
                <a:solidFill>
                  <a:srgbClr val="000000"/>
                </a:solidFill>
              </a:rPr>
              <a:t>1</a:t>
            </a:r>
            <a:r>
              <a:rPr lang="de-DE" b="1" dirty="0">
                <a:solidFill>
                  <a:srgbClr val="000000"/>
                </a:solidFill>
              </a:rPr>
              <a:t> + 1 / C</a:t>
            </a:r>
            <a:r>
              <a:rPr lang="de-DE" b="1" baseline="-25000" dirty="0">
                <a:solidFill>
                  <a:srgbClr val="000000"/>
                </a:solidFill>
              </a:rPr>
              <a:t>2</a:t>
            </a:r>
          </a:p>
          <a:p>
            <a:pPr>
              <a:defRPr/>
            </a:pPr>
            <a:endParaRPr lang="de-DE" b="1" dirty="0">
              <a:solidFill>
                <a:srgbClr val="000000"/>
              </a:solidFill>
            </a:endParaRPr>
          </a:p>
          <a:p>
            <a:pPr>
              <a:defRPr/>
            </a:pPr>
            <a:endParaRPr lang="de-DE" dirty="0">
              <a:solidFill>
                <a:srgbClr val="000000"/>
              </a:solidFill>
            </a:endParaRPr>
          </a:p>
        </p:txBody>
      </p:sp>
      <p:sp>
        <p:nvSpPr>
          <p:cNvPr id="1030" name="Textfeld 1029">
            <a:extLst>
              <a:ext uri="{FF2B5EF4-FFF2-40B4-BE49-F238E27FC236}">
                <a16:creationId xmlns:a16="http://schemas.microsoft.com/office/drawing/2014/main" id="{E915901D-D946-71DA-184C-BA617EF3A1B5}"/>
              </a:ext>
            </a:extLst>
          </p:cNvPr>
          <p:cNvSpPr txBox="1"/>
          <p:nvPr/>
        </p:nvSpPr>
        <p:spPr>
          <a:xfrm>
            <a:off x="8470873" y="2619890"/>
            <a:ext cx="425116" cy="369332"/>
          </a:xfrm>
          <a:prstGeom prst="rect">
            <a:avLst/>
          </a:prstGeom>
          <a:noFill/>
        </p:spPr>
        <p:txBody>
          <a:bodyPr wrap="none" rtlCol="0">
            <a:spAutoFit/>
          </a:bodyPr>
          <a:lstStyle/>
          <a:p>
            <a:r>
              <a:rPr lang="de-DE" dirty="0"/>
              <a:t>C2</a:t>
            </a:r>
          </a:p>
        </p:txBody>
      </p:sp>
      <p:sp>
        <p:nvSpPr>
          <p:cNvPr id="1031" name="Textfeld 1030">
            <a:extLst>
              <a:ext uri="{FF2B5EF4-FFF2-40B4-BE49-F238E27FC236}">
                <a16:creationId xmlns:a16="http://schemas.microsoft.com/office/drawing/2014/main" id="{F68D23DC-8C26-599A-40FA-19B526D8AE31}"/>
              </a:ext>
            </a:extLst>
          </p:cNvPr>
          <p:cNvSpPr txBox="1"/>
          <p:nvPr/>
        </p:nvSpPr>
        <p:spPr>
          <a:xfrm>
            <a:off x="7243915" y="2622452"/>
            <a:ext cx="425116" cy="369332"/>
          </a:xfrm>
          <a:prstGeom prst="rect">
            <a:avLst/>
          </a:prstGeom>
          <a:noFill/>
        </p:spPr>
        <p:txBody>
          <a:bodyPr wrap="none" rtlCol="0">
            <a:spAutoFit/>
          </a:bodyPr>
          <a:lstStyle/>
          <a:p>
            <a:r>
              <a:rPr lang="de-DE" dirty="0"/>
              <a:t>C1</a:t>
            </a:r>
          </a:p>
        </p:txBody>
      </p:sp>
      <p:sp>
        <p:nvSpPr>
          <p:cNvPr id="1032" name="Textfeld 1031">
            <a:extLst>
              <a:ext uri="{FF2B5EF4-FFF2-40B4-BE49-F238E27FC236}">
                <a16:creationId xmlns:a16="http://schemas.microsoft.com/office/drawing/2014/main" id="{2EA282B5-5F5A-855B-880D-7C5262ADD063}"/>
              </a:ext>
            </a:extLst>
          </p:cNvPr>
          <p:cNvSpPr txBox="1"/>
          <p:nvPr/>
        </p:nvSpPr>
        <p:spPr>
          <a:xfrm>
            <a:off x="2679464" y="3059306"/>
            <a:ext cx="425116" cy="369332"/>
          </a:xfrm>
          <a:prstGeom prst="rect">
            <a:avLst/>
          </a:prstGeom>
          <a:noFill/>
        </p:spPr>
        <p:txBody>
          <a:bodyPr wrap="none" rtlCol="0">
            <a:spAutoFit/>
          </a:bodyPr>
          <a:lstStyle/>
          <a:p>
            <a:r>
              <a:rPr lang="de-DE" dirty="0"/>
              <a:t>C2</a:t>
            </a:r>
          </a:p>
        </p:txBody>
      </p:sp>
      <p:sp>
        <p:nvSpPr>
          <p:cNvPr id="1033" name="Textfeld 1032">
            <a:extLst>
              <a:ext uri="{FF2B5EF4-FFF2-40B4-BE49-F238E27FC236}">
                <a16:creationId xmlns:a16="http://schemas.microsoft.com/office/drawing/2014/main" id="{B11183BB-1D66-2464-B303-0EE91BC7FDAE}"/>
              </a:ext>
            </a:extLst>
          </p:cNvPr>
          <p:cNvSpPr txBox="1"/>
          <p:nvPr/>
        </p:nvSpPr>
        <p:spPr>
          <a:xfrm>
            <a:off x="2679465" y="2333951"/>
            <a:ext cx="425116" cy="369332"/>
          </a:xfrm>
          <a:prstGeom prst="rect">
            <a:avLst/>
          </a:prstGeom>
          <a:noFill/>
        </p:spPr>
        <p:txBody>
          <a:bodyPr wrap="none" rtlCol="0">
            <a:spAutoFit/>
          </a:bodyPr>
          <a:lstStyle/>
          <a:p>
            <a:r>
              <a:rPr lang="de-DE" dirty="0"/>
              <a:t>C1</a:t>
            </a:r>
          </a:p>
        </p:txBody>
      </p:sp>
      <p:cxnSp>
        <p:nvCxnSpPr>
          <p:cNvPr id="1034" name="Gerader Verbinder 1033">
            <a:extLst>
              <a:ext uri="{FF2B5EF4-FFF2-40B4-BE49-F238E27FC236}">
                <a16:creationId xmlns:a16="http://schemas.microsoft.com/office/drawing/2014/main" id="{CF4C567C-AB12-62FA-99EE-941F929BE1C2}"/>
              </a:ext>
            </a:extLst>
          </p:cNvPr>
          <p:cNvCxnSpPr/>
          <p:nvPr/>
        </p:nvCxnSpPr>
        <p:spPr>
          <a:xfrm>
            <a:off x="3447942" y="2158138"/>
            <a:ext cx="0" cy="7715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Gerader Verbinder 1034">
            <a:extLst>
              <a:ext uri="{FF2B5EF4-FFF2-40B4-BE49-F238E27FC236}">
                <a16:creationId xmlns:a16="http://schemas.microsoft.com/office/drawing/2014/main" id="{6DDEF471-7919-0121-F11D-84791F4F6AC9}"/>
              </a:ext>
            </a:extLst>
          </p:cNvPr>
          <p:cNvCxnSpPr/>
          <p:nvPr/>
        </p:nvCxnSpPr>
        <p:spPr>
          <a:xfrm>
            <a:off x="2259782" y="2165431"/>
            <a:ext cx="0" cy="7642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6" name="Gerader Verbinder 1035">
            <a:extLst>
              <a:ext uri="{FF2B5EF4-FFF2-40B4-BE49-F238E27FC236}">
                <a16:creationId xmlns:a16="http://schemas.microsoft.com/office/drawing/2014/main" id="{768F5B79-34A6-6EFA-E29A-B55114823360}"/>
              </a:ext>
            </a:extLst>
          </p:cNvPr>
          <p:cNvCxnSpPr/>
          <p:nvPr/>
        </p:nvCxnSpPr>
        <p:spPr>
          <a:xfrm flipH="1" flipV="1">
            <a:off x="3437754" y="2514577"/>
            <a:ext cx="61395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Gerader Verbinder 1036">
            <a:extLst>
              <a:ext uri="{FF2B5EF4-FFF2-40B4-BE49-F238E27FC236}">
                <a16:creationId xmlns:a16="http://schemas.microsoft.com/office/drawing/2014/main" id="{12703121-09C2-9F3F-F253-5FF3A80E24B7}"/>
              </a:ext>
            </a:extLst>
          </p:cNvPr>
          <p:cNvCxnSpPr/>
          <p:nvPr/>
        </p:nvCxnSpPr>
        <p:spPr>
          <a:xfrm rot="5400000">
            <a:off x="2065319" y="2313966"/>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8" name="Gruppieren 1037">
            <a:extLst>
              <a:ext uri="{FF2B5EF4-FFF2-40B4-BE49-F238E27FC236}">
                <a16:creationId xmlns:a16="http://schemas.microsoft.com/office/drawing/2014/main" id="{A8D019AB-59FC-FB82-D11D-CB68ABDF0190}"/>
              </a:ext>
            </a:extLst>
          </p:cNvPr>
          <p:cNvGrpSpPr/>
          <p:nvPr/>
        </p:nvGrpSpPr>
        <p:grpSpPr>
          <a:xfrm>
            <a:off x="6854663" y="2218187"/>
            <a:ext cx="1177972" cy="360000"/>
            <a:chOff x="4006674" y="1790930"/>
            <a:chExt cx="1177972" cy="360000"/>
          </a:xfrm>
        </p:grpSpPr>
        <p:cxnSp>
          <p:nvCxnSpPr>
            <p:cNvPr id="1039" name="Gerader Verbinder 1038">
              <a:extLst>
                <a:ext uri="{FF2B5EF4-FFF2-40B4-BE49-F238E27FC236}">
                  <a16:creationId xmlns:a16="http://schemas.microsoft.com/office/drawing/2014/main" id="{D221794A-4398-9BA5-C438-23F2F5C3C1CD}"/>
                </a:ext>
              </a:extLst>
            </p:cNvPr>
            <p:cNvCxnSpPr/>
            <p:nvPr/>
          </p:nvCxnSpPr>
          <p:spPr>
            <a:xfrm rot="5400000">
              <a:off x="4366674" y="1970930"/>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Gerader Verbinder 1039">
              <a:extLst>
                <a:ext uri="{FF2B5EF4-FFF2-40B4-BE49-F238E27FC236}">
                  <a16:creationId xmlns:a16="http://schemas.microsoft.com/office/drawing/2014/main" id="{FAF10618-E134-CC6C-D405-1141A20D11D3}"/>
                </a:ext>
              </a:extLst>
            </p:cNvPr>
            <p:cNvCxnSpPr/>
            <p:nvPr/>
          </p:nvCxnSpPr>
          <p:spPr>
            <a:xfrm rot="5400000">
              <a:off x="4464646" y="1970930"/>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1" name="Gerader Verbinder 1040">
              <a:extLst>
                <a:ext uri="{FF2B5EF4-FFF2-40B4-BE49-F238E27FC236}">
                  <a16:creationId xmlns:a16="http://schemas.microsoft.com/office/drawing/2014/main" id="{2C4ABD1A-9BC0-FA40-CFB6-736F7889707E}"/>
                </a:ext>
              </a:extLst>
            </p:cNvPr>
            <p:cNvCxnSpPr/>
            <p:nvPr/>
          </p:nvCxnSpPr>
          <p:spPr>
            <a:xfrm>
              <a:off x="4644646" y="1970930"/>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2" name="Gerader Verbinder 1041">
              <a:extLst>
                <a:ext uri="{FF2B5EF4-FFF2-40B4-BE49-F238E27FC236}">
                  <a16:creationId xmlns:a16="http://schemas.microsoft.com/office/drawing/2014/main" id="{963FEA7D-23B0-C735-9710-300A4F74BBDA}"/>
                </a:ext>
              </a:extLst>
            </p:cNvPr>
            <p:cNvCxnSpPr/>
            <p:nvPr/>
          </p:nvCxnSpPr>
          <p:spPr>
            <a:xfrm>
              <a:off x="4006674" y="1970930"/>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3" name="Gruppieren 1042">
            <a:extLst>
              <a:ext uri="{FF2B5EF4-FFF2-40B4-BE49-F238E27FC236}">
                <a16:creationId xmlns:a16="http://schemas.microsoft.com/office/drawing/2014/main" id="{5F08EAAE-670D-C1D1-B835-2D2D186B2376}"/>
              </a:ext>
            </a:extLst>
          </p:cNvPr>
          <p:cNvGrpSpPr/>
          <p:nvPr/>
        </p:nvGrpSpPr>
        <p:grpSpPr>
          <a:xfrm>
            <a:off x="8032635" y="2215603"/>
            <a:ext cx="1177972" cy="360000"/>
            <a:chOff x="4006674" y="1790930"/>
            <a:chExt cx="1177972" cy="360000"/>
          </a:xfrm>
        </p:grpSpPr>
        <p:cxnSp>
          <p:nvCxnSpPr>
            <p:cNvPr id="1044" name="Gerader Verbinder 1043">
              <a:extLst>
                <a:ext uri="{FF2B5EF4-FFF2-40B4-BE49-F238E27FC236}">
                  <a16:creationId xmlns:a16="http://schemas.microsoft.com/office/drawing/2014/main" id="{9FAC4284-6002-A834-CAC2-4BB836D7ADD5}"/>
                </a:ext>
              </a:extLst>
            </p:cNvPr>
            <p:cNvCxnSpPr/>
            <p:nvPr/>
          </p:nvCxnSpPr>
          <p:spPr>
            <a:xfrm rot="5400000">
              <a:off x="4366674" y="1970930"/>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Gerader Verbinder 1044">
              <a:extLst>
                <a:ext uri="{FF2B5EF4-FFF2-40B4-BE49-F238E27FC236}">
                  <a16:creationId xmlns:a16="http://schemas.microsoft.com/office/drawing/2014/main" id="{0B09E45A-11BA-86BE-ECE0-B6E0AF3860AE}"/>
                </a:ext>
              </a:extLst>
            </p:cNvPr>
            <p:cNvCxnSpPr/>
            <p:nvPr/>
          </p:nvCxnSpPr>
          <p:spPr>
            <a:xfrm rot="5400000">
              <a:off x="4464646" y="1970930"/>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Gerader Verbinder 1045">
              <a:extLst>
                <a:ext uri="{FF2B5EF4-FFF2-40B4-BE49-F238E27FC236}">
                  <a16:creationId xmlns:a16="http://schemas.microsoft.com/office/drawing/2014/main" id="{E94D4D9C-F96A-F3E3-AFF0-A1BB743B0626}"/>
                </a:ext>
              </a:extLst>
            </p:cNvPr>
            <p:cNvCxnSpPr/>
            <p:nvPr/>
          </p:nvCxnSpPr>
          <p:spPr>
            <a:xfrm>
              <a:off x="4644646" y="1970930"/>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7" name="Gerader Verbinder 1046">
              <a:extLst>
                <a:ext uri="{FF2B5EF4-FFF2-40B4-BE49-F238E27FC236}">
                  <a16:creationId xmlns:a16="http://schemas.microsoft.com/office/drawing/2014/main" id="{0A489E09-FF77-8D87-5D80-BAB66BB236C3}"/>
                </a:ext>
              </a:extLst>
            </p:cNvPr>
            <p:cNvCxnSpPr/>
            <p:nvPr/>
          </p:nvCxnSpPr>
          <p:spPr>
            <a:xfrm>
              <a:off x="4006674" y="1970930"/>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8" name="Gruppieren 1047">
            <a:extLst>
              <a:ext uri="{FF2B5EF4-FFF2-40B4-BE49-F238E27FC236}">
                <a16:creationId xmlns:a16="http://schemas.microsoft.com/office/drawing/2014/main" id="{62393A64-0554-E3B6-F68B-AB9173AD6CF0}"/>
              </a:ext>
            </a:extLst>
          </p:cNvPr>
          <p:cNvGrpSpPr/>
          <p:nvPr/>
        </p:nvGrpSpPr>
        <p:grpSpPr>
          <a:xfrm>
            <a:off x="2259782" y="1985431"/>
            <a:ext cx="1177972" cy="360000"/>
            <a:chOff x="4006674" y="1790930"/>
            <a:chExt cx="1177972" cy="360000"/>
          </a:xfrm>
        </p:grpSpPr>
        <p:cxnSp>
          <p:nvCxnSpPr>
            <p:cNvPr id="1049" name="Gerader Verbinder 1048">
              <a:extLst>
                <a:ext uri="{FF2B5EF4-FFF2-40B4-BE49-F238E27FC236}">
                  <a16:creationId xmlns:a16="http://schemas.microsoft.com/office/drawing/2014/main" id="{A1E9191B-AF7D-2235-B85D-8BDC819A9C08}"/>
                </a:ext>
              </a:extLst>
            </p:cNvPr>
            <p:cNvCxnSpPr/>
            <p:nvPr/>
          </p:nvCxnSpPr>
          <p:spPr>
            <a:xfrm rot="5400000">
              <a:off x="4366674" y="1970930"/>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Gerader Verbinder 1049">
              <a:extLst>
                <a:ext uri="{FF2B5EF4-FFF2-40B4-BE49-F238E27FC236}">
                  <a16:creationId xmlns:a16="http://schemas.microsoft.com/office/drawing/2014/main" id="{8C47E8FF-C1A2-85E3-1486-E695F2C6E144}"/>
                </a:ext>
              </a:extLst>
            </p:cNvPr>
            <p:cNvCxnSpPr/>
            <p:nvPr/>
          </p:nvCxnSpPr>
          <p:spPr>
            <a:xfrm rot="5400000">
              <a:off x="4464646" y="1970930"/>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Gerader Verbinder 1050">
              <a:extLst>
                <a:ext uri="{FF2B5EF4-FFF2-40B4-BE49-F238E27FC236}">
                  <a16:creationId xmlns:a16="http://schemas.microsoft.com/office/drawing/2014/main" id="{1634078D-9FD5-755A-8FD7-945B021922ED}"/>
                </a:ext>
              </a:extLst>
            </p:cNvPr>
            <p:cNvCxnSpPr/>
            <p:nvPr/>
          </p:nvCxnSpPr>
          <p:spPr>
            <a:xfrm>
              <a:off x="4644646" y="1970930"/>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Gerader Verbinder 1051">
              <a:extLst>
                <a:ext uri="{FF2B5EF4-FFF2-40B4-BE49-F238E27FC236}">
                  <a16:creationId xmlns:a16="http://schemas.microsoft.com/office/drawing/2014/main" id="{29E06315-9ECF-97F7-DD1B-95DB6DCCB612}"/>
                </a:ext>
              </a:extLst>
            </p:cNvPr>
            <p:cNvCxnSpPr/>
            <p:nvPr/>
          </p:nvCxnSpPr>
          <p:spPr>
            <a:xfrm>
              <a:off x="4006674" y="1970930"/>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3" name="Gruppieren 1052">
            <a:extLst>
              <a:ext uri="{FF2B5EF4-FFF2-40B4-BE49-F238E27FC236}">
                <a16:creationId xmlns:a16="http://schemas.microsoft.com/office/drawing/2014/main" id="{439FDAFE-ACB6-3D2E-F4E2-7F9271E6D350}"/>
              </a:ext>
            </a:extLst>
          </p:cNvPr>
          <p:cNvGrpSpPr/>
          <p:nvPr/>
        </p:nvGrpSpPr>
        <p:grpSpPr>
          <a:xfrm>
            <a:off x="2269970" y="2749706"/>
            <a:ext cx="1177972" cy="360000"/>
            <a:chOff x="4006674" y="1790930"/>
            <a:chExt cx="1177972" cy="360000"/>
          </a:xfrm>
        </p:grpSpPr>
        <p:cxnSp>
          <p:nvCxnSpPr>
            <p:cNvPr id="1054" name="Gerader Verbinder 1053">
              <a:extLst>
                <a:ext uri="{FF2B5EF4-FFF2-40B4-BE49-F238E27FC236}">
                  <a16:creationId xmlns:a16="http://schemas.microsoft.com/office/drawing/2014/main" id="{5493A715-F1E9-2AD0-14C2-B6DC6F7014F1}"/>
                </a:ext>
              </a:extLst>
            </p:cNvPr>
            <p:cNvCxnSpPr/>
            <p:nvPr/>
          </p:nvCxnSpPr>
          <p:spPr>
            <a:xfrm rot="5400000">
              <a:off x="4366674" y="1970930"/>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5" name="Gerader Verbinder 1054">
              <a:extLst>
                <a:ext uri="{FF2B5EF4-FFF2-40B4-BE49-F238E27FC236}">
                  <a16:creationId xmlns:a16="http://schemas.microsoft.com/office/drawing/2014/main" id="{5BBBECF9-D780-2DCF-370B-5EE68A336FBE}"/>
                </a:ext>
              </a:extLst>
            </p:cNvPr>
            <p:cNvCxnSpPr/>
            <p:nvPr/>
          </p:nvCxnSpPr>
          <p:spPr>
            <a:xfrm rot="5400000">
              <a:off x="4464646" y="1970930"/>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6" name="Gerader Verbinder 1055">
              <a:extLst>
                <a:ext uri="{FF2B5EF4-FFF2-40B4-BE49-F238E27FC236}">
                  <a16:creationId xmlns:a16="http://schemas.microsoft.com/office/drawing/2014/main" id="{163E9FBF-8CB4-E1ED-EEA4-46711DA166CC}"/>
                </a:ext>
              </a:extLst>
            </p:cNvPr>
            <p:cNvCxnSpPr/>
            <p:nvPr/>
          </p:nvCxnSpPr>
          <p:spPr>
            <a:xfrm>
              <a:off x="4644646" y="1970930"/>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7" name="Gerader Verbinder 1056">
              <a:extLst>
                <a:ext uri="{FF2B5EF4-FFF2-40B4-BE49-F238E27FC236}">
                  <a16:creationId xmlns:a16="http://schemas.microsoft.com/office/drawing/2014/main" id="{6B33BCD9-EB32-49D9-089D-9D8605D7AD98}"/>
                </a:ext>
              </a:extLst>
            </p:cNvPr>
            <p:cNvCxnSpPr/>
            <p:nvPr/>
          </p:nvCxnSpPr>
          <p:spPr>
            <a:xfrm>
              <a:off x="4006674" y="1970930"/>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8" name="Textfeld 1057">
            <a:extLst>
              <a:ext uri="{FF2B5EF4-FFF2-40B4-BE49-F238E27FC236}">
                <a16:creationId xmlns:a16="http://schemas.microsoft.com/office/drawing/2014/main" id="{4C878B2A-EC3C-9A3D-5008-A522FCAB50C2}"/>
              </a:ext>
            </a:extLst>
          </p:cNvPr>
          <p:cNvSpPr txBox="1"/>
          <p:nvPr/>
        </p:nvSpPr>
        <p:spPr>
          <a:xfrm>
            <a:off x="1070562" y="4818469"/>
            <a:ext cx="9144901" cy="646331"/>
          </a:xfrm>
          <a:prstGeom prst="rect">
            <a:avLst/>
          </a:prstGeom>
          <a:noFill/>
        </p:spPr>
        <p:txBody>
          <a:bodyPr wrap="square" rtlCol="0">
            <a:spAutoFit/>
          </a:bodyPr>
          <a:lstStyle/>
          <a:p>
            <a:r>
              <a:rPr lang="de-DE" dirty="0">
                <a:solidFill>
                  <a:srgbClr val="000000"/>
                </a:solidFill>
              </a:rPr>
              <a:t>Eselsbrücke: Parallelschalten von Kondensatoren ist wie Vergrößern der Platten…</a:t>
            </a:r>
          </a:p>
          <a:p>
            <a:endParaRPr lang="de-DE" dirty="0"/>
          </a:p>
        </p:txBody>
      </p:sp>
    </p:spTree>
    <p:extLst>
      <p:ext uri="{BB962C8B-B14F-4D97-AF65-F5344CB8AC3E}">
        <p14:creationId xmlns:p14="http://schemas.microsoft.com/office/powerpoint/2010/main" val="71782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9">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030" grpId="0"/>
      <p:bldP spid="1031" grpId="0"/>
      <p:bldP spid="10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Das elektrische </a:t>
            </a:r>
            <a:r>
              <a:rPr lang="de-DE" dirty="0">
                <a:solidFill>
                  <a:schemeClr val="tx1"/>
                </a:solidFill>
                <a:latin typeface="+mn-lt"/>
              </a:rPr>
              <a:t>F</a:t>
            </a:r>
            <a:r>
              <a:rPr kumimoji="0" lang="de-DE" sz="2800" b="0" i="0" u="none" strike="noStrike" kern="1200" cap="none" spc="0" normalizeH="0" baseline="0" noProof="0" dirty="0" err="1">
                <a:ln>
                  <a:noFill/>
                </a:ln>
                <a:solidFill>
                  <a:schemeClr val="tx1"/>
                </a:solidFill>
                <a:effectLst/>
                <a:uLnTx/>
                <a:uFillTx/>
                <a:latin typeface="+mn-lt"/>
                <a:ea typeface="+mj-ea"/>
                <a:cs typeface="+mj-cs"/>
              </a:rPr>
              <a:t>eld</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39" name="Inhaltsplatzhalter 4">
            <a:extLst>
              <a:ext uri="{FF2B5EF4-FFF2-40B4-BE49-F238E27FC236}">
                <a16:creationId xmlns:a16="http://schemas.microsoft.com/office/drawing/2014/main" id="{A12F9F45-508E-E0A0-30A8-BC41C564C9A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p:txBody>
      </p:sp>
      <p:grpSp>
        <p:nvGrpSpPr>
          <p:cNvPr id="40" name="Gruppieren 39">
            <a:extLst>
              <a:ext uri="{FF2B5EF4-FFF2-40B4-BE49-F238E27FC236}">
                <a16:creationId xmlns:a16="http://schemas.microsoft.com/office/drawing/2014/main" id="{6D8B6765-9966-0DDC-C383-E8EA9ABDAD0C}"/>
              </a:ext>
            </a:extLst>
          </p:cNvPr>
          <p:cNvGrpSpPr/>
          <p:nvPr/>
        </p:nvGrpSpPr>
        <p:grpSpPr>
          <a:xfrm>
            <a:off x="341547" y="1531467"/>
            <a:ext cx="3386024" cy="3495913"/>
            <a:chOff x="341547" y="1531467"/>
            <a:chExt cx="3386024" cy="3495913"/>
          </a:xfrm>
        </p:grpSpPr>
        <p:sp>
          <p:nvSpPr>
            <p:cNvPr id="41" name="Rechteck 40">
              <a:extLst>
                <a:ext uri="{FF2B5EF4-FFF2-40B4-BE49-F238E27FC236}">
                  <a16:creationId xmlns:a16="http://schemas.microsoft.com/office/drawing/2014/main" id="{11FE7D42-3F5A-D98B-71BE-C90311EE3314}"/>
                </a:ext>
              </a:extLst>
            </p:cNvPr>
            <p:cNvSpPr/>
            <p:nvPr/>
          </p:nvSpPr>
          <p:spPr>
            <a:xfrm rot="5400000">
              <a:off x="2920940" y="1630527"/>
              <a:ext cx="45719" cy="15675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7A223CB2-7994-3471-DF9A-F51B1CEFB27E}"/>
                </a:ext>
              </a:extLst>
            </p:cNvPr>
            <p:cNvSpPr/>
            <p:nvPr/>
          </p:nvSpPr>
          <p:spPr>
            <a:xfrm rot="5400000">
              <a:off x="2920940" y="3360775"/>
              <a:ext cx="45719" cy="15675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3" name="Gerader Verbinder 42">
              <a:extLst>
                <a:ext uri="{FF2B5EF4-FFF2-40B4-BE49-F238E27FC236}">
                  <a16:creationId xmlns:a16="http://schemas.microsoft.com/office/drawing/2014/main" id="{7A11B244-E158-DFA9-1734-5D17440F4DD0}"/>
                </a:ext>
              </a:extLst>
            </p:cNvPr>
            <p:cNvCxnSpPr/>
            <p:nvPr/>
          </p:nvCxnSpPr>
          <p:spPr>
            <a:xfrm rot="5400000">
              <a:off x="2515120" y="1961453"/>
              <a:ext cx="8599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3DAC3B44-DA59-985C-FEAB-701E0207DDE6}"/>
                </a:ext>
              </a:extLst>
            </p:cNvPr>
            <p:cNvCxnSpPr/>
            <p:nvPr/>
          </p:nvCxnSpPr>
          <p:spPr>
            <a:xfrm rot="5400000">
              <a:off x="2515120" y="4597392"/>
              <a:ext cx="8599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1374AA4E-81BF-F871-59DD-0799E2BF6467}"/>
                </a:ext>
              </a:extLst>
            </p:cNvPr>
            <p:cNvSpPr/>
            <p:nvPr/>
          </p:nvSpPr>
          <p:spPr>
            <a:xfrm rot="5400000">
              <a:off x="1110594" y="317142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a:extLst>
                <a:ext uri="{FF2B5EF4-FFF2-40B4-BE49-F238E27FC236}">
                  <a16:creationId xmlns:a16="http://schemas.microsoft.com/office/drawing/2014/main" id="{9F405955-6083-0FAA-6F53-A0D04FFC42B6}"/>
                </a:ext>
              </a:extLst>
            </p:cNvPr>
            <p:cNvSpPr/>
            <p:nvPr/>
          </p:nvSpPr>
          <p:spPr>
            <a:xfrm rot="5400000">
              <a:off x="1106907" y="340386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r Verbinder 46">
              <a:extLst>
                <a:ext uri="{FF2B5EF4-FFF2-40B4-BE49-F238E27FC236}">
                  <a16:creationId xmlns:a16="http://schemas.microsoft.com/office/drawing/2014/main" id="{0BFC1365-4F78-CC55-1F5F-F5A57CE470A0}"/>
                </a:ext>
              </a:extLst>
            </p:cNvPr>
            <p:cNvCxnSpPr/>
            <p:nvPr/>
          </p:nvCxnSpPr>
          <p:spPr>
            <a:xfrm rot="5400000">
              <a:off x="344616" y="2351445"/>
              <a:ext cx="16399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DAB9DE17-B8C3-0DAF-9241-06E0AF68573B}"/>
                </a:ext>
              </a:extLst>
            </p:cNvPr>
            <p:cNvCxnSpPr/>
            <p:nvPr/>
          </p:nvCxnSpPr>
          <p:spPr>
            <a:xfrm rot="5400000">
              <a:off x="374895" y="4241366"/>
              <a:ext cx="1569513" cy="25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CF5CC377-D830-6BB1-1BF1-1D68F701FAD1}"/>
                </a:ext>
              </a:extLst>
            </p:cNvPr>
            <p:cNvCxnSpPr/>
            <p:nvPr/>
          </p:nvCxnSpPr>
          <p:spPr>
            <a:xfrm flipH="1" flipV="1">
              <a:off x="1160908" y="1531468"/>
              <a:ext cx="17828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3DD4E273-73F1-09A2-6AC0-F01875CE7B25}"/>
                </a:ext>
              </a:extLst>
            </p:cNvPr>
            <p:cNvCxnSpPr/>
            <p:nvPr/>
          </p:nvCxnSpPr>
          <p:spPr>
            <a:xfrm flipH="1" flipV="1">
              <a:off x="1160908" y="5027379"/>
              <a:ext cx="1782891"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DFE4A195-A304-0744-46DC-03A673BE72CE}"/>
                </a:ext>
              </a:extLst>
            </p:cNvPr>
            <p:cNvCxnSpPr/>
            <p:nvPr/>
          </p:nvCxnSpPr>
          <p:spPr>
            <a:xfrm rot="5400000">
              <a:off x="2847513" y="3297554"/>
              <a:ext cx="1554541" cy="519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B02D79A2-35A9-19C1-EE0B-BC8103B51AE8}"/>
                </a:ext>
              </a:extLst>
            </p:cNvPr>
            <p:cNvCxnSpPr/>
            <p:nvPr/>
          </p:nvCxnSpPr>
          <p:spPr>
            <a:xfrm rot="5400000">
              <a:off x="2639943" y="3295116"/>
              <a:ext cx="1554541" cy="519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40241D6A-967D-F814-EA31-AD63F82F7641}"/>
                </a:ext>
              </a:extLst>
            </p:cNvPr>
            <p:cNvCxnSpPr/>
            <p:nvPr/>
          </p:nvCxnSpPr>
          <p:spPr>
            <a:xfrm rot="5400000">
              <a:off x="1689891" y="3294534"/>
              <a:ext cx="1554541" cy="519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741B553E-97DF-BC2A-49B1-BFDB8093D00B}"/>
                </a:ext>
              </a:extLst>
            </p:cNvPr>
            <p:cNvCxnSpPr/>
            <p:nvPr/>
          </p:nvCxnSpPr>
          <p:spPr>
            <a:xfrm rot="5400000">
              <a:off x="1940753" y="3294587"/>
              <a:ext cx="1554541" cy="519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82B2E7EA-63F5-1EC9-3A59-2653390C1CBA}"/>
                </a:ext>
              </a:extLst>
            </p:cNvPr>
            <p:cNvCxnSpPr/>
            <p:nvPr/>
          </p:nvCxnSpPr>
          <p:spPr>
            <a:xfrm rot="5400000">
              <a:off x="2183049" y="3294534"/>
              <a:ext cx="1554541" cy="519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1D5B2C8F-F8C1-4040-D831-A54E94BB2641}"/>
                </a:ext>
              </a:extLst>
            </p:cNvPr>
            <p:cNvCxnSpPr/>
            <p:nvPr/>
          </p:nvCxnSpPr>
          <p:spPr>
            <a:xfrm rot="5400000">
              <a:off x="1454577" y="3297554"/>
              <a:ext cx="1554541" cy="519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A06065D6-52BC-AE35-7A48-34F2DD6B46B9}"/>
                </a:ext>
              </a:extLst>
            </p:cNvPr>
            <p:cNvCxnSpPr/>
            <p:nvPr/>
          </p:nvCxnSpPr>
          <p:spPr>
            <a:xfrm rot="5400000">
              <a:off x="2420640" y="3301822"/>
              <a:ext cx="1554541" cy="519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Textfeld 59">
              <a:extLst>
                <a:ext uri="{FF2B5EF4-FFF2-40B4-BE49-F238E27FC236}">
                  <a16:creationId xmlns:a16="http://schemas.microsoft.com/office/drawing/2014/main" id="{581E1F55-3EBD-0AFC-9C9F-57A247ECD7B1}"/>
                </a:ext>
              </a:extLst>
            </p:cNvPr>
            <p:cNvSpPr txBox="1"/>
            <p:nvPr/>
          </p:nvSpPr>
          <p:spPr>
            <a:xfrm>
              <a:off x="779371" y="3040757"/>
              <a:ext cx="300082" cy="369332"/>
            </a:xfrm>
            <a:prstGeom prst="rect">
              <a:avLst/>
            </a:prstGeom>
            <a:noFill/>
          </p:spPr>
          <p:txBody>
            <a:bodyPr wrap="none" rtlCol="0">
              <a:spAutoFit/>
            </a:bodyPr>
            <a:lstStyle/>
            <a:p>
              <a:r>
                <a:rPr lang="de-DE" dirty="0"/>
                <a:t>+</a:t>
              </a:r>
              <a:endParaRPr lang="de-DE" baseline="-25000" dirty="0"/>
            </a:p>
          </p:txBody>
        </p:sp>
        <p:sp>
          <p:nvSpPr>
            <p:cNvPr id="61" name="Textfeld 60">
              <a:extLst>
                <a:ext uri="{FF2B5EF4-FFF2-40B4-BE49-F238E27FC236}">
                  <a16:creationId xmlns:a16="http://schemas.microsoft.com/office/drawing/2014/main" id="{F7354885-21BB-F976-8378-C5D9D0129C98}"/>
                </a:ext>
              </a:extLst>
            </p:cNvPr>
            <p:cNvSpPr txBox="1"/>
            <p:nvPr/>
          </p:nvSpPr>
          <p:spPr>
            <a:xfrm>
              <a:off x="797019" y="3286839"/>
              <a:ext cx="255198" cy="369332"/>
            </a:xfrm>
            <a:prstGeom prst="rect">
              <a:avLst/>
            </a:prstGeom>
            <a:noFill/>
          </p:spPr>
          <p:txBody>
            <a:bodyPr wrap="none" rtlCol="0">
              <a:spAutoFit/>
            </a:bodyPr>
            <a:lstStyle/>
            <a:p>
              <a:r>
                <a:rPr lang="de-DE" dirty="0"/>
                <a:t>-</a:t>
              </a:r>
              <a:endParaRPr lang="de-DE" baseline="-25000" dirty="0"/>
            </a:p>
          </p:txBody>
        </p:sp>
        <p:sp>
          <p:nvSpPr>
            <p:cNvPr id="62" name="Geschweifte Klammer links 61">
              <a:extLst>
                <a:ext uri="{FF2B5EF4-FFF2-40B4-BE49-F238E27FC236}">
                  <a16:creationId xmlns:a16="http://schemas.microsoft.com/office/drawing/2014/main" id="{6C32F4C1-7E45-2AB1-3656-1CFF770D43E1}"/>
                </a:ext>
              </a:extLst>
            </p:cNvPr>
            <p:cNvSpPr/>
            <p:nvPr/>
          </p:nvSpPr>
          <p:spPr>
            <a:xfrm>
              <a:off x="1781352" y="2437160"/>
              <a:ext cx="304507" cy="168452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3" name="Textfeld 62">
              <a:extLst>
                <a:ext uri="{FF2B5EF4-FFF2-40B4-BE49-F238E27FC236}">
                  <a16:creationId xmlns:a16="http://schemas.microsoft.com/office/drawing/2014/main" id="{61A6BD00-CDF3-7313-850E-DC5139E2A8EC}"/>
                </a:ext>
              </a:extLst>
            </p:cNvPr>
            <p:cNvSpPr txBox="1"/>
            <p:nvPr/>
          </p:nvSpPr>
          <p:spPr>
            <a:xfrm>
              <a:off x="1501582" y="3101663"/>
              <a:ext cx="306494" cy="369332"/>
            </a:xfrm>
            <a:prstGeom prst="rect">
              <a:avLst/>
            </a:prstGeom>
            <a:noFill/>
          </p:spPr>
          <p:txBody>
            <a:bodyPr wrap="none" rtlCol="0">
              <a:spAutoFit/>
            </a:bodyPr>
            <a:lstStyle/>
            <a:p>
              <a:r>
                <a:rPr lang="de-DE" dirty="0"/>
                <a:t>d</a:t>
              </a:r>
              <a:endParaRPr lang="de-DE" baseline="-25000" dirty="0"/>
            </a:p>
          </p:txBody>
        </p:sp>
        <p:cxnSp>
          <p:nvCxnSpPr>
            <p:cNvPr id="1024" name="Gerader Verbinder 1023">
              <a:extLst>
                <a:ext uri="{FF2B5EF4-FFF2-40B4-BE49-F238E27FC236}">
                  <a16:creationId xmlns:a16="http://schemas.microsoft.com/office/drawing/2014/main" id="{F9090F5C-6816-881E-75A8-99A10AF995D2}"/>
                </a:ext>
              </a:extLst>
            </p:cNvPr>
            <p:cNvCxnSpPr/>
            <p:nvPr/>
          </p:nvCxnSpPr>
          <p:spPr>
            <a:xfrm rot="5400000" flipH="1" flipV="1">
              <a:off x="422122" y="3375271"/>
              <a:ext cx="546639" cy="386"/>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25" name="Textfeld 1024">
              <a:extLst>
                <a:ext uri="{FF2B5EF4-FFF2-40B4-BE49-F238E27FC236}">
                  <a16:creationId xmlns:a16="http://schemas.microsoft.com/office/drawing/2014/main" id="{EA043285-140E-DB72-D8E6-FFDE4107888C}"/>
                </a:ext>
              </a:extLst>
            </p:cNvPr>
            <p:cNvSpPr txBox="1"/>
            <p:nvPr/>
          </p:nvSpPr>
          <p:spPr>
            <a:xfrm>
              <a:off x="341547" y="3142616"/>
              <a:ext cx="332142" cy="369332"/>
            </a:xfrm>
            <a:prstGeom prst="rect">
              <a:avLst/>
            </a:prstGeom>
            <a:noFill/>
          </p:spPr>
          <p:txBody>
            <a:bodyPr wrap="none" rtlCol="0">
              <a:spAutoFit/>
            </a:bodyPr>
            <a:lstStyle/>
            <a:p>
              <a:r>
                <a:rPr lang="de-DE" dirty="0"/>
                <a:t>U</a:t>
              </a:r>
              <a:endParaRPr lang="de-DE" baseline="-25000" dirty="0"/>
            </a:p>
          </p:txBody>
        </p:sp>
      </p:grpSp>
      <p:sp>
        <p:nvSpPr>
          <p:cNvPr id="1027" name="Textfeld 1026">
            <a:extLst>
              <a:ext uri="{FF2B5EF4-FFF2-40B4-BE49-F238E27FC236}">
                <a16:creationId xmlns:a16="http://schemas.microsoft.com/office/drawing/2014/main" id="{5E273D98-2017-29D3-57FA-FD754D153CED}"/>
              </a:ext>
            </a:extLst>
          </p:cNvPr>
          <p:cNvSpPr txBox="1"/>
          <p:nvPr/>
        </p:nvSpPr>
        <p:spPr>
          <a:xfrm>
            <a:off x="4748936" y="1531467"/>
            <a:ext cx="4980338" cy="576440"/>
          </a:xfrm>
          <a:prstGeom prst="rect">
            <a:avLst/>
          </a:prstGeom>
          <a:noFill/>
        </p:spPr>
        <p:txBody>
          <a:bodyPr wrap="none" rtlCol="0">
            <a:spAutoFit/>
          </a:bodyPr>
          <a:lstStyle/>
          <a:p>
            <a:pPr>
              <a:lnSpc>
                <a:spcPts val="1200"/>
              </a:lnSpc>
            </a:pPr>
            <a:r>
              <a:rPr lang="de-DE" dirty="0"/>
              <a:t>                                                                                       U</a:t>
            </a:r>
          </a:p>
          <a:p>
            <a:pPr>
              <a:lnSpc>
                <a:spcPts val="1200"/>
              </a:lnSpc>
            </a:pPr>
            <a:r>
              <a:rPr lang="de-DE" dirty="0"/>
              <a:t>Elektrische Feldstärke zwischen den Platten: E = ----</a:t>
            </a:r>
          </a:p>
          <a:p>
            <a:pPr>
              <a:lnSpc>
                <a:spcPts val="1200"/>
              </a:lnSpc>
            </a:pPr>
            <a:r>
              <a:rPr lang="de-DE" dirty="0"/>
              <a:t>                                                                                       d</a:t>
            </a:r>
          </a:p>
        </p:txBody>
      </p:sp>
      <p:sp>
        <p:nvSpPr>
          <p:cNvPr id="1059" name="Textfeld 1058">
            <a:extLst>
              <a:ext uri="{FF2B5EF4-FFF2-40B4-BE49-F238E27FC236}">
                <a16:creationId xmlns:a16="http://schemas.microsoft.com/office/drawing/2014/main" id="{1EED3AF9-A931-F13D-A529-1EFA3DCEBE50}"/>
              </a:ext>
            </a:extLst>
          </p:cNvPr>
          <p:cNvSpPr txBox="1"/>
          <p:nvPr/>
        </p:nvSpPr>
        <p:spPr>
          <a:xfrm>
            <a:off x="6222301" y="2252492"/>
            <a:ext cx="1465466" cy="369332"/>
          </a:xfrm>
          <a:prstGeom prst="rect">
            <a:avLst/>
          </a:prstGeom>
          <a:noFill/>
        </p:spPr>
        <p:txBody>
          <a:bodyPr wrap="none" rtlCol="0">
            <a:spAutoFit/>
          </a:bodyPr>
          <a:lstStyle/>
          <a:p>
            <a:r>
              <a:rPr lang="de-DE" dirty="0"/>
              <a:t>Einheit: V / m</a:t>
            </a:r>
          </a:p>
        </p:txBody>
      </p:sp>
      <p:sp>
        <p:nvSpPr>
          <p:cNvPr id="1060" name="Textfeld 1059">
            <a:extLst>
              <a:ext uri="{FF2B5EF4-FFF2-40B4-BE49-F238E27FC236}">
                <a16:creationId xmlns:a16="http://schemas.microsoft.com/office/drawing/2014/main" id="{7A403F97-AD73-1058-8F99-07316121B608}"/>
              </a:ext>
            </a:extLst>
          </p:cNvPr>
          <p:cNvSpPr txBox="1"/>
          <p:nvPr/>
        </p:nvSpPr>
        <p:spPr>
          <a:xfrm>
            <a:off x="4145083" y="2945435"/>
            <a:ext cx="4636782" cy="369332"/>
          </a:xfrm>
          <a:prstGeom prst="rect">
            <a:avLst/>
          </a:prstGeom>
          <a:noFill/>
        </p:spPr>
        <p:txBody>
          <a:bodyPr wrap="none" rtlCol="0">
            <a:spAutoFit/>
          </a:bodyPr>
          <a:lstStyle/>
          <a:p>
            <a:r>
              <a:rPr lang="de-DE" dirty="0"/>
              <a:t>Feldlinien eines homogenen elektrischen Feldes</a:t>
            </a:r>
          </a:p>
        </p:txBody>
      </p:sp>
      <p:cxnSp>
        <p:nvCxnSpPr>
          <p:cNvPr id="1061" name="Gerader Verbinder 1060">
            <a:extLst>
              <a:ext uri="{FF2B5EF4-FFF2-40B4-BE49-F238E27FC236}">
                <a16:creationId xmlns:a16="http://schemas.microsoft.com/office/drawing/2014/main" id="{A1ACD0F7-70E6-3004-10D5-96FDD5FB9C41}"/>
              </a:ext>
            </a:extLst>
          </p:cNvPr>
          <p:cNvCxnSpPr>
            <a:stCxn id="1060" idx="1"/>
            <a:endCxn id="1060" idx="1"/>
          </p:cNvCxnSpPr>
          <p:nvPr/>
        </p:nvCxnSpPr>
        <p:spPr>
          <a:xfrm>
            <a:off x="4145083" y="313010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2" name="Gerader Verbinder 1061">
            <a:extLst>
              <a:ext uri="{FF2B5EF4-FFF2-40B4-BE49-F238E27FC236}">
                <a16:creationId xmlns:a16="http://schemas.microsoft.com/office/drawing/2014/main" id="{3FFC9525-443E-7AD6-3B7C-A019BA326B7D}"/>
              </a:ext>
            </a:extLst>
          </p:cNvPr>
          <p:cNvCxnSpPr>
            <a:stCxn id="1060" idx="1"/>
          </p:cNvCxnSpPr>
          <p:nvPr/>
        </p:nvCxnSpPr>
        <p:spPr>
          <a:xfrm flipH="1">
            <a:off x="3655172" y="3130101"/>
            <a:ext cx="489911" cy="109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3" name="Textfeld 1062">
            <a:extLst>
              <a:ext uri="{FF2B5EF4-FFF2-40B4-BE49-F238E27FC236}">
                <a16:creationId xmlns:a16="http://schemas.microsoft.com/office/drawing/2014/main" id="{159A4BC4-20E6-C8FD-39BA-E14C081AFDC6}"/>
              </a:ext>
            </a:extLst>
          </p:cNvPr>
          <p:cNvSpPr txBox="1"/>
          <p:nvPr/>
        </p:nvSpPr>
        <p:spPr>
          <a:xfrm>
            <a:off x="4814697" y="3734900"/>
            <a:ext cx="4925836" cy="2031325"/>
          </a:xfrm>
          <a:prstGeom prst="rect">
            <a:avLst/>
          </a:prstGeom>
          <a:noFill/>
        </p:spPr>
        <p:txBody>
          <a:bodyPr wrap="none" rtlCol="0">
            <a:spAutoFit/>
          </a:bodyPr>
          <a:lstStyle/>
          <a:p>
            <a:r>
              <a:rPr lang="de-DE" dirty="0"/>
              <a:t>Beispiel 9V-Blockbatterie:</a:t>
            </a:r>
          </a:p>
          <a:p>
            <a:r>
              <a:rPr lang="de-DE" dirty="0"/>
              <a:t>	Spannung: U = 9V</a:t>
            </a:r>
          </a:p>
          <a:p>
            <a:r>
              <a:rPr lang="de-DE" dirty="0"/>
              <a:t>	Polabstand: d = 6mm</a:t>
            </a:r>
          </a:p>
          <a:p>
            <a:endParaRPr lang="de-DE" dirty="0"/>
          </a:p>
          <a:p>
            <a:r>
              <a:rPr lang="de-DE" dirty="0"/>
              <a:t>Elektrische Feldstärke zwischen den Batteriepolen:</a:t>
            </a:r>
          </a:p>
          <a:p>
            <a:r>
              <a:rPr lang="de-DE" dirty="0"/>
              <a:t>	E = 9V / 6mm = 1500 V/m  </a:t>
            </a:r>
          </a:p>
          <a:p>
            <a:endParaRPr lang="de-DE" dirty="0"/>
          </a:p>
        </p:txBody>
      </p:sp>
    </p:spTree>
    <p:extLst>
      <p:ext uri="{BB962C8B-B14F-4D97-AF65-F5344CB8AC3E}">
        <p14:creationId xmlns:p14="http://schemas.microsoft.com/office/powerpoint/2010/main" val="226973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6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6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6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6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59" grpId="0"/>
      <p:bldP spid="10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Die Spule (Induktivität)</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A4544ACF-FB81-6B4B-9409-42EC5FAABA89}"/>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latin typeface="Bosch Office Sans"/>
            </a:endParaRPr>
          </a:p>
          <a:p>
            <a:pPr marL="0" indent="0">
              <a:buNone/>
              <a:defRPr/>
            </a:pPr>
            <a:endParaRPr lang="de-DE" sz="3600" dirty="0">
              <a:solidFill>
                <a:srgbClr val="000000"/>
              </a:solidFill>
              <a:latin typeface="Bosch Office Sans"/>
            </a:endParaRPr>
          </a:p>
          <a:p>
            <a:pPr>
              <a:defRPr/>
            </a:pPr>
            <a:r>
              <a:rPr lang="de-DE" dirty="0">
                <a:solidFill>
                  <a:srgbClr val="000000"/>
                </a:solidFill>
              </a:rPr>
              <a:t>N Windungen Draht auf einem Spulenkern mit der Länge l und dem Durchmesser d</a:t>
            </a:r>
          </a:p>
          <a:p>
            <a:pPr>
              <a:defRPr/>
            </a:pPr>
            <a:r>
              <a:rPr lang="de-DE" dirty="0">
                <a:solidFill>
                  <a:srgbClr val="000000"/>
                </a:solidFill>
              </a:rPr>
              <a:t>Die Induktivität berechnet sich nach </a:t>
            </a:r>
            <a:r>
              <a:rPr lang="de-DE" b="1" dirty="0">
                <a:solidFill>
                  <a:srgbClr val="000000"/>
                </a:solidFill>
              </a:rPr>
              <a:t>L = µ</a:t>
            </a:r>
            <a:r>
              <a:rPr lang="de-DE" b="1" baseline="-25000" dirty="0">
                <a:solidFill>
                  <a:srgbClr val="000000"/>
                </a:solidFill>
              </a:rPr>
              <a:t>0</a:t>
            </a:r>
            <a:r>
              <a:rPr lang="de-DE" b="1" dirty="0">
                <a:solidFill>
                  <a:srgbClr val="000000"/>
                </a:solidFill>
              </a:rPr>
              <a:t> * µ</a:t>
            </a:r>
            <a:r>
              <a:rPr lang="de-DE" sz="2400" b="1" baseline="-25000" dirty="0">
                <a:solidFill>
                  <a:srgbClr val="000000"/>
                </a:solidFill>
              </a:rPr>
              <a:t>r</a:t>
            </a:r>
            <a:r>
              <a:rPr lang="de-DE" b="1" dirty="0">
                <a:solidFill>
                  <a:srgbClr val="000000"/>
                </a:solidFill>
              </a:rPr>
              <a:t> * A * N</a:t>
            </a:r>
            <a:r>
              <a:rPr lang="de-DE" b="1" baseline="30000" dirty="0">
                <a:solidFill>
                  <a:srgbClr val="000000"/>
                </a:solidFill>
              </a:rPr>
              <a:t>2</a:t>
            </a:r>
            <a:r>
              <a:rPr lang="de-DE" b="1" dirty="0">
                <a:solidFill>
                  <a:srgbClr val="000000"/>
                </a:solidFill>
              </a:rPr>
              <a:t> / l</a:t>
            </a:r>
          </a:p>
          <a:p>
            <a:pPr lvl="2">
              <a:defRPr/>
            </a:pPr>
            <a:r>
              <a:rPr lang="de-DE" dirty="0">
                <a:solidFill>
                  <a:srgbClr val="000000"/>
                </a:solidFill>
              </a:rPr>
              <a:t>Bei einer Ringkernspule wird die Spulenlänge l auf Basis des mittleren Durchmessers des Ringkerns ermittelt: </a:t>
            </a:r>
            <a:r>
              <a:rPr lang="de-DE" dirty="0" err="1">
                <a:solidFill>
                  <a:srgbClr val="000000"/>
                </a:solidFill>
              </a:rPr>
              <a:t>l</a:t>
            </a:r>
            <a:r>
              <a:rPr lang="de-DE" baseline="-25000" dirty="0" err="1">
                <a:solidFill>
                  <a:srgbClr val="000000"/>
                </a:solidFill>
              </a:rPr>
              <a:t>Ringkern</a:t>
            </a:r>
            <a:r>
              <a:rPr lang="de-DE" dirty="0">
                <a:solidFill>
                  <a:srgbClr val="000000"/>
                </a:solidFill>
              </a:rPr>
              <a:t> = </a:t>
            </a:r>
            <a:r>
              <a:rPr lang="de-DE" dirty="0">
                <a:solidFill>
                  <a:srgbClr val="000000"/>
                </a:solidFill>
                <a:latin typeface="Symbol" panose="05050102010706020507" pitchFamily="18" charset="2"/>
              </a:rPr>
              <a:t>p</a:t>
            </a:r>
            <a:r>
              <a:rPr lang="de-DE" dirty="0">
                <a:solidFill>
                  <a:srgbClr val="000000"/>
                </a:solidFill>
              </a:rPr>
              <a:t> * </a:t>
            </a:r>
            <a:r>
              <a:rPr lang="de-DE" dirty="0" err="1">
                <a:solidFill>
                  <a:srgbClr val="000000"/>
                </a:solidFill>
              </a:rPr>
              <a:t>d</a:t>
            </a:r>
            <a:r>
              <a:rPr lang="de-DE" baseline="-25000" dirty="0" err="1">
                <a:solidFill>
                  <a:srgbClr val="000000"/>
                </a:solidFill>
              </a:rPr>
              <a:t>Ringkern</a:t>
            </a:r>
            <a:endParaRPr lang="de-DE" dirty="0">
              <a:solidFill>
                <a:srgbClr val="000000"/>
              </a:solidFill>
            </a:endParaRPr>
          </a:p>
          <a:p>
            <a:pPr>
              <a:defRPr/>
            </a:pPr>
            <a:r>
              <a:rPr lang="de-DE" dirty="0">
                <a:solidFill>
                  <a:srgbClr val="000000"/>
                </a:solidFill>
              </a:rPr>
              <a:t>Einheit der Induktivität: Henry	Größenordnung oft eher in </a:t>
            </a:r>
            <a:r>
              <a:rPr lang="de-DE" dirty="0" err="1">
                <a:solidFill>
                  <a:srgbClr val="000000"/>
                </a:solidFill>
              </a:rPr>
              <a:t>mH</a:t>
            </a:r>
            <a:r>
              <a:rPr lang="de-DE" dirty="0">
                <a:solidFill>
                  <a:srgbClr val="000000"/>
                </a:solidFill>
              </a:rPr>
              <a:t>, µH, </a:t>
            </a:r>
            <a:r>
              <a:rPr lang="de-DE" dirty="0" err="1">
                <a:solidFill>
                  <a:srgbClr val="000000"/>
                </a:solidFill>
              </a:rPr>
              <a:t>nH</a:t>
            </a:r>
            <a:endParaRPr lang="de-DE" dirty="0">
              <a:solidFill>
                <a:srgbClr val="000000"/>
              </a:solidFill>
            </a:endParaRPr>
          </a:p>
          <a:p>
            <a:pPr>
              <a:defRPr/>
            </a:pPr>
            <a:r>
              <a:rPr lang="de-DE" dirty="0">
                <a:solidFill>
                  <a:srgbClr val="000000"/>
                </a:solidFill>
              </a:rPr>
              <a:t>µ</a:t>
            </a:r>
            <a:r>
              <a:rPr lang="de-DE" baseline="-25000" dirty="0">
                <a:solidFill>
                  <a:srgbClr val="000000"/>
                </a:solidFill>
              </a:rPr>
              <a:t>0</a:t>
            </a:r>
            <a:r>
              <a:rPr lang="de-DE" dirty="0">
                <a:solidFill>
                  <a:srgbClr val="000000"/>
                </a:solidFill>
              </a:rPr>
              <a:t> ist die magnetische Feldkonstante (</a:t>
            </a:r>
            <a:r>
              <a:rPr lang="en-US" dirty="0" err="1">
                <a:solidFill>
                  <a:srgbClr val="000000"/>
                </a:solidFill>
              </a:rPr>
              <a:t>Permeabilität</a:t>
            </a:r>
            <a:r>
              <a:rPr lang="en-US" dirty="0">
                <a:solidFill>
                  <a:srgbClr val="000000"/>
                </a:solidFill>
              </a:rPr>
              <a:t> des </a:t>
            </a:r>
            <a:r>
              <a:rPr lang="en-US" dirty="0" err="1">
                <a:solidFill>
                  <a:srgbClr val="000000"/>
                </a:solidFill>
              </a:rPr>
              <a:t>Vakuums</a:t>
            </a:r>
            <a:r>
              <a:rPr lang="en-US" dirty="0">
                <a:solidFill>
                  <a:srgbClr val="000000"/>
                </a:solidFill>
              </a:rPr>
              <a:t>)</a:t>
            </a:r>
          </a:p>
          <a:p>
            <a:pPr>
              <a:defRPr/>
            </a:pPr>
            <a:r>
              <a:rPr lang="de-DE" dirty="0">
                <a:solidFill>
                  <a:srgbClr val="000000"/>
                </a:solidFill>
              </a:rPr>
              <a:t>µ</a:t>
            </a:r>
            <a:r>
              <a:rPr lang="de-DE" baseline="-25000" dirty="0">
                <a:solidFill>
                  <a:srgbClr val="000000"/>
                </a:solidFill>
              </a:rPr>
              <a:t>r</a:t>
            </a:r>
            <a:r>
              <a:rPr lang="de-DE" dirty="0">
                <a:solidFill>
                  <a:srgbClr val="000000"/>
                </a:solidFill>
              </a:rPr>
              <a:t> ist die </a:t>
            </a:r>
            <a:r>
              <a:rPr lang="en-US" dirty="0" err="1">
                <a:solidFill>
                  <a:srgbClr val="000000"/>
                </a:solidFill>
              </a:rPr>
              <a:t>stoffabhängige</a:t>
            </a:r>
            <a:r>
              <a:rPr lang="en-US" dirty="0">
                <a:solidFill>
                  <a:srgbClr val="000000"/>
                </a:solidFill>
              </a:rPr>
              <a:t> relative </a:t>
            </a:r>
            <a:r>
              <a:rPr lang="en-US" dirty="0" err="1">
                <a:solidFill>
                  <a:srgbClr val="000000"/>
                </a:solidFill>
              </a:rPr>
              <a:t>Permeabilität</a:t>
            </a:r>
            <a:r>
              <a:rPr lang="en-US" dirty="0">
                <a:solidFill>
                  <a:srgbClr val="000000"/>
                </a:solidFill>
              </a:rPr>
              <a:t> des </a:t>
            </a:r>
            <a:r>
              <a:rPr lang="en-US" dirty="0" err="1">
                <a:solidFill>
                  <a:srgbClr val="000000"/>
                </a:solidFill>
              </a:rPr>
              <a:t>Spulenkerns</a:t>
            </a:r>
            <a:r>
              <a:rPr lang="en-US" dirty="0">
                <a:solidFill>
                  <a:srgbClr val="000000"/>
                </a:solidFill>
              </a:rPr>
              <a:t>. Achtung: </a:t>
            </a:r>
            <a:r>
              <a:rPr lang="en-US" dirty="0" err="1">
                <a:solidFill>
                  <a:srgbClr val="000000"/>
                </a:solidFill>
              </a:rPr>
              <a:t>sie</a:t>
            </a:r>
            <a:r>
              <a:rPr lang="en-US" dirty="0">
                <a:solidFill>
                  <a:srgbClr val="000000"/>
                </a:solidFill>
              </a:rPr>
              <a:t> </a:t>
            </a:r>
            <a:r>
              <a:rPr lang="en-US" dirty="0" err="1">
                <a:solidFill>
                  <a:srgbClr val="000000"/>
                </a:solidFill>
              </a:rPr>
              <a:t>ist</a:t>
            </a:r>
            <a:r>
              <a:rPr lang="en-US" dirty="0">
                <a:solidFill>
                  <a:srgbClr val="000000"/>
                </a:solidFill>
              </a:rPr>
              <a:t> </a:t>
            </a:r>
            <a:r>
              <a:rPr lang="en-US" dirty="0" err="1">
                <a:solidFill>
                  <a:srgbClr val="000000"/>
                </a:solidFill>
              </a:rPr>
              <a:t>bei</a:t>
            </a:r>
            <a:r>
              <a:rPr lang="en-US" dirty="0">
                <a:solidFill>
                  <a:srgbClr val="000000"/>
                </a:solidFill>
              </a:rPr>
              <a:t> </a:t>
            </a:r>
            <a:r>
              <a:rPr lang="en-US" dirty="0" err="1">
                <a:solidFill>
                  <a:srgbClr val="000000"/>
                </a:solidFill>
              </a:rPr>
              <a:t>ferromagnetischen</a:t>
            </a:r>
            <a:r>
              <a:rPr lang="en-US" dirty="0">
                <a:solidFill>
                  <a:srgbClr val="000000"/>
                </a:solidFill>
              </a:rPr>
              <a:t> </a:t>
            </a:r>
            <a:r>
              <a:rPr lang="en-US" dirty="0" err="1">
                <a:solidFill>
                  <a:srgbClr val="000000"/>
                </a:solidFill>
              </a:rPr>
              <a:t>Stoffen</a:t>
            </a:r>
            <a:r>
              <a:rPr lang="en-US" dirty="0">
                <a:solidFill>
                  <a:srgbClr val="000000"/>
                </a:solidFill>
              </a:rPr>
              <a:t> (z. B. Eisen) </a:t>
            </a:r>
            <a:r>
              <a:rPr lang="en-US" dirty="0" err="1">
                <a:solidFill>
                  <a:srgbClr val="000000"/>
                </a:solidFill>
              </a:rPr>
              <a:t>frequenzabhängig</a:t>
            </a:r>
            <a:r>
              <a:rPr lang="en-US" dirty="0">
                <a:solidFill>
                  <a:srgbClr val="000000"/>
                </a:solidFill>
              </a:rPr>
              <a:t>!</a:t>
            </a:r>
          </a:p>
          <a:p>
            <a:pPr>
              <a:defRPr/>
            </a:pPr>
            <a:endParaRPr lang="de-DE" dirty="0">
              <a:solidFill>
                <a:srgbClr val="000000"/>
              </a:solidFill>
            </a:endParaRPr>
          </a:p>
          <a:p>
            <a:pPr>
              <a:defRPr/>
            </a:pPr>
            <a:r>
              <a:rPr lang="de-DE" dirty="0">
                <a:solidFill>
                  <a:srgbClr val="000000"/>
                </a:solidFill>
              </a:rPr>
              <a:t>Für manche Spulenkörper wird ein sog. A</a:t>
            </a:r>
            <a:r>
              <a:rPr lang="de-DE" baseline="-25000" dirty="0">
                <a:solidFill>
                  <a:srgbClr val="000000"/>
                </a:solidFill>
              </a:rPr>
              <a:t>L</a:t>
            </a:r>
            <a:r>
              <a:rPr lang="de-DE" dirty="0">
                <a:solidFill>
                  <a:srgbClr val="000000"/>
                </a:solidFill>
              </a:rPr>
              <a:t>-Wert angegeben (z.B. in </a:t>
            </a:r>
            <a:r>
              <a:rPr lang="de-DE" dirty="0" err="1">
                <a:solidFill>
                  <a:srgbClr val="000000"/>
                </a:solidFill>
              </a:rPr>
              <a:t>nH</a:t>
            </a:r>
            <a:r>
              <a:rPr lang="de-DE" dirty="0">
                <a:solidFill>
                  <a:srgbClr val="000000"/>
                </a:solidFill>
              </a:rPr>
              <a:t> pro Quadratwindung):</a:t>
            </a:r>
          </a:p>
          <a:p>
            <a:pPr>
              <a:defRPr/>
            </a:pPr>
            <a:r>
              <a:rPr lang="de-DE" dirty="0">
                <a:solidFill>
                  <a:srgbClr val="000000"/>
                </a:solidFill>
              </a:rPr>
              <a:t>Dann berechnet sich die Induktivität aus : L = A</a:t>
            </a:r>
            <a:r>
              <a:rPr lang="de-DE" baseline="-25000" dirty="0">
                <a:solidFill>
                  <a:srgbClr val="000000"/>
                </a:solidFill>
              </a:rPr>
              <a:t>L</a:t>
            </a:r>
            <a:r>
              <a:rPr lang="de-DE" dirty="0">
                <a:solidFill>
                  <a:srgbClr val="000000"/>
                </a:solidFill>
              </a:rPr>
              <a:t> * N</a:t>
            </a:r>
            <a:r>
              <a:rPr lang="de-DE" baseline="30000" dirty="0">
                <a:solidFill>
                  <a:srgbClr val="000000"/>
                </a:solidFill>
              </a:rPr>
              <a:t>2</a:t>
            </a:r>
          </a:p>
        </p:txBody>
      </p:sp>
      <p:grpSp>
        <p:nvGrpSpPr>
          <p:cNvPr id="7" name="Gruppieren 6">
            <a:extLst>
              <a:ext uri="{FF2B5EF4-FFF2-40B4-BE49-F238E27FC236}">
                <a16:creationId xmlns:a16="http://schemas.microsoft.com/office/drawing/2014/main" id="{D11DB106-D49B-61F1-6CB1-A781BA469044}"/>
              </a:ext>
            </a:extLst>
          </p:cNvPr>
          <p:cNvGrpSpPr/>
          <p:nvPr/>
        </p:nvGrpSpPr>
        <p:grpSpPr>
          <a:xfrm rot="5400000">
            <a:off x="5358134" y="937293"/>
            <a:ext cx="226422" cy="1358535"/>
            <a:chOff x="5738949" y="1550127"/>
            <a:chExt cx="226422" cy="1358535"/>
          </a:xfrm>
          <a:solidFill>
            <a:schemeClr val="tx1"/>
          </a:solidFill>
        </p:grpSpPr>
        <p:sp>
          <p:nvSpPr>
            <p:cNvPr id="8" name="Rechteck 7">
              <a:extLst>
                <a:ext uri="{FF2B5EF4-FFF2-40B4-BE49-F238E27FC236}">
                  <a16:creationId xmlns:a16="http://schemas.microsoft.com/office/drawing/2014/main" id="{A47B06E9-E248-4B98-66E4-7D2E711DE284}"/>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1971EEC2-5935-F322-1D13-1E0A3362D0F7}"/>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3A67AAB5-162A-0545-856F-B49958E4CE06}"/>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feld 13">
            <a:extLst>
              <a:ext uri="{FF2B5EF4-FFF2-40B4-BE49-F238E27FC236}">
                <a16:creationId xmlns:a16="http://schemas.microsoft.com/office/drawing/2014/main" id="{A6B6659C-8339-DD81-2269-1AC16A3650B0}"/>
              </a:ext>
            </a:extLst>
          </p:cNvPr>
          <p:cNvSpPr txBox="1"/>
          <p:nvPr/>
        </p:nvSpPr>
        <p:spPr>
          <a:xfrm>
            <a:off x="5344127" y="1745240"/>
            <a:ext cx="282450" cy="369332"/>
          </a:xfrm>
          <a:prstGeom prst="rect">
            <a:avLst/>
          </a:prstGeom>
          <a:noFill/>
        </p:spPr>
        <p:txBody>
          <a:bodyPr wrap="none" rtlCol="0">
            <a:spAutoFit/>
          </a:bodyPr>
          <a:lstStyle/>
          <a:p>
            <a:r>
              <a:rPr lang="de-DE" dirty="0"/>
              <a:t>L</a:t>
            </a:r>
          </a:p>
        </p:txBody>
      </p:sp>
      <p:grpSp>
        <p:nvGrpSpPr>
          <p:cNvPr id="15" name="Gruppieren 14">
            <a:extLst>
              <a:ext uri="{FF2B5EF4-FFF2-40B4-BE49-F238E27FC236}">
                <a16:creationId xmlns:a16="http://schemas.microsoft.com/office/drawing/2014/main" id="{593BBC28-AD54-8387-457E-052BB6426457}"/>
              </a:ext>
            </a:extLst>
          </p:cNvPr>
          <p:cNvGrpSpPr/>
          <p:nvPr/>
        </p:nvGrpSpPr>
        <p:grpSpPr>
          <a:xfrm>
            <a:off x="2195200" y="1263699"/>
            <a:ext cx="1646382" cy="850874"/>
            <a:chOff x="1847850" y="1916984"/>
            <a:chExt cx="2686050" cy="1216513"/>
          </a:xfrm>
        </p:grpSpPr>
        <p:sp>
          <p:nvSpPr>
            <p:cNvPr id="16" name="Rechteck 15">
              <a:extLst>
                <a:ext uri="{FF2B5EF4-FFF2-40B4-BE49-F238E27FC236}">
                  <a16:creationId xmlns:a16="http://schemas.microsoft.com/office/drawing/2014/main" id="{4357FFE4-E0C4-378B-EFE8-B57095266BC6}"/>
                </a:ext>
              </a:extLst>
            </p:cNvPr>
            <p:cNvSpPr/>
            <p:nvPr/>
          </p:nvSpPr>
          <p:spPr>
            <a:xfrm>
              <a:off x="1847850" y="1972047"/>
              <a:ext cx="2686050" cy="49516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FFA7A1B2-1234-0A9B-60C4-CB83D564CDE4}"/>
                </a:ext>
              </a:extLst>
            </p:cNvPr>
            <p:cNvCxnSpPr/>
            <p:nvPr/>
          </p:nvCxnSpPr>
          <p:spPr>
            <a:xfrm flipH="1">
              <a:off x="2045566" y="1916984"/>
              <a:ext cx="183284" cy="550227"/>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E74C315F-000B-1B15-9E2B-BDF359BA12BD}"/>
                </a:ext>
              </a:extLst>
            </p:cNvPr>
            <p:cNvCxnSpPr/>
            <p:nvPr/>
          </p:nvCxnSpPr>
          <p:spPr>
            <a:xfrm flipH="1">
              <a:off x="2211433" y="1916984"/>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85776091-0086-AF40-8DA2-8572605316D4}"/>
                </a:ext>
              </a:extLst>
            </p:cNvPr>
            <p:cNvCxnSpPr/>
            <p:nvPr/>
          </p:nvCxnSpPr>
          <p:spPr>
            <a:xfrm flipH="1">
              <a:off x="2403566" y="1916984"/>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29CA2E43-621E-7A08-C86C-6726BEC316FD}"/>
                </a:ext>
              </a:extLst>
            </p:cNvPr>
            <p:cNvCxnSpPr/>
            <p:nvPr/>
          </p:nvCxnSpPr>
          <p:spPr>
            <a:xfrm flipH="1">
              <a:off x="2578282" y="1923057"/>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9F19F268-48B8-5817-96CA-175589AF127B}"/>
                </a:ext>
              </a:extLst>
            </p:cNvPr>
            <p:cNvCxnSpPr/>
            <p:nvPr/>
          </p:nvCxnSpPr>
          <p:spPr>
            <a:xfrm flipH="1">
              <a:off x="2772285" y="1924422"/>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90D8A4D5-FCFC-8CF6-0594-908CB7AE3ED6}"/>
                </a:ext>
              </a:extLst>
            </p:cNvPr>
            <p:cNvCxnSpPr/>
            <p:nvPr/>
          </p:nvCxnSpPr>
          <p:spPr>
            <a:xfrm flipH="1">
              <a:off x="2964418" y="1924422"/>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E6FCB19D-3B9C-5A75-9DDF-6B6E142F0877}"/>
                </a:ext>
              </a:extLst>
            </p:cNvPr>
            <p:cNvCxnSpPr/>
            <p:nvPr/>
          </p:nvCxnSpPr>
          <p:spPr>
            <a:xfrm flipH="1">
              <a:off x="3156551" y="1924422"/>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E829451D-FCD4-A2F9-923A-054C04DE507B}"/>
                </a:ext>
              </a:extLst>
            </p:cNvPr>
            <p:cNvCxnSpPr/>
            <p:nvPr/>
          </p:nvCxnSpPr>
          <p:spPr>
            <a:xfrm flipH="1">
              <a:off x="3331267" y="1930495"/>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70DE27B1-F97A-0D3F-2E69-2A1DFEE83CCC}"/>
                </a:ext>
              </a:extLst>
            </p:cNvPr>
            <p:cNvCxnSpPr/>
            <p:nvPr/>
          </p:nvCxnSpPr>
          <p:spPr>
            <a:xfrm flipH="1">
              <a:off x="3529896" y="1936568"/>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0FEF88E5-3BC4-26DA-A59C-50811BC50958}"/>
                </a:ext>
              </a:extLst>
            </p:cNvPr>
            <p:cNvCxnSpPr/>
            <p:nvPr/>
          </p:nvCxnSpPr>
          <p:spPr>
            <a:xfrm flipH="1">
              <a:off x="3722029" y="1936568"/>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B8166B32-0367-0976-96B4-5040F1E79DF1}"/>
                </a:ext>
              </a:extLst>
            </p:cNvPr>
            <p:cNvCxnSpPr/>
            <p:nvPr/>
          </p:nvCxnSpPr>
          <p:spPr>
            <a:xfrm flipH="1">
              <a:off x="3914162" y="1936568"/>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DAFDDDCF-8AAA-CC09-36B4-3F98964DACD0}"/>
                </a:ext>
              </a:extLst>
            </p:cNvPr>
            <p:cNvCxnSpPr/>
            <p:nvPr/>
          </p:nvCxnSpPr>
          <p:spPr>
            <a:xfrm flipH="1">
              <a:off x="4088878" y="1942641"/>
              <a:ext cx="209550" cy="62273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35E24FA7-13C3-7C6B-06D6-61578FD9937C}"/>
                </a:ext>
              </a:extLst>
            </p:cNvPr>
            <p:cNvCxnSpPr/>
            <p:nvPr/>
          </p:nvCxnSpPr>
          <p:spPr>
            <a:xfrm flipH="1">
              <a:off x="4289580" y="2467211"/>
              <a:ext cx="8848" cy="656525"/>
            </a:xfrm>
            <a:prstGeom prst="line">
              <a:avLst/>
            </a:prstGeom>
            <a:ln w="635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976110E0-7300-B13B-BF1E-FB7B53989332}"/>
                </a:ext>
              </a:extLst>
            </p:cNvPr>
            <p:cNvCxnSpPr/>
            <p:nvPr/>
          </p:nvCxnSpPr>
          <p:spPr>
            <a:xfrm flipH="1">
              <a:off x="2019873" y="2467211"/>
              <a:ext cx="15547" cy="666286"/>
            </a:xfrm>
            <a:prstGeom prst="line">
              <a:avLst/>
            </a:prstGeom>
            <a:ln w="63500" cap="flat">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uppieren 30">
            <a:extLst>
              <a:ext uri="{FF2B5EF4-FFF2-40B4-BE49-F238E27FC236}">
                <a16:creationId xmlns:a16="http://schemas.microsoft.com/office/drawing/2014/main" id="{9D0E4DCA-FE92-19AF-4C87-FDE9BD932573}"/>
              </a:ext>
            </a:extLst>
          </p:cNvPr>
          <p:cNvGrpSpPr/>
          <p:nvPr/>
        </p:nvGrpSpPr>
        <p:grpSpPr>
          <a:xfrm>
            <a:off x="7342676" y="1469589"/>
            <a:ext cx="1358537" cy="260183"/>
            <a:chOff x="4800831" y="2630438"/>
            <a:chExt cx="1358537" cy="260183"/>
          </a:xfrm>
        </p:grpSpPr>
        <p:grpSp>
          <p:nvGrpSpPr>
            <p:cNvPr id="32" name="Gruppieren 31">
              <a:extLst>
                <a:ext uri="{FF2B5EF4-FFF2-40B4-BE49-F238E27FC236}">
                  <a16:creationId xmlns:a16="http://schemas.microsoft.com/office/drawing/2014/main" id="{D0CDE48B-6B02-EB1D-CB15-23CF71867B9E}"/>
                </a:ext>
              </a:extLst>
            </p:cNvPr>
            <p:cNvGrpSpPr/>
            <p:nvPr/>
          </p:nvGrpSpPr>
          <p:grpSpPr>
            <a:xfrm rot="5400000">
              <a:off x="5479493" y="2079326"/>
              <a:ext cx="1213" cy="1358537"/>
              <a:chOff x="5850949" y="1550126"/>
              <a:chExt cx="1213" cy="1358537"/>
            </a:xfrm>
            <a:solidFill>
              <a:schemeClr val="tx1"/>
            </a:solidFill>
          </p:grpSpPr>
          <p:cxnSp>
            <p:nvCxnSpPr>
              <p:cNvPr id="37" name="Gerader Verbinder 36">
                <a:extLst>
                  <a:ext uri="{FF2B5EF4-FFF2-40B4-BE49-F238E27FC236}">
                    <a16:creationId xmlns:a16="http://schemas.microsoft.com/office/drawing/2014/main" id="{3BA5FC9E-1FFD-8F6D-AF55-AF35EC2D7B1B}"/>
                  </a:ext>
                </a:extLst>
              </p:cNvPr>
              <p:cNvCxnSpPr>
                <a:cxnSpLocks/>
                <a:endCxn id="36" idx="2"/>
              </p:cNvCxnSpPr>
              <p:nvPr/>
            </p:nvCxnSpPr>
            <p:spPr>
              <a:xfrm rot="16200000" flipH="1" flipV="1">
                <a:off x="5691904" y="1709172"/>
                <a:ext cx="319303" cy="121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8D5E2A44-440C-1F7F-60D1-32BE74BE2721}"/>
                  </a:ext>
                </a:extLst>
              </p:cNvPr>
              <p:cNvCxnSpPr>
                <a:cxnSpLocks/>
              </p:cNvCxnSpPr>
              <p:nvPr/>
            </p:nvCxnSpPr>
            <p:spPr>
              <a:xfrm rot="16200000" flipH="1">
                <a:off x="5691904" y="2748406"/>
                <a:ext cx="319302" cy="1211"/>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Bogen 32">
              <a:extLst>
                <a:ext uri="{FF2B5EF4-FFF2-40B4-BE49-F238E27FC236}">
                  <a16:creationId xmlns:a16="http://schemas.microsoft.com/office/drawing/2014/main" id="{86B8AF27-866F-F4F7-D6C1-C83516B18510}"/>
                </a:ext>
              </a:extLst>
            </p:cNvPr>
            <p:cNvSpPr/>
            <p:nvPr/>
          </p:nvSpPr>
          <p:spPr>
            <a:xfrm>
              <a:off x="5120134" y="2635521"/>
              <a:ext cx="180000" cy="255100"/>
            </a:xfrm>
            <a:prstGeom prst="arc">
              <a:avLst>
                <a:gd name="adj1" fmla="val 10690959"/>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4" name="Bogen 33">
              <a:extLst>
                <a:ext uri="{FF2B5EF4-FFF2-40B4-BE49-F238E27FC236}">
                  <a16:creationId xmlns:a16="http://schemas.microsoft.com/office/drawing/2014/main" id="{4183EBA5-C6F5-77EB-0399-797AB656B211}"/>
                </a:ext>
              </a:extLst>
            </p:cNvPr>
            <p:cNvSpPr/>
            <p:nvPr/>
          </p:nvSpPr>
          <p:spPr>
            <a:xfrm>
              <a:off x="5300135" y="2630439"/>
              <a:ext cx="180000" cy="255100"/>
            </a:xfrm>
            <a:prstGeom prst="arc">
              <a:avLst>
                <a:gd name="adj1" fmla="val 10690959"/>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Bogen 34">
              <a:extLst>
                <a:ext uri="{FF2B5EF4-FFF2-40B4-BE49-F238E27FC236}">
                  <a16:creationId xmlns:a16="http://schemas.microsoft.com/office/drawing/2014/main" id="{5221DB54-25CF-F275-A9B9-CB0088094473}"/>
                </a:ext>
              </a:extLst>
            </p:cNvPr>
            <p:cNvSpPr/>
            <p:nvPr/>
          </p:nvSpPr>
          <p:spPr>
            <a:xfrm>
              <a:off x="5480100" y="2630439"/>
              <a:ext cx="180000" cy="255100"/>
            </a:xfrm>
            <a:prstGeom prst="arc">
              <a:avLst>
                <a:gd name="adj1" fmla="val 10690959"/>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6" name="Bogen 35">
              <a:extLst>
                <a:ext uri="{FF2B5EF4-FFF2-40B4-BE49-F238E27FC236}">
                  <a16:creationId xmlns:a16="http://schemas.microsoft.com/office/drawing/2014/main" id="{508F4FB4-5A8A-B31F-8031-1EBF5E37EA09}"/>
                </a:ext>
              </a:extLst>
            </p:cNvPr>
            <p:cNvSpPr/>
            <p:nvPr/>
          </p:nvSpPr>
          <p:spPr>
            <a:xfrm>
              <a:off x="5660065" y="2630438"/>
              <a:ext cx="180000" cy="255100"/>
            </a:xfrm>
            <a:prstGeom prst="arc">
              <a:avLst>
                <a:gd name="adj1" fmla="val 10690959"/>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39" name="Textfeld 38">
            <a:extLst>
              <a:ext uri="{FF2B5EF4-FFF2-40B4-BE49-F238E27FC236}">
                <a16:creationId xmlns:a16="http://schemas.microsoft.com/office/drawing/2014/main" id="{30782132-7352-4CDE-101D-D269CB994EA5}"/>
              </a:ext>
            </a:extLst>
          </p:cNvPr>
          <p:cNvSpPr txBox="1"/>
          <p:nvPr/>
        </p:nvSpPr>
        <p:spPr>
          <a:xfrm>
            <a:off x="7889995" y="1669967"/>
            <a:ext cx="282450" cy="369332"/>
          </a:xfrm>
          <a:prstGeom prst="rect">
            <a:avLst/>
          </a:prstGeom>
          <a:noFill/>
        </p:spPr>
        <p:txBody>
          <a:bodyPr wrap="none" rtlCol="0">
            <a:spAutoFit/>
          </a:bodyPr>
          <a:lstStyle/>
          <a:p>
            <a:r>
              <a:rPr lang="de-DE" dirty="0"/>
              <a:t>L</a:t>
            </a:r>
          </a:p>
        </p:txBody>
      </p:sp>
      <p:sp>
        <p:nvSpPr>
          <p:cNvPr id="40" name="Textfeld 39">
            <a:extLst>
              <a:ext uri="{FF2B5EF4-FFF2-40B4-BE49-F238E27FC236}">
                <a16:creationId xmlns:a16="http://schemas.microsoft.com/office/drawing/2014/main" id="{0466E4E4-D46D-C0F4-8C0D-577F4EBE6A85}"/>
              </a:ext>
            </a:extLst>
          </p:cNvPr>
          <p:cNvSpPr txBox="1"/>
          <p:nvPr/>
        </p:nvSpPr>
        <p:spPr>
          <a:xfrm>
            <a:off x="6369418" y="1412473"/>
            <a:ext cx="623889" cy="369332"/>
          </a:xfrm>
          <a:prstGeom prst="rect">
            <a:avLst/>
          </a:prstGeom>
          <a:noFill/>
        </p:spPr>
        <p:txBody>
          <a:bodyPr wrap="none" rtlCol="0">
            <a:spAutoFit/>
          </a:bodyPr>
          <a:lstStyle/>
          <a:p>
            <a:r>
              <a:rPr lang="de-DE" dirty="0"/>
              <a:t>oder</a:t>
            </a:r>
          </a:p>
        </p:txBody>
      </p:sp>
    </p:spTree>
    <p:extLst>
      <p:ext uri="{BB962C8B-B14F-4D97-AF65-F5344CB8AC3E}">
        <p14:creationId xmlns:p14="http://schemas.microsoft.com/office/powerpoint/2010/main" val="774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9" grpId="0"/>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Spulentypen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pic>
        <p:nvPicPr>
          <p:cNvPr id="31" name="Picture 2" descr="2565AF40-EFF9-4529-87A7-B09B44E06859-L0-001">
            <a:extLst>
              <a:ext uri="{FF2B5EF4-FFF2-40B4-BE49-F238E27FC236}">
                <a16:creationId xmlns:a16="http://schemas.microsoft.com/office/drawing/2014/main" id="{D210218C-9E43-55A7-158D-761D6E31C7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265" t="21146" r="1797" b="28437"/>
          <a:stretch/>
        </p:blipFill>
        <p:spPr bwMode="auto">
          <a:xfrm rot="10800000">
            <a:off x="3018142" y="1609725"/>
            <a:ext cx="7691419" cy="319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Inhaltsplatzhalter 4">
            <a:extLst>
              <a:ext uri="{FF2B5EF4-FFF2-40B4-BE49-F238E27FC236}">
                <a16:creationId xmlns:a16="http://schemas.microsoft.com/office/drawing/2014/main" id="{F38B2FBD-1606-B1D9-69D4-50D9F77DF937}"/>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Gekoppelte Spule (</a:t>
            </a:r>
            <a:r>
              <a:rPr lang="de-DE" dirty="0" err="1">
                <a:solidFill>
                  <a:srgbClr val="000000"/>
                </a:solidFill>
              </a:rPr>
              <a:t>Übertrager</a:t>
            </a:r>
            <a:r>
              <a:rPr lang="de-DE" dirty="0">
                <a:solidFill>
                  <a:srgbClr val="000000"/>
                </a:solidFill>
              </a:rPr>
              <a:t>)</a:t>
            </a:r>
          </a:p>
          <a:p>
            <a:pPr>
              <a:defRPr/>
            </a:pPr>
            <a:r>
              <a:rPr lang="de-DE" dirty="0">
                <a:solidFill>
                  <a:srgbClr val="000000"/>
                </a:solidFill>
              </a:rPr>
              <a:t>Axiale / radiale Spule</a:t>
            </a:r>
          </a:p>
          <a:p>
            <a:pPr>
              <a:defRPr/>
            </a:pPr>
            <a:r>
              <a:rPr lang="de-DE" dirty="0">
                <a:solidFill>
                  <a:srgbClr val="000000"/>
                </a:solidFill>
              </a:rPr>
              <a:t>Luftspule</a:t>
            </a:r>
          </a:p>
          <a:p>
            <a:pPr>
              <a:defRPr/>
            </a:pPr>
            <a:r>
              <a:rPr lang="de-DE" dirty="0">
                <a:solidFill>
                  <a:srgbClr val="000000"/>
                </a:solidFill>
              </a:rPr>
              <a:t>Ringkernspule</a:t>
            </a:r>
          </a:p>
          <a:p>
            <a:pPr>
              <a:defRPr/>
            </a:pPr>
            <a:r>
              <a:rPr lang="de-DE" dirty="0">
                <a:solidFill>
                  <a:srgbClr val="000000"/>
                </a:solidFill>
              </a:rPr>
              <a:t>…</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Geschirmte Spule</a:t>
            </a:r>
          </a:p>
          <a:p>
            <a:pPr>
              <a:defRPr/>
            </a:pPr>
            <a:endParaRPr lang="de-DE" dirty="0">
              <a:solidFill>
                <a:srgbClr val="000000"/>
              </a:solidFill>
            </a:endParaRPr>
          </a:p>
          <a:p>
            <a:pPr>
              <a:defRPr/>
            </a:pPr>
            <a:r>
              <a:rPr lang="de-DE" b="1" dirty="0">
                <a:solidFill>
                  <a:srgbClr val="000000"/>
                </a:solidFill>
              </a:rPr>
              <a:t>Um Abstrahlung zu vermeiden, kann die Spule eines Schwingkreises in einem Abschirmbecher aus Metall untergebracht werden</a:t>
            </a:r>
          </a:p>
          <a:p>
            <a:pPr>
              <a:defRPr/>
            </a:pPr>
            <a:endParaRPr lang="de-DE" dirty="0">
              <a:solidFill>
                <a:srgbClr val="000000"/>
              </a:solidFill>
              <a:latin typeface="Bosch Office Sans"/>
            </a:endParaRPr>
          </a:p>
        </p:txBody>
      </p:sp>
      <p:sp>
        <p:nvSpPr>
          <p:cNvPr id="33" name="Textfeld 32">
            <a:extLst>
              <a:ext uri="{FF2B5EF4-FFF2-40B4-BE49-F238E27FC236}">
                <a16:creationId xmlns:a16="http://schemas.microsoft.com/office/drawing/2014/main" id="{1DA46D60-92AE-4A30-4447-24A74AE82A3A}"/>
              </a:ext>
            </a:extLst>
          </p:cNvPr>
          <p:cNvSpPr txBox="1"/>
          <p:nvPr/>
        </p:nvSpPr>
        <p:spPr>
          <a:xfrm>
            <a:off x="9556682" y="4577043"/>
            <a:ext cx="1152880" cy="230832"/>
          </a:xfrm>
          <a:prstGeom prst="rect">
            <a:avLst/>
          </a:prstGeom>
          <a:noFill/>
        </p:spPr>
        <p:txBody>
          <a:bodyPr wrap="none" rtlCol="0">
            <a:spAutoFit/>
          </a:bodyPr>
          <a:lstStyle/>
          <a:p>
            <a:r>
              <a:rPr lang="de-DE" sz="900" dirty="0"/>
              <a:t>Foto: Martin Triebke</a:t>
            </a:r>
          </a:p>
        </p:txBody>
      </p:sp>
    </p:spTree>
    <p:extLst>
      <p:ext uri="{BB962C8B-B14F-4D97-AF65-F5344CB8AC3E}">
        <p14:creationId xmlns:p14="http://schemas.microsoft.com/office/powerpoint/2010/main" val="13935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Das magnetische </a:t>
            </a:r>
            <a:r>
              <a:rPr lang="de-DE" dirty="0">
                <a:solidFill>
                  <a:schemeClr val="tx1"/>
                </a:solidFill>
                <a:latin typeface="+mn-lt"/>
              </a:rPr>
              <a:t>F</a:t>
            </a:r>
            <a:r>
              <a:rPr kumimoji="0" lang="de-DE" sz="2800" b="0" i="0" u="none" strike="noStrike" kern="1200" cap="none" spc="0" normalizeH="0" baseline="0" noProof="0" dirty="0" err="1">
                <a:ln>
                  <a:noFill/>
                </a:ln>
                <a:solidFill>
                  <a:schemeClr val="tx1"/>
                </a:solidFill>
                <a:effectLst/>
                <a:uLnTx/>
                <a:uFillTx/>
                <a:latin typeface="+mn-lt"/>
                <a:ea typeface="+mj-ea"/>
                <a:cs typeface="+mj-cs"/>
              </a:rPr>
              <a:t>eld</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38" name="Inhaltsplatzhalter 4">
            <a:extLst>
              <a:ext uri="{FF2B5EF4-FFF2-40B4-BE49-F238E27FC236}">
                <a16:creationId xmlns:a16="http://schemas.microsoft.com/office/drawing/2014/main" id="{5C1515DB-6DAF-6D56-0B31-169D399CA1B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latin typeface="Bosch Office Sans"/>
            </a:endParaRPr>
          </a:p>
          <a:p>
            <a:pPr>
              <a:defRPr/>
            </a:pPr>
            <a:endParaRPr lang="de-DE" dirty="0">
              <a:solidFill>
                <a:srgbClr val="000000"/>
              </a:solidFill>
              <a:latin typeface="Bosch Office Sans"/>
            </a:endParaRPr>
          </a:p>
        </p:txBody>
      </p:sp>
      <p:grpSp>
        <p:nvGrpSpPr>
          <p:cNvPr id="39" name="Gruppieren 38">
            <a:extLst>
              <a:ext uri="{FF2B5EF4-FFF2-40B4-BE49-F238E27FC236}">
                <a16:creationId xmlns:a16="http://schemas.microsoft.com/office/drawing/2014/main" id="{2F6E8F24-FB77-5FAC-589C-52FC3E6CB997}"/>
              </a:ext>
            </a:extLst>
          </p:cNvPr>
          <p:cNvGrpSpPr/>
          <p:nvPr/>
        </p:nvGrpSpPr>
        <p:grpSpPr>
          <a:xfrm>
            <a:off x="348758" y="1223254"/>
            <a:ext cx="3536556" cy="2292692"/>
            <a:chOff x="1552376" y="2012646"/>
            <a:chExt cx="3536556" cy="2292692"/>
          </a:xfrm>
        </p:grpSpPr>
        <p:grpSp>
          <p:nvGrpSpPr>
            <p:cNvPr id="40" name="Gruppieren 39">
              <a:extLst>
                <a:ext uri="{FF2B5EF4-FFF2-40B4-BE49-F238E27FC236}">
                  <a16:creationId xmlns:a16="http://schemas.microsoft.com/office/drawing/2014/main" id="{C45F37C4-28DD-FE36-A77F-767A8375656F}"/>
                </a:ext>
              </a:extLst>
            </p:cNvPr>
            <p:cNvGrpSpPr/>
            <p:nvPr/>
          </p:nvGrpSpPr>
          <p:grpSpPr>
            <a:xfrm>
              <a:off x="2151889" y="2455462"/>
              <a:ext cx="2354024" cy="1849876"/>
              <a:chOff x="1749553" y="1920240"/>
              <a:chExt cx="2354024" cy="1849876"/>
            </a:xfrm>
          </p:grpSpPr>
          <p:sp>
            <p:nvSpPr>
              <p:cNvPr id="47" name="Bogen 46">
                <a:extLst>
                  <a:ext uri="{FF2B5EF4-FFF2-40B4-BE49-F238E27FC236}">
                    <a16:creationId xmlns:a16="http://schemas.microsoft.com/office/drawing/2014/main" id="{929BCF04-D473-A184-A691-998F42235FFF}"/>
                  </a:ext>
                </a:extLst>
              </p:cNvPr>
              <p:cNvSpPr/>
              <p:nvPr/>
            </p:nvSpPr>
            <p:spPr>
              <a:xfrm rot="10800000">
                <a:off x="3372057" y="1950460"/>
                <a:ext cx="731520" cy="1243584"/>
              </a:xfrm>
              <a:prstGeom prst="arc">
                <a:avLst>
                  <a:gd name="adj1" fmla="val 21189434"/>
                  <a:gd name="adj2" fmla="val 1090264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48" name="Gruppieren 47">
                <a:extLst>
                  <a:ext uri="{FF2B5EF4-FFF2-40B4-BE49-F238E27FC236}">
                    <a16:creationId xmlns:a16="http://schemas.microsoft.com/office/drawing/2014/main" id="{57EE482F-E4D4-C0AD-70AE-9B6D3AB379B7}"/>
                  </a:ext>
                </a:extLst>
              </p:cNvPr>
              <p:cNvGrpSpPr/>
              <p:nvPr/>
            </p:nvGrpSpPr>
            <p:grpSpPr>
              <a:xfrm>
                <a:off x="2282951" y="1927378"/>
                <a:ext cx="734569" cy="1291310"/>
                <a:chOff x="2282951" y="1927378"/>
                <a:chExt cx="734569" cy="1291310"/>
              </a:xfrm>
            </p:grpSpPr>
            <p:sp>
              <p:nvSpPr>
                <p:cNvPr id="1044" name="Bogen 1043">
                  <a:extLst>
                    <a:ext uri="{FF2B5EF4-FFF2-40B4-BE49-F238E27FC236}">
                      <a16:creationId xmlns:a16="http://schemas.microsoft.com/office/drawing/2014/main" id="{E331827D-F11B-FCC1-C84D-C68E702EFE9C}"/>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5" name="Bogen 1044">
                  <a:extLst>
                    <a:ext uri="{FF2B5EF4-FFF2-40B4-BE49-F238E27FC236}">
                      <a16:creationId xmlns:a16="http://schemas.microsoft.com/office/drawing/2014/main" id="{9EF52092-B9F9-7237-6335-F312496F4FE4}"/>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46" name="Gruppieren 1045">
                  <a:extLst>
                    <a:ext uri="{FF2B5EF4-FFF2-40B4-BE49-F238E27FC236}">
                      <a16:creationId xmlns:a16="http://schemas.microsoft.com/office/drawing/2014/main" id="{7D32F19A-1DD3-0B79-8092-A6A79DD25A79}"/>
                    </a:ext>
                  </a:extLst>
                </p:cNvPr>
                <p:cNvGrpSpPr/>
                <p:nvPr/>
              </p:nvGrpSpPr>
              <p:grpSpPr>
                <a:xfrm>
                  <a:off x="2282951" y="1975104"/>
                  <a:ext cx="475489" cy="1243584"/>
                  <a:chOff x="2282951" y="1975104"/>
                  <a:chExt cx="475489" cy="1243584"/>
                </a:xfrm>
              </p:grpSpPr>
              <p:sp>
                <p:nvSpPr>
                  <p:cNvPr id="1047" name="Bogen 1046">
                    <a:extLst>
                      <a:ext uri="{FF2B5EF4-FFF2-40B4-BE49-F238E27FC236}">
                        <a16:creationId xmlns:a16="http://schemas.microsoft.com/office/drawing/2014/main" id="{11911967-7A6D-43D4-A699-94A5B953C967}"/>
                      </a:ext>
                    </a:extLst>
                  </p:cNvPr>
                  <p:cNvSpPr/>
                  <p:nvPr/>
                </p:nvSpPr>
                <p:spPr>
                  <a:xfrm>
                    <a:off x="2282951" y="1975104"/>
                    <a:ext cx="466344" cy="1243584"/>
                  </a:xfrm>
                  <a:prstGeom prst="arc">
                    <a:avLst>
                      <a:gd name="adj1" fmla="val 20619366"/>
                      <a:gd name="adj2" fmla="val 4338299"/>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8" name="Bogen 1047">
                    <a:extLst>
                      <a:ext uri="{FF2B5EF4-FFF2-40B4-BE49-F238E27FC236}">
                        <a16:creationId xmlns:a16="http://schemas.microsoft.com/office/drawing/2014/main" id="{E3FE0E3D-DE60-AAD3-ED2D-5FA7A9D599BD}"/>
                      </a:ext>
                    </a:extLst>
                  </p:cNvPr>
                  <p:cNvSpPr/>
                  <p:nvPr/>
                </p:nvSpPr>
                <p:spPr>
                  <a:xfrm>
                    <a:off x="2292096"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49" name="Gruppieren 48">
                <a:extLst>
                  <a:ext uri="{FF2B5EF4-FFF2-40B4-BE49-F238E27FC236}">
                    <a16:creationId xmlns:a16="http://schemas.microsoft.com/office/drawing/2014/main" id="{0EA78C32-E9C2-FF53-17A2-A13C47EE5A80}"/>
                  </a:ext>
                </a:extLst>
              </p:cNvPr>
              <p:cNvGrpSpPr/>
              <p:nvPr/>
            </p:nvGrpSpPr>
            <p:grpSpPr>
              <a:xfrm>
                <a:off x="2023871" y="1920240"/>
                <a:ext cx="734569" cy="1291310"/>
                <a:chOff x="2282951" y="1927378"/>
                <a:chExt cx="734569" cy="1291310"/>
              </a:xfrm>
            </p:grpSpPr>
            <p:sp>
              <p:nvSpPr>
                <p:cNvPr id="1039" name="Bogen 1038">
                  <a:extLst>
                    <a:ext uri="{FF2B5EF4-FFF2-40B4-BE49-F238E27FC236}">
                      <a16:creationId xmlns:a16="http://schemas.microsoft.com/office/drawing/2014/main" id="{B8836B95-8F04-5BA8-C723-5AD08BD9F931}"/>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0" name="Bogen 1039">
                  <a:extLst>
                    <a:ext uri="{FF2B5EF4-FFF2-40B4-BE49-F238E27FC236}">
                      <a16:creationId xmlns:a16="http://schemas.microsoft.com/office/drawing/2014/main" id="{860CC0B5-8A1A-11FE-8FA4-9475646F3A07}"/>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41" name="Gruppieren 1040">
                  <a:extLst>
                    <a:ext uri="{FF2B5EF4-FFF2-40B4-BE49-F238E27FC236}">
                      <a16:creationId xmlns:a16="http://schemas.microsoft.com/office/drawing/2014/main" id="{CA287F34-BBC0-5AD8-0AB8-384EE67EC534}"/>
                    </a:ext>
                  </a:extLst>
                </p:cNvPr>
                <p:cNvGrpSpPr/>
                <p:nvPr/>
              </p:nvGrpSpPr>
              <p:grpSpPr>
                <a:xfrm>
                  <a:off x="2282951" y="1975104"/>
                  <a:ext cx="466345" cy="1243584"/>
                  <a:chOff x="2282951" y="1975104"/>
                  <a:chExt cx="466345" cy="1243584"/>
                </a:xfrm>
              </p:grpSpPr>
              <p:sp>
                <p:nvSpPr>
                  <p:cNvPr id="1042" name="Bogen 1041">
                    <a:extLst>
                      <a:ext uri="{FF2B5EF4-FFF2-40B4-BE49-F238E27FC236}">
                        <a16:creationId xmlns:a16="http://schemas.microsoft.com/office/drawing/2014/main" id="{D1BBE2C8-D4B1-4696-F628-0866A52CE95D}"/>
                      </a:ext>
                    </a:extLst>
                  </p:cNvPr>
                  <p:cNvSpPr/>
                  <p:nvPr/>
                </p:nvSpPr>
                <p:spPr>
                  <a:xfrm>
                    <a:off x="2282951" y="1975104"/>
                    <a:ext cx="466344" cy="1243584"/>
                  </a:xfrm>
                  <a:prstGeom prst="arc">
                    <a:avLst>
                      <a:gd name="adj1" fmla="val 20619366"/>
                      <a:gd name="adj2" fmla="val 4338299"/>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3" name="Bogen 1042">
                    <a:extLst>
                      <a:ext uri="{FF2B5EF4-FFF2-40B4-BE49-F238E27FC236}">
                        <a16:creationId xmlns:a16="http://schemas.microsoft.com/office/drawing/2014/main" id="{C1D331F0-2FA8-D473-C774-BBDFC823CACF}"/>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50" name="Gruppieren 49">
                <a:extLst>
                  <a:ext uri="{FF2B5EF4-FFF2-40B4-BE49-F238E27FC236}">
                    <a16:creationId xmlns:a16="http://schemas.microsoft.com/office/drawing/2014/main" id="{92206BD8-6573-14FA-292B-358BFECCF1F6}"/>
                  </a:ext>
                </a:extLst>
              </p:cNvPr>
              <p:cNvGrpSpPr/>
              <p:nvPr/>
            </p:nvGrpSpPr>
            <p:grpSpPr>
              <a:xfrm>
                <a:off x="2554223" y="1927378"/>
                <a:ext cx="734569" cy="1291310"/>
                <a:chOff x="2282951" y="1927378"/>
                <a:chExt cx="734569" cy="1291310"/>
              </a:xfrm>
            </p:grpSpPr>
            <p:sp>
              <p:nvSpPr>
                <p:cNvPr id="1034" name="Bogen 1033">
                  <a:extLst>
                    <a:ext uri="{FF2B5EF4-FFF2-40B4-BE49-F238E27FC236}">
                      <a16:creationId xmlns:a16="http://schemas.microsoft.com/office/drawing/2014/main" id="{6E45AF36-3C5A-4753-7255-D436962544C3}"/>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35" name="Bogen 1034">
                  <a:extLst>
                    <a:ext uri="{FF2B5EF4-FFF2-40B4-BE49-F238E27FC236}">
                      <a16:creationId xmlns:a16="http://schemas.microsoft.com/office/drawing/2014/main" id="{1083899D-AA6D-0466-852A-14DC768465A9}"/>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36" name="Gruppieren 1035">
                  <a:extLst>
                    <a:ext uri="{FF2B5EF4-FFF2-40B4-BE49-F238E27FC236}">
                      <a16:creationId xmlns:a16="http://schemas.microsoft.com/office/drawing/2014/main" id="{042EC218-B7B1-1556-8E0F-6FCCB595F85E}"/>
                    </a:ext>
                  </a:extLst>
                </p:cNvPr>
                <p:cNvGrpSpPr/>
                <p:nvPr/>
              </p:nvGrpSpPr>
              <p:grpSpPr>
                <a:xfrm>
                  <a:off x="2282951" y="1975104"/>
                  <a:ext cx="466345" cy="1243584"/>
                  <a:chOff x="2282951" y="1975104"/>
                  <a:chExt cx="466345" cy="1243584"/>
                </a:xfrm>
              </p:grpSpPr>
              <p:sp>
                <p:nvSpPr>
                  <p:cNvPr id="1037" name="Bogen 1036">
                    <a:extLst>
                      <a:ext uri="{FF2B5EF4-FFF2-40B4-BE49-F238E27FC236}">
                        <a16:creationId xmlns:a16="http://schemas.microsoft.com/office/drawing/2014/main" id="{7A766EDA-36E9-B214-0F7C-7302049B45AE}"/>
                      </a:ext>
                    </a:extLst>
                  </p:cNvPr>
                  <p:cNvSpPr/>
                  <p:nvPr/>
                </p:nvSpPr>
                <p:spPr>
                  <a:xfrm>
                    <a:off x="2282951" y="1975104"/>
                    <a:ext cx="466344" cy="1243584"/>
                  </a:xfrm>
                  <a:prstGeom prst="arc">
                    <a:avLst>
                      <a:gd name="adj1" fmla="val 20619366"/>
                      <a:gd name="adj2" fmla="val 4338299"/>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38" name="Bogen 1037">
                    <a:extLst>
                      <a:ext uri="{FF2B5EF4-FFF2-40B4-BE49-F238E27FC236}">
                        <a16:creationId xmlns:a16="http://schemas.microsoft.com/office/drawing/2014/main" id="{7A906521-196C-BEDC-7BF3-5310CA4C4777}"/>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51" name="Gruppieren 50">
                <a:extLst>
                  <a:ext uri="{FF2B5EF4-FFF2-40B4-BE49-F238E27FC236}">
                    <a16:creationId xmlns:a16="http://schemas.microsoft.com/office/drawing/2014/main" id="{B7BA112D-1B7E-ED76-414B-D77D437A338C}"/>
                  </a:ext>
                </a:extLst>
              </p:cNvPr>
              <p:cNvGrpSpPr/>
              <p:nvPr/>
            </p:nvGrpSpPr>
            <p:grpSpPr>
              <a:xfrm>
                <a:off x="2822447" y="1927378"/>
                <a:ext cx="734569" cy="1291310"/>
                <a:chOff x="2282951" y="1927378"/>
                <a:chExt cx="734569" cy="1291310"/>
              </a:xfrm>
            </p:grpSpPr>
            <p:sp>
              <p:nvSpPr>
                <p:cNvPr id="1029" name="Bogen 1028">
                  <a:extLst>
                    <a:ext uri="{FF2B5EF4-FFF2-40B4-BE49-F238E27FC236}">
                      <a16:creationId xmlns:a16="http://schemas.microsoft.com/office/drawing/2014/main" id="{E8987543-DEE0-2D7F-8658-47019C2265C1}"/>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30" name="Bogen 1029">
                  <a:extLst>
                    <a:ext uri="{FF2B5EF4-FFF2-40B4-BE49-F238E27FC236}">
                      <a16:creationId xmlns:a16="http://schemas.microsoft.com/office/drawing/2014/main" id="{BE93FF5F-4AFA-84D9-14ED-A395E89194AC}"/>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31" name="Gruppieren 1030">
                  <a:extLst>
                    <a:ext uri="{FF2B5EF4-FFF2-40B4-BE49-F238E27FC236}">
                      <a16:creationId xmlns:a16="http://schemas.microsoft.com/office/drawing/2014/main" id="{9A4BDF2B-3BD2-5CF2-CCDA-D13D64BE159C}"/>
                    </a:ext>
                  </a:extLst>
                </p:cNvPr>
                <p:cNvGrpSpPr/>
                <p:nvPr/>
              </p:nvGrpSpPr>
              <p:grpSpPr>
                <a:xfrm>
                  <a:off x="2282951" y="1975104"/>
                  <a:ext cx="475489" cy="1243584"/>
                  <a:chOff x="2282951" y="1975104"/>
                  <a:chExt cx="475489" cy="1243584"/>
                </a:xfrm>
              </p:grpSpPr>
              <p:sp>
                <p:nvSpPr>
                  <p:cNvPr id="1032" name="Bogen 1031">
                    <a:extLst>
                      <a:ext uri="{FF2B5EF4-FFF2-40B4-BE49-F238E27FC236}">
                        <a16:creationId xmlns:a16="http://schemas.microsoft.com/office/drawing/2014/main" id="{C27FEEAB-D3DB-E31C-EB51-0D37836AF83E}"/>
                      </a:ext>
                    </a:extLst>
                  </p:cNvPr>
                  <p:cNvSpPr/>
                  <p:nvPr/>
                </p:nvSpPr>
                <p:spPr>
                  <a:xfrm>
                    <a:off x="2282951" y="1975104"/>
                    <a:ext cx="466344" cy="1243584"/>
                  </a:xfrm>
                  <a:prstGeom prst="arc">
                    <a:avLst>
                      <a:gd name="adj1" fmla="val 20619366"/>
                      <a:gd name="adj2" fmla="val 4338299"/>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33" name="Bogen 1032">
                    <a:extLst>
                      <a:ext uri="{FF2B5EF4-FFF2-40B4-BE49-F238E27FC236}">
                        <a16:creationId xmlns:a16="http://schemas.microsoft.com/office/drawing/2014/main" id="{59029CD3-1908-EC1B-E379-128146DF5710}"/>
                      </a:ext>
                    </a:extLst>
                  </p:cNvPr>
                  <p:cNvSpPr/>
                  <p:nvPr/>
                </p:nvSpPr>
                <p:spPr>
                  <a:xfrm>
                    <a:off x="2292096"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53" name="Gruppieren 52">
                <a:extLst>
                  <a:ext uri="{FF2B5EF4-FFF2-40B4-BE49-F238E27FC236}">
                    <a16:creationId xmlns:a16="http://schemas.microsoft.com/office/drawing/2014/main" id="{07681198-D122-BE8A-4D22-9D2A59055CBC}"/>
                  </a:ext>
                </a:extLst>
              </p:cNvPr>
              <p:cNvGrpSpPr/>
              <p:nvPr/>
            </p:nvGrpSpPr>
            <p:grpSpPr>
              <a:xfrm>
                <a:off x="3096487" y="1927378"/>
                <a:ext cx="734569" cy="1291310"/>
                <a:chOff x="2282951" y="1927378"/>
                <a:chExt cx="734569" cy="1291310"/>
              </a:xfrm>
            </p:grpSpPr>
            <p:sp>
              <p:nvSpPr>
                <p:cNvPr id="63" name="Bogen 62">
                  <a:extLst>
                    <a:ext uri="{FF2B5EF4-FFF2-40B4-BE49-F238E27FC236}">
                      <a16:creationId xmlns:a16="http://schemas.microsoft.com/office/drawing/2014/main" id="{DF4E67A1-DAEE-5F3F-2DD9-399263393787}"/>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24" name="Bogen 1023">
                  <a:extLst>
                    <a:ext uri="{FF2B5EF4-FFF2-40B4-BE49-F238E27FC236}">
                      <a16:creationId xmlns:a16="http://schemas.microsoft.com/office/drawing/2014/main" id="{88B1250D-70C9-7573-D0F3-6A8F228391E9}"/>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25" name="Gruppieren 1024">
                  <a:extLst>
                    <a:ext uri="{FF2B5EF4-FFF2-40B4-BE49-F238E27FC236}">
                      <a16:creationId xmlns:a16="http://schemas.microsoft.com/office/drawing/2014/main" id="{5E42035C-FA52-D5FF-710B-3EB1A89BDAF5}"/>
                    </a:ext>
                  </a:extLst>
                </p:cNvPr>
                <p:cNvGrpSpPr/>
                <p:nvPr/>
              </p:nvGrpSpPr>
              <p:grpSpPr>
                <a:xfrm>
                  <a:off x="2282951" y="1975104"/>
                  <a:ext cx="475489" cy="1243584"/>
                  <a:chOff x="2282951" y="1975104"/>
                  <a:chExt cx="475489" cy="1243584"/>
                </a:xfrm>
              </p:grpSpPr>
              <p:sp>
                <p:nvSpPr>
                  <p:cNvPr id="1027" name="Bogen 1026">
                    <a:extLst>
                      <a:ext uri="{FF2B5EF4-FFF2-40B4-BE49-F238E27FC236}">
                        <a16:creationId xmlns:a16="http://schemas.microsoft.com/office/drawing/2014/main" id="{C03FD593-6941-FBFA-FB7A-B7C931FE9082}"/>
                      </a:ext>
                    </a:extLst>
                  </p:cNvPr>
                  <p:cNvSpPr/>
                  <p:nvPr/>
                </p:nvSpPr>
                <p:spPr>
                  <a:xfrm>
                    <a:off x="2282951" y="1975104"/>
                    <a:ext cx="466344" cy="1243584"/>
                  </a:xfrm>
                  <a:prstGeom prst="arc">
                    <a:avLst>
                      <a:gd name="adj1" fmla="val 20619366"/>
                      <a:gd name="adj2" fmla="val 4338299"/>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28" name="Bogen 1027">
                    <a:extLst>
                      <a:ext uri="{FF2B5EF4-FFF2-40B4-BE49-F238E27FC236}">
                        <a16:creationId xmlns:a16="http://schemas.microsoft.com/office/drawing/2014/main" id="{66C5DCD6-6323-EBB9-05E1-0C61AA7186D3}"/>
                      </a:ext>
                    </a:extLst>
                  </p:cNvPr>
                  <p:cNvSpPr/>
                  <p:nvPr/>
                </p:nvSpPr>
                <p:spPr>
                  <a:xfrm>
                    <a:off x="2292096"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55" name="Gruppieren 54">
                <a:extLst>
                  <a:ext uri="{FF2B5EF4-FFF2-40B4-BE49-F238E27FC236}">
                    <a16:creationId xmlns:a16="http://schemas.microsoft.com/office/drawing/2014/main" id="{09427F11-23AE-DDDC-3EC4-1CF4E538525F}"/>
                  </a:ext>
                </a:extLst>
              </p:cNvPr>
              <p:cNvGrpSpPr/>
              <p:nvPr/>
            </p:nvGrpSpPr>
            <p:grpSpPr>
              <a:xfrm>
                <a:off x="3370806" y="1975104"/>
                <a:ext cx="466345" cy="1243584"/>
                <a:chOff x="2282951" y="1975104"/>
                <a:chExt cx="466345" cy="1243584"/>
              </a:xfrm>
            </p:grpSpPr>
            <p:sp>
              <p:nvSpPr>
                <p:cNvPr id="61" name="Bogen 60">
                  <a:extLst>
                    <a:ext uri="{FF2B5EF4-FFF2-40B4-BE49-F238E27FC236}">
                      <a16:creationId xmlns:a16="http://schemas.microsoft.com/office/drawing/2014/main" id="{57E6E08D-6BDF-D15C-F5FA-06EEDDB76B7E}"/>
                    </a:ext>
                  </a:extLst>
                </p:cNvPr>
                <p:cNvSpPr/>
                <p:nvPr/>
              </p:nvSpPr>
              <p:spPr>
                <a:xfrm>
                  <a:off x="2282951" y="1975104"/>
                  <a:ext cx="466344" cy="1243584"/>
                </a:xfrm>
                <a:prstGeom prst="arc">
                  <a:avLst>
                    <a:gd name="adj1" fmla="val 20619366"/>
                    <a:gd name="adj2" fmla="val 4338299"/>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2" name="Bogen 61">
                  <a:extLst>
                    <a:ext uri="{FF2B5EF4-FFF2-40B4-BE49-F238E27FC236}">
                      <a16:creationId xmlns:a16="http://schemas.microsoft.com/office/drawing/2014/main" id="{1D4A2475-4DBD-CF69-28DE-FCC1D0BA67F9}"/>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56" name="Gruppieren 55">
                <a:extLst>
                  <a:ext uri="{FF2B5EF4-FFF2-40B4-BE49-F238E27FC236}">
                    <a16:creationId xmlns:a16="http://schemas.microsoft.com/office/drawing/2014/main" id="{B5B3DC87-D638-D725-3E5A-13B851609116}"/>
                  </a:ext>
                </a:extLst>
              </p:cNvPr>
              <p:cNvGrpSpPr/>
              <p:nvPr/>
            </p:nvGrpSpPr>
            <p:grpSpPr>
              <a:xfrm>
                <a:off x="1749553" y="1927378"/>
                <a:ext cx="734568" cy="1245147"/>
                <a:chOff x="2282952" y="1927378"/>
                <a:chExt cx="734568" cy="1245147"/>
              </a:xfrm>
            </p:grpSpPr>
            <p:sp>
              <p:nvSpPr>
                <p:cNvPr id="59" name="Bogen 58">
                  <a:extLst>
                    <a:ext uri="{FF2B5EF4-FFF2-40B4-BE49-F238E27FC236}">
                      <a16:creationId xmlns:a16="http://schemas.microsoft.com/office/drawing/2014/main" id="{D5F2951C-EAD4-75D9-51E1-0111860E1A25}"/>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0" name="Bogen 59">
                  <a:extLst>
                    <a:ext uri="{FF2B5EF4-FFF2-40B4-BE49-F238E27FC236}">
                      <a16:creationId xmlns:a16="http://schemas.microsoft.com/office/drawing/2014/main" id="{01977DA7-7E44-6CD4-CBB6-25E6238AF0C0}"/>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cxnSp>
            <p:nvCxnSpPr>
              <p:cNvPr id="57" name="Gerader Verbinder 56">
                <a:extLst>
                  <a:ext uri="{FF2B5EF4-FFF2-40B4-BE49-F238E27FC236}">
                    <a16:creationId xmlns:a16="http://schemas.microsoft.com/office/drawing/2014/main" id="{D0D6EFE0-CC9E-711A-9B48-34859428E356}"/>
                  </a:ext>
                </a:extLst>
              </p:cNvPr>
              <p:cNvCxnSpPr/>
              <p:nvPr/>
            </p:nvCxnSpPr>
            <p:spPr>
              <a:xfrm>
                <a:off x="4103577" y="2572252"/>
                <a:ext cx="0" cy="1197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756AD6B0-C814-DC1E-E60B-C096F6E90B12}"/>
                  </a:ext>
                </a:extLst>
              </p:cNvPr>
              <p:cNvCxnSpPr/>
              <p:nvPr/>
            </p:nvCxnSpPr>
            <p:spPr>
              <a:xfrm>
                <a:off x="1763200" y="2572030"/>
                <a:ext cx="0" cy="1197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Ellipse 26">
              <a:extLst>
                <a:ext uri="{FF2B5EF4-FFF2-40B4-BE49-F238E27FC236}">
                  <a16:creationId xmlns:a16="http://schemas.microsoft.com/office/drawing/2014/main" id="{4125EBE7-7168-A850-0329-810D74BDE421}"/>
                </a:ext>
              </a:extLst>
            </p:cNvPr>
            <p:cNvSpPr/>
            <p:nvPr/>
          </p:nvSpPr>
          <p:spPr>
            <a:xfrm>
              <a:off x="1555705" y="2012646"/>
              <a:ext cx="3533227" cy="970717"/>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26">
              <a:extLst>
                <a:ext uri="{FF2B5EF4-FFF2-40B4-BE49-F238E27FC236}">
                  <a16:creationId xmlns:a16="http://schemas.microsoft.com/office/drawing/2014/main" id="{202D1007-9E72-9B3D-D2DD-8454F21FFC11}"/>
                </a:ext>
              </a:extLst>
            </p:cNvPr>
            <p:cNvSpPr/>
            <p:nvPr/>
          </p:nvSpPr>
          <p:spPr>
            <a:xfrm rot="10800000">
              <a:off x="1552376" y="3162524"/>
              <a:ext cx="3533227" cy="970717"/>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26">
              <a:extLst>
                <a:ext uri="{FF2B5EF4-FFF2-40B4-BE49-F238E27FC236}">
                  <a16:creationId xmlns:a16="http://schemas.microsoft.com/office/drawing/2014/main" id="{080827BC-099B-0701-FA5E-A964F9CD767D}"/>
                </a:ext>
              </a:extLst>
            </p:cNvPr>
            <p:cNvSpPr/>
            <p:nvPr/>
          </p:nvSpPr>
          <p:spPr>
            <a:xfrm>
              <a:off x="1835902" y="2123505"/>
              <a:ext cx="2966169" cy="722531"/>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26">
              <a:extLst>
                <a:ext uri="{FF2B5EF4-FFF2-40B4-BE49-F238E27FC236}">
                  <a16:creationId xmlns:a16="http://schemas.microsoft.com/office/drawing/2014/main" id="{54136DE0-C81A-01CA-2B2D-2BAEA736A2CA}"/>
                </a:ext>
              </a:extLst>
            </p:cNvPr>
            <p:cNvSpPr/>
            <p:nvPr/>
          </p:nvSpPr>
          <p:spPr>
            <a:xfrm rot="10800000">
              <a:off x="1835902" y="3278686"/>
              <a:ext cx="2966169" cy="722531"/>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26">
              <a:extLst>
                <a:ext uri="{FF2B5EF4-FFF2-40B4-BE49-F238E27FC236}">
                  <a16:creationId xmlns:a16="http://schemas.microsoft.com/office/drawing/2014/main" id="{984EEF5A-7747-EF03-885C-56ADB3EEDC3D}"/>
                </a:ext>
              </a:extLst>
            </p:cNvPr>
            <p:cNvSpPr/>
            <p:nvPr/>
          </p:nvSpPr>
          <p:spPr>
            <a:xfrm rot="10800000">
              <a:off x="2030275" y="3395862"/>
              <a:ext cx="2577419" cy="469100"/>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26">
              <a:extLst>
                <a:ext uri="{FF2B5EF4-FFF2-40B4-BE49-F238E27FC236}">
                  <a16:creationId xmlns:a16="http://schemas.microsoft.com/office/drawing/2014/main" id="{846D68C2-61F6-317A-8171-C1824AE9BB8A}"/>
                </a:ext>
              </a:extLst>
            </p:cNvPr>
            <p:cNvSpPr/>
            <p:nvPr/>
          </p:nvSpPr>
          <p:spPr>
            <a:xfrm>
              <a:off x="2030278" y="2255250"/>
              <a:ext cx="2577419" cy="469100"/>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49" name="Textfeld 1048">
            <a:extLst>
              <a:ext uri="{FF2B5EF4-FFF2-40B4-BE49-F238E27FC236}">
                <a16:creationId xmlns:a16="http://schemas.microsoft.com/office/drawing/2014/main" id="{9E1481BE-FDEE-3A88-3843-E20D5E01E2AF}"/>
              </a:ext>
            </a:extLst>
          </p:cNvPr>
          <p:cNvSpPr txBox="1"/>
          <p:nvPr/>
        </p:nvSpPr>
        <p:spPr>
          <a:xfrm>
            <a:off x="3958465" y="1322822"/>
            <a:ext cx="6751098" cy="369332"/>
          </a:xfrm>
          <a:prstGeom prst="rect">
            <a:avLst/>
          </a:prstGeom>
          <a:noFill/>
        </p:spPr>
        <p:txBody>
          <a:bodyPr wrap="square" rtlCol="0">
            <a:spAutoFit/>
          </a:bodyPr>
          <a:lstStyle/>
          <a:p>
            <a:r>
              <a:rPr lang="de-DE" dirty="0"/>
              <a:t>Feldlinien eines homogenen magnetischen Feldes (im Spuleninnern)</a:t>
            </a:r>
          </a:p>
        </p:txBody>
      </p:sp>
      <p:cxnSp>
        <p:nvCxnSpPr>
          <p:cNvPr id="1050" name="Gerader Verbinder 1049">
            <a:extLst>
              <a:ext uri="{FF2B5EF4-FFF2-40B4-BE49-F238E27FC236}">
                <a16:creationId xmlns:a16="http://schemas.microsoft.com/office/drawing/2014/main" id="{9A91C583-075B-0EC0-404E-FBBAED756065}"/>
              </a:ext>
            </a:extLst>
          </p:cNvPr>
          <p:cNvCxnSpPr>
            <a:cxnSpLocks/>
          </p:cNvCxnSpPr>
          <p:nvPr/>
        </p:nvCxnSpPr>
        <p:spPr>
          <a:xfrm flipH="1">
            <a:off x="2661349" y="1648971"/>
            <a:ext cx="1415012" cy="7225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1" name="Textfeld 1050">
            <a:extLst>
              <a:ext uri="{FF2B5EF4-FFF2-40B4-BE49-F238E27FC236}">
                <a16:creationId xmlns:a16="http://schemas.microsoft.com/office/drawing/2014/main" id="{0983C571-79E5-3712-88B4-48B115F76CEC}"/>
              </a:ext>
            </a:extLst>
          </p:cNvPr>
          <p:cNvSpPr txBox="1"/>
          <p:nvPr/>
        </p:nvSpPr>
        <p:spPr>
          <a:xfrm>
            <a:off x="4439457" y="1810475"/>
            <a:ext cx="6074504" cy="576440"/>
          </a:xfrm>
          <a:prstGeom prst="rect">
            <a:avLst/>
          </a:prstGeom>
          <a:noFill/>
        </p:spPr>
        <p:txBody>
          <a:bodyPr wrap="square" rtlCol="0">
            <a:spAutoFit/>
          </a:bodyPr>
          <a:lstStyle/>
          <a:p>
            <a:pPr>
              <a:lnSpc>
                <a:spcPts val="1200"/>
              </a:lnSpc>
            </a:pPr>
            <a:r>
              <a:rPr lang="de-DE" dirty="0"/>
              <a:t>                                                                            </a:t>
            </a:r>
            <a:r>
              <a:rPr lang="de-DE" dirty="0">
                <a:latin typeface="Times New Roman" panose="02020603050405020304" pitchFamily="18" charset="0"/>
                <a:cs typeface="Times New Roman" panose="02020603050405020304" pitchFamily="18" charset="0"/>
              </a:rPr>
              <a:t>I</a:t>
            </a:r>
            <a:r>
              <a:rPr lang="de-DE" dirty="0"/>
              <a:t>            (Strom)</a:t>
            </a:r>
          </a:p>
          <a:p>
            <a:pPr>
              <a:lnSpc>
                <a:spcPts val="1200"/>
              </a:lnSpc>
            </a:pPr>
            <a:r>
              <a:rPr lang="de-DE" dirty="0"/>
              <a:t>Magnetische Feldstärke eines Leiters: H = ----      ------------------</a:t>
            </a:r>
          </a:p>
          <a:p>
            <a:pPr>
              <a:lnSpc>
                <a:spcPts val="1200"/>
              </a:lnSpc>
            </a:pPr>
            <a:r>
              <a:rPr lang="de-DE" dirty="0"/>
              <a:t>                                                                            l        (Draht-Länge)</a:t>
            </a:r>
          </a:p>
        </p:txBody>
      </p:sp>
      <p:sp>
        <p:nvSpPr>
          <p:cNvPr id="1052" name="Rechteck 1051">
            <a:extLst>
              <a:ext uri="{FF2B5EF4-FFF2-40B4-BE49-F238E27FC236}">
                <a16:creationId xmlns:a16="http://schemas.microsoft.com/office/drawing/2014/main" id="{4F0919B7-9F69-DA15-04C2-F2147247CF03}"/>
              </a:ext>
            </a:extLst>
          </p:cNvPr>
          <p:cNvSpPr/>
          <p:nvPr/>
        </p:nvSpPr>
        <p:spPr>
          <a:xfrm>
            <a:off x="5072349" y="2193971"/>
            <a:ext cx="1465466" cy="369332"/>
          </a:xfrm>
          <a:prstGeom prst="rect">
            <a:avLst/>
          </a:prstGeom>
        </p:spPr>
        <p:txBody>
          <a:bodyPr wrap="none">
            <a:spAutoFit/>
          </a:bodyPr>
          <a:lstStyle/>
          <a:p>
            <a:r>
              <a:rPr lang="de-DE" dirty="0"/>
              <a:t>Einheit: A / m</a:t>
            </a:r>
          </a:p>
        </p:txBody>
      </p:sp>
      <p:sp>
        <p:nvSpPr>
          <p:cNvPr id="1053" name="Textfeld 1052">
            <a:extLst>
              <a:ext uri="{FF2B5EF4-FFF2-40B4-BE49-F238E27FC236}">
                <a16:creationId xmlns:a16="http://schemas.microsoft.com/office/drawing/2014/main" id="{E341437F-6C7E-E0DF-8771-03836969265D}"/>
              </a:ext>
            </a:extLst>
          </p:cNvPr>
          <p:cNvSpPr txBox="1"/>
          <p:nvPr/>
        </p:nvSpPr>
        <p:spPr>
          <a:xfrm>
            <a:off x="161439" y="4714186"/>
            <a:ext cx="8188967" cy="576440"/>
          </a:xfrm>
          <a:prstGeom prst="rect">
            <a:avLst/>
          </a:prstGeom>
          <a:noFill/>
        </p:spPr>
        <p:txBody>
          <a:bodyPr wrap="square" rtlCol="0">
            <a:spAutoFit/>
          </a:bodyPr>
          <a:lstStyle/>
          <a:p>
            <a:pPr>
              <a:lnSpc>
                <a:spcPts val="1200"/>
              </a:lnSpc>
            </a:pPr>
            <a:r>
              <a:rPr lang="de-DE" dirty="0"/>
              <a:t>                                                                        </a:t>
            </a:r>
            <a:r>
              <a:rPr lang="de-DE" dirty="0">
                <a:latin typeface="Times New Roman" panose="02020603050405020304" pitchFamily="18" charset="0"/>
                <a:cs typeface="Times New Roman" panose="02020603050405020304" pitchFamily="18" charset="0"/>
              </a:rPr>
              <a:t> I </a:t>
            </a:r>
            <a:r>
              <a:rPr lang="de-DE" dirty="0"/>
              <a:t>* N              (Strom) * (Windungszahl)</a:t>
            </a:r>
          </a:p>
          <a:p>
            <a:pPr>
              <a:lnSpc>
                <a:spcPts val="1200"/>
              </a:lnSpc>
            </a:pPr>
            <a:r>
              <a:rPr lang="de-DE" dirty="0"/>
              <a:t>Magnetische Feldstärke in der Spule: H = ------         -----------------------------------------</a:t>
            </a:r>
          </a:p>
          <a:p>
            <a:pPr>
              <a:lnSpc>
                <a:spcPts val="1200"/>
              </a:lnSpc>
            </a:pPr>
            <a:r>
              <a:rPr lang="de-DE" dirty="0"/>
              <a:t>                                                                            l              (mittlerer Spulendrahtumfang)</a:t>
            </a:r>
          </a:p>
        </p:txBody>
      </p:sp>
      <p:cxnSp>
        <p:nvCxnSpPr>
          <p:cNvPr id="1054" name="Gerader Verbinder 1053">
            <a:extLst>
              <a:ext uri="{FF2B5EF4-FFF2-40B4-BE49-F238E27FC236}">
                <a16:creationId xmlns:a16="http://schemas.microsoft.com/office/drawing/2014/main" id="{4293684E-E7B4-2CE6-D0BC-431ECA86C6AC}"/>
              </a:ext>
            </a:extLst>
          </p:cNvPr>
          <p:cNvCxnSpPr/>
          <p:nvPr/>
        </p:nvCxnSpPr>
        <p:spPr>
          <a:xfrm>
            <a:off x="958032" y="3163241"/>
            <a:ext cx="1204" cy="279886"/>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55" name="Textfeld 1054">
            <a:extLst>
              <a:ext uri="{FF2B5EF4-FFF2-40B4-BE49-F238E27FC236}">
                <a16:creationId xmlns:a16="http://schemas.microsoft.com/office/drawing/2014/main" id="{FCFD0DEB-A442-1511-AF9D-9CFA70799E60}"/>
              </a:ext>
            </a:extLst>
          </p:cNvPr>
          <p:cNvSpPr txBox="1"/>
          <p:nvPr/>
        </p:nvSpPr>
        <p:spPr>
          <a:xfrm>
            <a:off x="647371" y="3146862"/>
            <a:ext cx="261610"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I</a:t>
            </a:r>
            <a:endParaRPr lang="de-DE" baseline="-25000" dirty="0">
              <a:latin typeface="Times New Roman" panose="02020603050405020304" pitchFamily="18" charset="0"/>
              <a:cs typeface="Times New Roman" panose="02020603050405020304" pitchFamily="18" charset="0"/>
            </a:endParaRPr>
          </a:p>
        </p:txBody>
      </p:sp>
      <p:cxnSp>
        <p:nvCxnSpPr>
          <p:cNvPr id="1056" name="Gerader Verbinder 1055">
            <a:extLst>
              <a:ext uri="{FF2B5EF4-FFF2-40B4-BE49-F238E27FC236}">
                <a16:creationId xmlns:a16="http://schemas.microsoft.com/office/drawing/2014/main" id="{60D86A1F-8869-F38A-1820-72E983DC313A}"/>
              </a:ext>
            </a:extLst>
          </p:cNvPr>
          <p:cNvCxnSpPr/>
          <p:nvPr/>
        </p:nvCxnSpPr>
        <p:spPr>
          <a:xfrm flipV="1">
            <a:off x="1053269" y="2193971"/>
            <a:ext cx="260761" cy="0"/>
          </a:xfrm>
          <a:prstGeom prst="line">
            <a:avLst/>
          </a:prstGeom>
          <a:ln>
            <a:solidFill>
              <a:schemeClr val="tx1"/>
            </a:solidFill>
            <a:prstDash val="sysDash"/>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057" name="Gerader Verbinder 1056">
            <a:extLst>
              <a:ext uri="{FF2B5EF4-FFF2-40B4-BE49-F238E27FC236}">
                <a16:creationId xmlns:a16="http://schemas.microsoft.com/office/drawing/2014/main" id="{2CC8FB8C-98C3-C906-E16B-9DB120746772}"/>
              </a:ext>
            </a:extLst>
          </p:cNvPr>
          <p:cNvCxnSpPr/>
          <p:nvPr/>
        </p:nvCxnSpPr>
        <p:spPr>
          <a:xfrm flipV="1">
            <a:off x="1049706" y="2371502"/>
            <a:ext cx="260761" cy="0"/>
          </a:xfrm>
          <a:prstGeom prst="line">
            <a:avLst/>
          </a:prstGeom>
          <a:ln>
            <a:solidFill>
              <a:schemeClr val="tx1"/>
            </a:solidFill>
            <a:prstDash val="sysDash"/>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058" name="Gerader Verbinder 1057">
            <a:extLst>
              <a:ext uri="{FF2B5EF4-FFF2-40B4-BE49-F238E27FC236}">
                <a16:creationId xmlns:a16="http://schemas.microsoft.com/office/drawing/2014/main" id="{7D3A54B5-3427-3FEB-6E9A-043025B49577}"/>
              </a:ext>
            </a:extLst>
          </p:cNvPr>
          <p:cNvCxnSpPr/>
          <p:nvPr/>
        </p:nvCxnSpPr>
        <p:spPr>
          <a:xfrm flipV="1">
            <a:off x="1056317" y="1943258"/>
            <a:ext cx="260761" cy="0"/>
          </a:xfrm>
          <a:prstGeom prst="line">
            <a:avLst/>
          </a:prstGeom>
          <a:ln>
            <a:solidFill>
              <a:schemeClr val="tx1"/>
            </a:solidFill>
            <a:prstDash val="sysDash"/>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059" name="Gerader Verbinder 1058">
            <a:extLst>
              <a:ext uri="{FF2B5EF4-FFF2-40B4-BE49-F238E27FC236}">
                <a16:creationId xmlns:a16="http://schemas.microsoft.com/office/drawing/2014/main" id="{A2A64BF2-E630-D855-D446-0E7879ADB9F0}"/>
              </a:ext>
            </a:extLst>
          </p:cNvPr>
          <p:cNvCxnSpPr/>
          <p:nvPr/>
        </p:nvCxnSpPr>
        <p:spPr>
          <a:xfrm flipV="1">
            <a:off x="1049705" y="2611722"/>
            <a:ext cx="260761" cy="0"/>
          </a:xfrm>
          <a:prstGeom prst="line">
            <a:avLst/>
          </a:prstGeom>
          <a:ln>
            <a:solidFill>
              <a:schemeClr val="tx1"/>
            </a:solidFill>
            <a:prstDash val="sysDash"/>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060" name="Textfeld 1059">
            <a:extLst>
              <a:ext uri="{FF2B5EF4-FFF2-40B4-BE49-F238E27FC236}">
                <a16:creationId xmlns:a16="http://schemas.microsoft.com/office/drawing/2014/main" id="{72994255-77BC-9713-C142-8D6B8B7CFC88}"/>
              </a:ext>
            </a:extLst>
          </p:cNvPr>
          <p:cNvSpPr txBox="1"/>
          <p:nvPr/>
        </p:nvSpPr>
        <p:spPr>
          <a:xfrm>
            <a:off x="161439" y="5346053"/>
            <a:ext cx="9397210" cy="369332"/>
          </a:xfrm>
          <a:prstGeom prst="rect">
            <a:avLst/>
          </a:prstGeom>
          <a:noFill/>
        </p:spPr>
        <p:txBody>
          <a:bodyPr wrap="square" rtlCol="0">
            <a:spAutoFit/>
          </a:bodyPr>
          <a:lstStyle/>
          <a:p>
            <a:r>
              <a:rPr lang="de-DE" dirty="0"/>
              <a:t>Magnetische </a:t>
            </a:r>
            <a:r>
              <a:rPr lang="de-DE" dirty="0" err="1"/>
              <a:t>Flußdichte</a:t>
            </a:r>
            <a:r>
              <a:rPr lang="de-DE" dirty="0"/>
              <a:t> in einer Spule: B = µ</a:t>
            </a:r>
            <a:r>
              <a:rPr lang="de-DE" baseline="-25000" dirty="0"/>
              <a:t>r</a:t>
            </a:r>
            <a:r>
              <a:rPr lang="de-DE" dirty="0"/>
              <a:t> * µ</a:t>
            </a:r>
            <a:r>
              <a:rPr lang="de-DE" baseline="-25000" dirty="0"/>
              <a:t>0</a:t>
            </a:r>
            <a:r>
              <a:rPr lang="de-DE" dirty="0"/>
              <a:t> * H  (Berücksichtigung der Permeabilität)</a:t>
            </a:r>
          </a:p>
        </p:txBody>
      </p:sp>
      <p:grpSp>
        <p:nvGrpSpPr>
          <p:cNvPr id="10" name="Gruppieren 9">
            <a:extLst>
              <a:ext uri="{FF2B5EF4-FFF2-40B4-BE49-F238E27FC236}">
                <a16:creationId xmlns:a16="http://schemas.microsoft.com/office/drawing/2014/main" id="{5B33D615-F27B-6F5E-8BA1-1158FF79DBB2}"/>
              </a:ext>
            </a:extLst>
          </p:cNvPr>
          <p:cNvGrpSpPr/>
          <p:nvPr/>
        </p:nvGrpSpPr>
        <p:grpSpPr>
          <a:xfrm rot="5400000">
            <a:off x="9468413" y="3678486"/>
            <a:ext cx="843934" cy="1188000"/>
            <a:chOff x="8461903" y="2048681"/>
            <a:chExt cx="1146230" cy="1613542"/>
          </a:xfrm>
        </p:grpSpPr>
        <p:sp>
          <p:nvSpPr>
            <p:cNvPr id="6" name="Bogen 5">
              <a:extLst>
                <a:ext uri="{FF2B5EF4-FFF2-40B4-BE49-F238E27FC236}">
                  <a16:creationId xmlns:a16="http://schemas.microsoft.com/office/drawing/2014/main" id="{5CF64693-645F-03CB-A95C-468C305B401F}"/>
                </a:ext>
              </a:extLst>
            </p:cNvPr>
            <p:cNvSpPr/>
            <p:nvPr/>
          </p:nvSpPr>
          <p:spPr>
            <a:xfrm>
              <a:off x="8461903" y="2639847"/>
              <a:ext cx="1146230" cy="478201"/>
            </a:xfrm>
            <a:prstGeom prst="arc">
              <a:avLst>
                <a:gd name="adj1" fmla="val 17483586"/>
                <a:gd name="adj2" fmla="val 15342865"/>
              </a:avLst>
            </a:prstGeom>
            <a:ln w="127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Bogen 6">
              <a:extLst>
                <a:ext uri="{FF2B5EF4-FFF2-40B4-BE49-F238E27FC236}">
                  <a16:creationId xmlns:a16="http://schemas.microsoft.com/office/drawing/2014/main" id="{C0B44888-CE2A-DB86-ADDA-E18BDA35492C}"/>
                </a:ext>
              </a:extLst>
            </p:cNvPr>
            <p:cNvSpPr/>
            <p:nvPr/>
          </p:nvSpPr>
          <p:spPr>
            <a:xfrm>
              <a:off x="8622607" y="2731219"/>
              <a:ext cx="824820" cy="276841"/>
            </a:xfrm>
            <a:prstGeom prst="arc">
              <a:avLst>
                <a:gd name="adj1" fmla="val 18415572"/>
                <a:gd name="adj2" fmla="val 15383978"/>
              </a:avLst>
            </a:prstGeom>
            <a:ln w="127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00C26660-5CFE-A294-59D7-85EC9E233EAA}"/>
                </a:ext>
              </a:extLst>
            </p:cNvPr>
            <p:cNvCxnSpPr>
              <a:cxnSpLocks/>
            </p:cNvCxnSpPr>
            <p:nvPr/>
          </p:nvCxnSpPr>
          <p:spPr>
            <a:xfrm>
              <a:off x="9051856" y="2048681"/>
              <a:ext cx="0" cy="16135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Gerader Verbinder 13">
            <a:extLst>
              <a:ext uri="{FF2B5EF4-FFF2-40B4-BE49-F238E27FC236}">
                <a16:creationId xmlns:a16="http://schemas.microsoft.com/office/drawing/2014/main" id="{AEBCE8F3-068B-B6E9-ED70-2CD20E7ABCCC}"/>
              </a:ext>
            </a:extLst>
          </p:cNvPr>
          <p:cNvCxnSpPr>
            <a:cxnSpLocks/>
          </p:cNvCxnSpPr>
          <p:nvPr/>
        </p:nvCxnSpPr>
        <p:spPr>
          <a:xfrm flipH="1">
            <a:off x="9122920" y="4287007"/>
            <a:ext cx="391987"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69B0275C-BC30-0B42-DEEA-090570DF9223}"/>
              </a:ext>
            </a:extLst>
          </p:cNvPr>
          <p:cNvSpPr txBox="1"/>
          <p:nvPr/>
        </p:nvSpPr>
        <p:spPr>
          <a:xfrm>
            <a:off x="9334277" y="4248429"/>
            <a:ext cx="261610"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I</a:t>
            </a:r>
            <a:endParaRPr lang="de-DE" baseline="-25000" dirty="0">
              <a:latin typeface="Times New Roman" panose="02020603050405020304" pitchFamily="18" charset="0"/>
              <a:cs typeface="Times New Roman" panose="02020603050405020304" pitchFamily="18" charset="0"/>
            </a:endParaRPr>
          </a:p>
        </p:txBody>
      </p:sp>
      <p:sp>
        <p:nvSpPr>
          <p:cNvPr id="19" name="Textfeld 18">
            <a:extLst>
              <a:ext uri="{FF2B5EF4-FFF2-40B4-BE49-F238E27FC236}">
                <a16:creationId xmlns:a16="http://schemas.microsoft.com/office/drawing/2014/main" id="{54933376-44C2-E78E-A9A7-6DFC00262149}"/>
              </a:ext>
            </a:extLst>
          </p:cNvPr>
          <p:cNvSpPr txBox="1"/>
          <p:nvPr/>
        </p:nvSpPr>
        <p:spPr>
          <a:xfrm>
            <a:off x="4079304" y="2935083"/>
            <a:ext cx="6541557" cy="1077218"/>
          </a:xfrm>
          <a:prstGeom prst="rect">
            <a:avLst/>
          </a:prstGeom>
          <a:noFill/>
        </p:spPr>
        <p:txBody>
          <a:bodyPr wrap="square" rtlCol="0">
            <a:spAutoFit/>
          </a:bodyPr>
          <a:lstStyle/>
          <a:p>
            <a:r>
              <a:rPr lang="de-DE" dirty="0"/>
              <a:t>Beim gestreckten Leiter verlaufen die magnetischen Feldlinien</a:t>
            </a:r>
          </a:p>
          <a:p>
            <a:r>
              <a:rPr lang="de-DE" dirty="0"/>
              <a:t>als konzentrische Kreise um den Leiter herum</a:t>
            </a:r>
          </a:p>
          <a:p>
            <a:r>
              <a:rPr lang="de-DE" sz="1400" dirty="0"/>
              <a:t>Rechte-Hand-Regel: zeigt der gestreckte Daumen der rechten Faust in Stromrichtung, so zeigen die gekrümmten Finger die Richtung der magnetischen Feldstärke an</a:t>
            </a:r>
          </a:p>
        </p:txBody>
      </p:sp>
    </p:spTree>
    <p:extLst>
      <p:ext uri="{BB962C8B-B14F-4D97-AF65-F5344CB8AC3E}">
        <p14:creationId xmlns:p14="http://schemas.microsoft.com/office/powerpoint/2010/main" val="171133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 grpId="0"/>
      <p:bldP spid="1051" grpId="0"/>
      <p:bldP spid="1052" grpId="0"/>
      <p:bldP spid="1053" grpId="0"/>
      <p:bldP spid="1060" grpId="0"/>
      <p:bldP spid="16"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Schaltvorgänge an der Spule</a:t>
            </a:r>
            <a:br>
              <a:rPr kumimoji="0" lang="de-DE" sz="4000" b="0" i="0" u="none" strike="noStrike" kern="1200" cap="none" spc="0" normalizeH="0" baseline="0" noProof="0" dirty="0">
                <a:ln>
                  <a:noFill/>
                </a:ln>
                <a:solidFill>
                  <a:srgbClr val="A80163"/>
                </a:solidFill>
                <a:effectLst/>
                <a:uLnTx/>
                <a:uFillTx/>
                <a:latin typeface="+mn-lt"/>
                <a:ea typeface="+mj-ea"/>
                <a:cs typeface="+mj-cs"/>
              </a:rPr>
            </a:b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29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783715A9-31E2-17B8-0417-A5C9FF688C5C}"/>
              </a:ext>
            </a:extLst>
          </p:cNvPr>
          <p:cNvSpPr txBox="1">
            <a:spLocks/>
          </p:cNvSpPr>
          <p:nvPr/>
        </p:nvSpPr>
        <p:spPr>
          <a:xfrm>
            <a:off x="5930984" y="1296000"/>
            <a:ext cx="4778578"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Zeitkonstante </a:t>
            </a:r>
            <a:r>
              <a:rPr lang="de-DE" sz="2800" dirty="0">
                <a:solidFill>
                  <a:srgbClr val="000000"/>
                </a:solidFill>
                <a:latin typeface="Symbol" panose="05050102010706020507" pitchFamily="18" charset="2"/>
              </a:rPr>
              <a:t>t</a:t>
            </a:r>
            <a:r>
              <a:rPr lang="de-DE" dirty="0">
                <a:solidFill>
                  <a:srgbClr val="000000"/>
                </a:solidFill>
              </a:rPr>
              <a:t> = L / R (in s) gibt an, wann der Schaltzustand zu 63% erreicht ist</a:t>
            </a:r>
          </a:p>
          <a:p>
            <a:pPr>
              <a:defRPr/>
            </a:pPr>
            <a:endParaRPr lang="de-DE" dirty="0">
              <a:solidFill>
                <a:srgbClr val="000000"/>
              </a:solidFill>
              <a:latin typeface="Bosch Office Sans"/>
            </a:endParaRPr>
          </a:p>
          <a:p>
            <a:pPr marL="0" indent="0">
              <a:buNone/>
              <a:defRPr/>
            </a:pPr>
            <a:endParaRPr lang="de-DE" dirty="0">
              <a:solidFill>
                <a:srgbClr val="000000"/>
              </a:solidFill>
              <a:latin typeface="Bosch Office Sans"/>
            </a:endParaRPr>
          </a:p>
          <a:p>
            <a:pPr>
              <a:defRPr/>
            </a:pPr>
            <a:endParaRPr lang="de-DE" dirty="0">
              <a:solidFill>
                <a:srgbClr val="000000"/>
              </a:solidFill>
              <a:latin typeface="Bosch Office Sans"/>
            </a:endParaRPr>
          </a:p>
        </p:txBody>
      </p:sp>
      <p:sp>
        <p:nvSpPr>
          <p:cNvPr id="7" name="Inhaltsplatzhalter 4">
            <a:extLst>
              <a:ext uri="{FF2B5EF4-FFF2-40B4-BE49-F238E27FC236}">
                <a16:creationId xmlns:a16="http://schemas.microsoft.com/office/drawing/2014/main" id="{922BE93B-DDD0-468C-2A67-B1D57502EC09}"/>
              </a:ext>
            </a:extLst>
          </p:cNvPr>
          <p:cNvSpPr txBox="1">
            <a:spLocks/>
          </p:cNvSpPr>
          <p:nvPr/>
        </p:nvSpPr>
        <p:spPr>
          <a:xfrm>
            <a:off x="258762" y="1296000"/>
            <a:ext cx="5665787"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r>
              <a:rPr lang="de-DE" dirty="0">
                <a:solidFill>
                  <a:srgbClr val="000000"/>
                </a:solidFill>
              </a:rPr>
              <a:t>Einschalten</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Ausschalten</a:t>
            </a: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p:txBody>
      </p:sp>
      <p:grpSp>
        <p:nvGrpSpPr>
          <p:cNvPr id="8" name="Gruppieren 7">
            <a:extLst>
              <a:ext uri="{FF2B5EF4-FFF2-40B4-BE49-F238E27FC236}">
                <a16:creationId xmlns:a16="http://schemas.microsoft.com/office/drawing/2014/main" id="{740C9EBB-D91F-5737-F8BA-351FCE1DD3E3}"/>
              </a:ext>
            </a:extLst>
          </p:cNvPr>
          <p:cNvGrpSpPr/>
          <p:nvPr/>
        </p:nvGrpSpPr>
        <p:grpSpPr>
          <a:xfrm>
            <a:off x="6595352" y="1388351"/>
            <a:ext cx="3612388" cy="2456253"/>
            <a:chOff x="6771454" y="811687"/>
            <a:chExt cx="3612388" cy="2456253"/>
          </a:xfrm>
        </p:grpSpPr>
        <p:sp>
          <p:nvSpPr>
            <p:cNvPr id="9" name="Textfeld 8">
              <a:extLst>
                <a:ext uri="{FF2B5EF4-FFF2-40B4-BE49-F238E27FC236}">
                  <a16:creationId xmlns:a16="http://schemas.microsoft.com/office/drawing/2014/main" id="{C79BEEB7-F626-8BE2-427C-55DAB270D1DE}"/>
                </a:ext>
              </a:extLst>
            </p:cNvPr>
            <p:cNvSpPr txBox="1"/>
            <p:nvPr/>
          </p:nvSpPr>
          <p:spPr>
            <a:xfrm>
              <a:off x="9351420" y="2031341"/>
              <a:ext cx="282450" cy="369332"/>
            </a:xfrm>
            <a:prstGeom prst="rect">
              <a:avLst/>
            </a:prstGeom>
            <a:noFill/>
          </p:spPr>
          <p:txBody>
            <a:bodyPr wrap="none" rtlCol="0">
              <a:spAutoFit/>
            </a:bodyPr>
            <a:lstStyle/>
            <a:p>
              <a:r>
                <a:rPr lang="de-DE" dirty="0"/>
                <a:t>L</a:t>
              </a:r>
            </a:p>
          </p:txBody>
        </p:sp>
        <p:grpSp>
          <p:nvGrpSpPr>
            <p:cNvPr id="10" name="Gruppieren 9">
              <a:extLst>
                <a:ext uri="{FF2B5EF4-FFF2-40B4-BE49-F238E27FC236}">
                  <a16:creationId xmlns:a16="http://schemas.microsoft.com/office/drawing/2014/main" id="{2671FD97-13F7-BEF2-E2AB-5D82604D812F}"/>
                </a:ext>
              </a:extLst>
            </p:cNvPr>
            <p:cNvGrpSpPr/>
            <p:nvPr/>
          </p:nvGrpSpPr>
          <p:grpSpPr>
            <a:xfrm rot="5400000">
              <a:off x="8980137" y="897532"/>
              <a:ext cx="226422" cy="1358535"/>
              <a:chOff x="5738949" y="1550127"/>
              <a:chExt cx="226422" cy="1358535"/>
            </a:xfrm>
          </p:grpSpPr>
          <p:sp>
            <p:nvSpPr>
              <p:cNvPr id="35" name="Rechteck 34">
                <a:extLst>
                  <a:ext uri="{FF2B5EF4-FFF2-40B4-BE49-F238E27FC236}">
                    <a16:creationId xmlns:a16="http://schemas.microsoft.com/office/drawing/2014/main" id="{D661C92C-C88E-0E40-84DE-7C217F0CA84A}"/>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a:extLst>
                  <a:ext uri="{FF2B5EF4-FFF2-40B4-BE49-F238E27FC236}">
                    <a16:creationId xmlns:a16="http://schemas.microsoft.com/office/drawing/2014/main" id="{B86B0F6A-983F-EE9F-5D36-B9A5E41C4E93}"/>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DFA97DB9-7829-5CC7-7BF2-E7BAC277501C}"/>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feld 13">
              <a:extLst>
                <a:ext uri="{FF2B5EF4-FFF2-40B4-BE49-F238E27FC236}">
                  <a16:creationId xmlns:a16="http://schemas.microsoft.com/office/drawing/2014/main" id="{028835DC-7C82-B7F8-A995-931D722FB4A2}"/>
                </a:ext>
              </a:extLst>
            </p:cNvPr>
            <p:cNvSpPr txBox="1"/>
            <p:nvPr/>
          </p:nvSpPr>
          <p:spPr>
            <a:xfrm>
              <a:off x="8940845" y="1149322"/>
              <a:ext cx="309700" cy="369332"/>
            </a:xfrm>
            <a:prstGeom prst="rect">
              <a:avLst/>
            </a:prstGeom>
            <a:noFill/>
          </p:spPr>
          <p:txBody>
            <a:bodyPr wrap="none" rtlCol="0">
              <a:spAutoFit/>
            </a:bodyPr>
            <a:lstStyle/>
            <a:p>
              <a:r>
                <a:rPr lang="de-DE" dirty="0"/>
                <a:t>R</a:t>
              </a:r>
            </a:p>
          </p:txBody>
        </p:sp>
        <p:cxnSp>
          <p:nvCxnSpPr>
            <p:cNvPr id="15" name="Gerader Verbinder 14">
              <a:extLst>
                <a:ext uri="{FF2B5EF4-FFF2-40B4-BE49-F238E27FC236}">
                  <a16:creationId xmlns:a16="http://schemas.microsoft.com/office/drawing/2014/main" id="{28B3D644-BFF5-15A7-AF62-4C7F1B6CE824}"/>
                </a:ext>
              </a:extLst>
            </p:cNvPr>
            <p:cNvCxnSpPr/>
            <p:nvPr/>
          </p:nvCxnSpPr>
          <p:spPr>
            <a:xfrm flipV="1">
              <a:off x="7140715" y="3135955"/>
              <a:ext cx="0" cy="11693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896B9AAE-7393-EAC0-DC5C-24F94B65B405}"/>
                </a:ext>
              </a:extLst>
            </p:cNvPr>
            <p:cNvCxnSpPr/>
            <p:nvPr/>
          </p:nvCxnSpPr>
          <p:spPr>
            <a:xfrm>
              <a:off x="7140715" y="3267710"/>
              <a:ext cx="2631901" cy="23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9DD2D53F-2379-C1F8-85E3-05B38EB0E34E}"/>
                </a:ext>
              </a:extLst>
            </p:cNvPr>
            <p:cNvSpPr txBox="1"/>
            <p:nvPr/>
          </p:nvSpPr>
          <p:spPr>
            <a:xfrm>
              <a:off x="8318224" y="1607917"/>
              <a:ext cx="242374" cy="369332"/>
            </a:xfrm>
            <a:prstGeom prst="rect">
              <a:avLst/>
            </a:prstGeom>
            <a:noFill/>
          </p:spPr>
          <p:txBody>
            <a:bodyPr wrap="none" rtlCol="0">
              <a:spAutoFit/>
            </a:bodyPr>
            <a:lstStyle/>
            <a:p>
              <a:r>
                <a:rPr lang="de-DE" dirty="0"/>
                <a:t>I</a:t>
              </a:r>
              <a:endParaRPr lang="de-DE" baseline="-25000" dirty="0"/>
            </a:p>
          </p:txBody>
        </p:sp>
        <p:cxnSp>
          <p:nvCxnSpPr>
            <p:cNvPr id="18" name="Gerader Verbinder 17">
              <a:extLst>
                <a:ext uri="{FF2B5EF4-FFF2-40B4-BE49-F238E27FC236}">
                  <a16:creationId xmlns:a16="http://schemas.microsoft.com/office/drawing/2014/main" id="{5A2F3210-F4F4-9865-F286-99840CD693DF}"/>
                </a:ext>
              </a:extLst>
            </p:cNvPr>
            <p:cNvCxnSpPr/>
            <p:nvPr/>
          </p:nvCxnSpPr>
          <p:spPr>
            <a:xfrm rot="-5400000">
              <a:off x="8313332" y="1372148"/>
              <a:ext cx="0" cy="409302"/>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85953457-72E0-AC82-487F-02634FB49C6E}"/>
                </a:ext>
              </a:extLst>
            </p:cNvPr>
            <p:cNvCxnSpPr/>
            <p:nvPr/>
          </p:nvCxnSpPr>
          <p:spPr>
            <a:xfrm flipH="1" flipV="1">
              <a:off x="10051700" y="1986700"/>
              <a:ext cx="0" cy="50400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FAA06A56-90C1-EB31-34F6-566437BC34B2}"/>
                </a:ext>
              </a:extLst>
            </p:cNvPr>
            <p:cNvSpPr txBox="1"/>
            <p:nvPr/>
          </p:nvSpPr>
          <p:spPr>
            <a:xfrm>
              <a:off x="10051700" y="2019427"/>
              <a:ext cx="332142" cy="369332"/>
            </a:xfrm>
            <a:prstGeom prst="rect">
              <a:avLst/>
            </a:prstGeom>
            <a:noFill/>
          </p:spPr>
          <p:txBody>
            <a:bodyPr wrap="none" rtlCol="0">
              <a:spAutoFit/>
            </a:bodyPr>
            <a:lstStyle/>
            <a:p>
              <a:r>
                <a:rPr lang="de-DE" dirty="0"/>
                <a:t>U</a:t>
              </a:r>
              <a:endParaRPr lang="de-DE" baseline="-25000" dirty="0"/>
            </a:p>
          </p:txBody>
        </p:sp>
        <p:cxnSp>
          <p:nvCxnSpPr>
            <p:cNvPr id="21" name="Gerader Verbinder 20">
              <a:extLst>
                <a:ext uri="{FF2B5EF4-FFF2-40B4-BE49-F238E27FC236}">
                  <a16:creationId xmlns:a16="http://schemas.microsoft.com/office/drawing/2014/main" id="{5F2A8C3D-9F76-0981-D660-A57B1929184B}"/>
                </a:ext>
              </a:extLst>
            </p:cNvPr>
            <p:cNvCxnSpPr/>
            <p:nvPr/>
          </p:nvCxnSpPr>
          <p:spPr>
            <a:xfrm flipV="1">
              <a:off x="7140715" y="811687"/>
              <a:ext cx="0" cy="241399"/>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197D9190-72D9-DBCC-BB1C-0C41B092F8D8}"/>
                </a:ext>
              </a:extLst>
            </p:cNvPr>
            <p:cNvSpPr/>
            <p:nvPr/>
          </p:nvSpPr>
          <p:spPr>
            <a:xfrm>
              <a:off x="7985255" y="1525332"/>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E3B79DF0-5162-F124-7B2F-288214B9072D}"/>
                </a:ext>
              </a:extLst>
            </p:cNvPr>
            <p:cNvSpPr/>
            <p:nvPr/>
          </p:nvSpPr>
          <p:spPr>
            <a:xfrm>
              <a:off x="7980216" y="1778789"/>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5CC960D8-4B3B-C6FF-F4AA-C033F75DB8C2}"/>
                </a:ext>
              </a:extLst>
            </p:cNvPr>
            <p:cNvSpPr/>
            <p:nvPr/>
          </p:nvSpPr>
          <p:spPr>
            <a:xfrm>
              <a:off x="7980216" y="1276476"/>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r Verbinder 24">
              <a:extLst>
                <a:ext uri="{FF2B5EF4-FFF2-40B4-BE49-F238E27FC236}">
                  <a16:creationId xmlns:a16="http://schemas.microsoft.com/office/drawing/2014/main" id="{89305BF4-4D85-6AF6-3067-D33741E1B3FF}"/>
                </a:ext>
              </a:extLst>
            </p:cNvPr>
            <p:cNvCxnSpPr/>
            <p:nvPr/>
          </p:nvCxnSpPr>
          <p:spPr>
            <a:xfrm>
              <a:off x="7140715" y="811687"/>
              <a:ext cx="89854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68605211-49F1-9774-C80B-932D779986FC}"/>
                </a:ext>
              </a:extLst>
            </p:cNvPr>
            <p:cNvCxnSpPr>
              <a:stCxn id="24" idx="0"/>
            </p:cNvCxnSpPr>
            <p:nvPr/>
          </p:nvCxnSpPr>
          <p:spPr>
            <a:xfrm flipH="1" flipV="1">
              <a:off x="8032804" y="819083"/>
              <a:ext cx="1412" cy="457393"/>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3704DFA8-2349-C56B-B98B-ADCF4DD536FB}"/>
                </a:ext>
              </a:extLst>
            </p:cNvPr>
            <p:cNvCxnSpPr>
              <a:endCxn id="23" idx="4"/>
            </p:cNvCxnSpPr>
            <p:nvPr/>
          </p:nvCxnSpPr>
          <p:spPr>
            <a:xfrm flipH="1" flipV="1">
              <a:off x="8034216" y="1886789"/>
              <a:ext cx="0" cy="138092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28" name="Gruppieren 27">
              <a:extLst>
                <a:ext uri="{FF2B5EF4-FFF2-40B4-BE49-F238E27FC236}">
                  <a16:creationId xmlns:a16="http://schemas.microsoft.com/office/drawing/2014/main" id="{A8A06B18-497A-A7B1-F2E4-B2914E385229}"/>
                </a:ext>
              </a:extLst>
            </p:cNvPr>
            <p:cNvGrpSpPr/>
            <p:nvPr/>
          </p:nvGrpSpPr>
          <p:grpSpPr>
            <a:xfrm>
              <a:off x="6771454" y="1053085"/>
              <a:ext cx="738522" cy="2082870"/>
              <a:chOff x="5075083" y="3192624"/>
              <a:chExt cx="738522" cy="2082870"/>
            </a:xfrm>
          </p:grpSpPr>
          <p:sp>
            <p:nvSpPr>
              <p:cNvPr id="30" name="Rechteck 29">
                <a:extLst>
                  <a:ext uri="{FF2B5EF4-FFF2-40B4-BE49-F238E27FC236}">
                    <a16:creationId xmlns:a16="http://schemas.microsoft.com/office/drawing/2014/main" id="{7EC4A538-F3E7-01DE-A449-5FED9267CCC3}"/>
                  </a:ext>
                </a:extLst>
              </p:cNvPr>
              <p:cNvSpPr/>
              <p:nvPr/>
            </p:nvSpPr>
            <p:spPr>
              <a:xfrm>
                <a:off x="5303126" y="3192624"/>
                <a:ext cx="315456" cy="1313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B68A5FBD-4E5B-E1B2-C012-865E4D7D9C7E}"/>
                  </a:ext>
                </a:extLst>
              </p:cNvPr>
              <p:cNvSpPr/>
              <p:nvPr/>
            </p:nvSpPr>
            <p:spPr>
              <a:xfrm>
                <a:off x="5075083" y="3286530"/>
                <a:ext cx="738522" cy="19889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AAA</a:t>
                </a:r>
              </a:p>
              <a:p>
                <a:pPr algn="ctr"/>
                <a:r>
                  <a:rPr lang="de-DE" dirty="0">
                    <a:solidFill>
                      <a:schemeClr val="tx1"/>
                    </a:solidFill>
                  </a:rPr>
                  <a:t>1,5V</a:t>
                </a:r>
              </a:p>
            </p:txBody>
          </p:sp>
        </p:grpSp>
        <p:cxnSp>
          <p:nvCxnSpPr>
            <p:cNvPr id="29" name="Gerader Verbinder 28">
              <a:extLst>
                <a:ext uri="{FF2B5EF4-FFF2-40B4-BE49-F238E27FC236}">
                  <a16:creationId xmlns:a16="http://schemas.microsoft.com/office/drawing/2014/main" id="{2CF976A8-0AC6-7A39-CEF0-70CFA5AFAD29}"/>
                </a:ext>
              </a:extLst>
            </p:cNvPr>
            <p:cNvCxnSpPr/>
            <p:nvPr/>
          </p:nvCxnSpPr>
          <p:spPr>
            <a:xfrm flipV="1">
              <a:off x="7906495" y="1276476"/>
              <a:ext cx="0" cy="356856"/>
            </a:xfrm>
            <a:prstGeom prst="line">
              <a:avLst/>
            </a:prstGeom>
            <a:ln w="666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6F6377C1-3443-08CA-CDFA-68E5249BE7DC}"/>
              </a:ext>
            </a:extLst>
          </p:cNvPr>
          <p:cNvGrpSpPr/>
          <p:nvPr/>
        </p:nvGrpSpPr>
        <p:grpSpPr>
          <a:xfrm>
            <a:off x="9489738" y="2136097"/>
            <a:ext cx="226422" cy="1708277"/>
            <a:chOff x="5738949" y="1550127"/>
            <a:chExt cx="226422" cy="1708277"/>
          </a:xfrm>
          <a:solidFill>
            <a:schemeClr val="tx1"/>
          </a:solidFill>
        </p:grpSpPr>
        <p:sp>
          <p:nvSpPr>
            <p:cNvPr id="39" name="Rechteck 38">
              <a:extLst>
                <a:ext uri="{FF2B5EF4-FFF2-40B4-BE49-F238E27FC236}">
                  <a16:creationId xmlns:a16="http://schemas.microsoft.com/office/drawing/2014/main" id="{4DAFF120-DEAD-9620-A3EB-106040D1C53F}"/>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 name="Gerader Verbinder 39">
              <a:extLst>
                <a:ext uri="{FF2B5EF4-FFF2-40B4-BE49-F238E27FC236}">
                  <a16:creationId xmlns:a16="http://schemas.microsoft.com/office/drawing/2014/main" id="{6FD10CD3-8F48-C1AE-5EB7-75A03DEAB40F}"/>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BFD5BB8D-FD57-3A53-005E-138A09A58DF5}"/>
                </a:ext>
              </a:extLst>
            </p:cNvPr>
            <p:cNvCxnSpPr/>
            <p:nvPr/>
          </p:nvCxnSpPr>
          <p:spPr>
            <a:xfrm flipH="1">
              <a:off x="5845725" y="2499360"/>
              <a:ext cx="6435" cy="759044"/>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uppieren 41">
            <a:extLst>
              <a:ext uri="{FF2B5EF4-FFF2-40B4-BE49-F238E27FC236}">
                <a16:creationId xmlns:a16="http://schemas.microsoft.com/office/drawing/2014/main" id="{472E7B77-717F-0A5E-92A6-92F6C1C9D2D1}"/>
              </a:ext>
            </a:extLst>
          </p:cNvPr>
          <p:cNvGrpSpPr/>
          <p:nvPr/>
        </p:nvGrpSpPr>
        <p:grpSpPr>
          <a:xfrm>
            <a:off x="2008216" y="1095510"/>
            <a:ext cx="3250945" cy="4374221"/>
            <a:chOff x="2008216" y="1095510"/>
            <a:chExt cx="3250945" cy="4374221"/>
          </a:xfrm>
        </p:grpSpPr>
        <p:grpSp>
          <p:nvGrpSpPr>
            <p:cNvPr id="43" name="Gruppieren 42">
              <a:extLst>
                <a:ext uri="{FF2B5EF4-FFF2-40B4-BE49-F238E27FC236}">
                  <a16:creationId xmlns:a16="http://schemas.microsoft.com/office/drawing/2014/main" id="{069CA407-A969-BEE8-02D8-B573B52FF2C9}"/>
                </a:ext>
              </a:extLst>
            </p:cNvPr>
            <p:cNvGrpSpPr/>
            <p:nvPr/>
          </p:nvGrpSpPr>
          <p:grpSpPr>
            <a:xfrm>
              <a:off x="2008216" y="1095510"/>
              <a:ext cx="3250945" cy="1844291"/>
              <a:chOff x="3031931" y="2448364"/>
              <a:chExt cx="3250945" cy="1844291"/>
            </a:xfrm>
          </p:grpSpPr>
          <p:sp>
            <p:nvSpPr>
              <p:cNvPr id="1032" name="Freihandform 140">
                <a:extLst>
                  <a:ext uri="{FF2B5EF4-FFF2-40B4-BE49-F238E27FC236}">
                    <a16:creationId xmlns:a16="http://schemas.microsoft.com/office/drawing/2014/main" id="{52E0A286-B662-66CB-B02F-64DF7AF35B87}"/>
                  </a:ext>
                </a:extLst>
              </p:cNvPr>
              <p:cNvSpPr/>
              <p:nvPr/>
            </p:nvSpPr>
            <p:spPr>
              <a:xfrm flipV="1">
                <a:off x="3758854" y="2863056"/>
                <a:ext cx="2287470" cy="1062000"/>
              </a:xfrm>
              <a:custGeom>
                <a:avLst/>
                <a:gdLst>
                  <a:gd name="connsiteX0" fmla="*/ 0 w 1866508"/>
                  <a:gd name="connsiteY0" fmla="*/ 1121790 h 1121790"/>
                  <a:gd name="connsiteX1" fmla="*/ 1866508 w 1866508"/>
                  <a:gd name="connsiteY1" fmla="*/ 0 h 1121790"/>
                  <a:gd name="connsiteX0" fmla="*/ 0 w 1866508"/>
                  <a:gd name="connsiteY0" fmla="*/ 1121860 h 1121860"/>
                  <a:gd name="connsiteX1" fmla="*/ 1866508 w 1866508"/>
                  <a:gd name="connsiteY1" fmla="*/ 70 h 1121860"/>
                  <a:gd name="connsiteX0" fmla="*/ 0 w 1866508"/>
                  <a:gd name="connsiteY0" fmla="*/ 1121918 h 1121918"/>
                  <a:gd name="connsiteX1" fmla="*/ 1866508 w 1866508"/>
                  <a:gd name="connsiteY1" fmla="*/ 128 h 1121918"/>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Lst>
                <a:ahLst/>
                <a:cxnLst>
                  <a:cxn ang="0">
                    <a:pos x="connsiteX0" y="connsiteY0"/>
                  </a:cxn>
                  <a:cxn ang="0">
                    <a:pos x="connsiteX1" y="connsiteY1"/>
                  </a:cxn>
                </a:cxnLst>
                <a:rect l="l" t="t" r="r" b="b"/>
                <a:pathLst>
                  <a:path w="1866508" h="1121790">
                    <a:moveTo>
                      <a:pt x="0" y="1121790"/>
                    </a:moveTo>
                    <a:cubicBezTo>
                      <a:pt x="313507" y="70895"/>
                      <a:pt x="379704" y="61114"/>
                      <a:pt x="1866508" y="0"/>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3" name="Freihandform 141">
                <a:extLst>
                  <a:ext uri="{FF2B5EF4-FFF2-40B4-BE49-F238E27FC236}">
                    <a16:creationId xmlns:a16="http://schemas.microsoft.com/office/drawing/2014/main" id="{F4124AD4-81AF-E82D-4BCB-B8D1242E43FD}"/>
                  </a:ext>
                </a:extLst>
              </p:cNvPr>
              <p:cNvSpPr/>
              <p:nvPr/>
            </p:nvSpPr>
            <p:spPr>
              <a:xfrm>
                <a:off x="3745684" y="2900362"/>
                <a:ext cx="2287470" cy="1063435"/>
              </a:xfrm>
              <a:custGeom>
                <a:avLst/>
                <a:gdLst>
                  <a:gd name="connsiteX0" fmla="*/ 0 w 1866508"/>
                  <a:gd name="connsiteY0" fmla="*/ 1121790 h 1121790"/>
                  <a:gd name="connsiteX1" fmla="*/ 1866508 w 1866508"/>
                  <a:gd name="connsiteY1" fmla="*/ 0 h 1121790"/>
                  <a:gd name="connsiteX0" fmla="*/ 0 w 1866508"/>
                  <a:gd name="connsiteY0" fmla="*/ 1121860 h 1121860"/>
                  <a:gd name="connsiteX1" fmla="*/ 1866508 w 1866508"/>
                  <a:gd name="connsiteY1" fmla="*/ 70 h 1121860"/>
                  <a:gd name="connsiteX0" fmla="*/ 0 w 1866508"/>
                  <a:gd name="connsiteY0" fmla="*/ 1121918 h 1121918"/>
                  <a:gd name="connsiteX1" fmla="*/ 1866508 w 1866508"/>
                  <a:gd name="connsiteY1" fmla="*/ 128 h 1121918"/>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Lst>
                <a:ahLst/>
                <a:cxnLst>
                  <a:cxn ang="0">
                    <a:pos x="connsiteX0" y="connsiteY0"/>
                  </a:cxn>
                  <a:cxn ang="0">
                    <a:pos x="connsiteX1" y="connsiteY1"/>
                  </a:cxn>
                </a:cxnLst>
                <a:rect l="l" t="t" r="r" b="b"/>
                <a:pathLst>
                  <a:path w="1866508" h="1121790">
                    <a:moveTo>
                      <a:pt x="0" y="1121790"/>
                    </a:moveTo>
                    <a:cubicBezTo>
                      <a:pt x="318689" y="57453"/>
                      <a:pt x="379704" y="61114"/>
                      <a:pt x="1866508"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4" name="Gerade Verbindung mit Pfeil 1033">
                <a:extLst>
                  <a:ext uri="{FF2B5EF4-FFF2-40B4-BE49-F238E27FC236}">
                    <a16:creationId xmlns:a16="http://schemas.microsoft.com/office/drawing/2014/main" id="{5B685B83-5FD9-66A2-2FC3-AC4DD60DECC8}"/>
                  </a:ext>
                </a:extLst>
              </p:cNvPr>
              <p:cNvCxnSpPr/>
              <p:nvPr/>
            </p:nvCxnSpPr>
            <p:spPr>
              <a:xfrm flipH="1" flipV="1">
                <a:off x="3730551" y="2752568"/>
                <a:ext cx="2463" cy="12066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5" name="Gerade Verbindung mit Pfeil 1034">
                <a:extLst>
                  <a:ext uri="{FF2B5EF4-FFF2-40B4-BE49-F238E27FC236}">
                    <a16:creationId xmlns:a16="http://schemas.microsoft.com/office/drawing/2014/main" id="{B2563102-CA1D-4E8F-4750-33E6EFA2216D}"/>
                  </a:ext>
                </a:extLst>
              </p:cNvPr>
              <p:cNvCxnSpPr/>
              <p:nvPr/>
            </p:nvCxnSpPr>
            <p:spPr>
              <a:xfrm>
                <a:off x="3721125" y="3959200"/>
                <a:ext cx="2290713" cy="101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6" name="Gerader Verbinder 1035">
                <a:extLst>
                  <a:ext uri="{FF2B5EF4-FFF2-40B4-BE49-F238E27FC236}">
                    <a16:creationId xmlns:a16="http://schemas.microsoft.com/office/drawing/2014/main" id="{93388D76-09A9-18CB-B0AE-2F5A95A3F136}"/>
                  </a:ext>
                </a:extLst>
              </p:cNvPr>
              <p:cNvCxnSpPr/>
              <p:nvPr/>
            </p:nvCxnSpPr>
            <p:spPr>
              <a:xfrm>
                <a:off x="3664420" y="3556054"/>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Gerader Verbinder 1036">
                <a:extLst>
                  <a:ext uri="{FF2B5EF4-FFF2-40B4-BE49-F238E27FC236}">
                    <a16:creationId xmlns:a16="http://schemas.microsoft.com/office/drawing/2014/main" id="{8EAF0641-3F7E-E36F-AD75-609E2BB0A8FE}"/>
                  </a:ext>
                </a:extLst>
              </p:cNvPr>
              <p:cNvCxnSpPr/>
              <p:nvPr/>
            </p:nvCxnSpPr>
            <p:spPr>
              <a:xfrm>
                <a:off x="3664420" y="3260854"/>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Gerader Verbinder 1037">
                <a:extLst>
                  <a:ext uri="{FF2B5EF4-FFF2-40B4-BE49-F238E27FC236}">
                    <a16:creationId xmlns:a16="http://schemas.microsoft.com/office/drawing/2014/main" id="{D0A2F180-8264-F078-8817-4286641803AA}"/>
                  </a:ext>
                </a:extLst>
              </p:cNvPr>
              <p:cNvCxnSpPr/>
              <p:nvPr/>
            </p:nvCxnSpPr>
            <p:spPr>
              <a:xfrm>
                <a:off x="3664420" y="2866218"/>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Gerader Verbinder 1038">
                <a:extLst>
                  <a:ext uri="{FF2B5EF4-FFF2-40B4-BE49-F238E27FC236}">
                    <a16:creationId xmlns:a16="http://schemas.microsoft.com/office/drawing/2014/main" id="{348B45FC-C67F-DE36-3D2D-CBD29586B30F}"/>
                  </a:ext>
                </a:extLst>
              </p:cNvPr>
              <p:cNvCxnSpPr/>
              <p:nvPr/>
            </p:nvCxnSpPr>
            <p:spPr>
              <a:xfrm rot="5400000">
                <a:off x="4033657" y="3958697"/>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Gerade Verbindung mit Pfeil 1039">
                <a:extLst>
                  <a:ext uri="{FF2B5EF4-FFF2-40B4-BE49-F238E27FC236}">
                    <a16:creationId xmlns:a16="http://schemas.microsoft.com/office/drawing/2014/main" id="{0C800956-2DDF-4FC7-7803-BA2CAC8594C1}"/>
                  </a:ext>
                </a:extLst>
              </p:cNvPr>
              <p:cNvCxnSpPr/>
              <p:nvPr/>
            </p:nvCxnSpPr>
            <p:spPr>
              <a:xfrm>
                <a:off x="3742441" y="2866217"/>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41" name="Gerade Verbindung mit Pfeil 1040">
                <a:extLst>
                  <a:ext uri="{FF2B5EF4-FFF2-40B4-BE49-F238E27FC236}">
                    <a16:creationId xmlns:a16="http://schemas.microsoft.com/office/drawing/2014/main" id="{D809F853-2C11-0FBE-10C1-F975D311882D}"/>
                  </a:ext>
                </a:extLst>
              </p:cNvPr>
              <p:cNvCxnSpPr/>
              <p:nvPr/>
            </p:nvCxnSpPr>
            <p:spPr>
              <a:xfrm>
                <a:off x="3721124" y="3253654"/>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42" name="Gerade Verbindung mit Pfeil 1041">
                <a:extLst>
                  <a:ext uri="{FF2B5EF4-FFF2-40B4-BE49-F238E27FC236}">
                    <a16:creationId xmlns:a16="http://schemas.microsoft.com/office/drawing/2014/main" id="{90069087-FC84-F074-2938-4A3D12956D65}"/>
                  </a:ext>
                </a:extLst>
              </p:cNvPr>
              <p:cNvCxnSpPr/>
              <p:nvPr/>
            </p:nvCxnSpPr>
            <p:spPr>
              <a:xfrm>
                <a:off x="3721123" y="3548854"/>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43" name="Gerade Verbindung mit Pfeil 1042">
                <a:extLst>
                  <a:ext uri="{FF2B5EF4-FFF2-40B4-BE49-F238E27FC236}">
                    <a16:creationId xmlns:a16="http://schemas.microsoft.com/office/drawing/2014/main" id="{42463805-7E11-80AF-1B5B-4ABD67179D53}"/>
                  </a:ext>
                </a:extLst>
              </p:cNvPr>
              <p:cNvCxnSpPr/>
              <p:nvPr/>
            </p:nvCxnSpPr>
            <p:spPr>
              <a:xfrm>
                <a:off x="4097727" y="2866219"/>
                <a:ext cx="0" cy="1103113"/>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44" name="Textfeld 1043">
                <a:extLst>
                  <a:ext uri="{FF2B5EF4-FFF2-40B4-BE49-F238E27FC236}">
                    <a16:creationId xmlns:a16="http://schemas.microsoft.com/office/drawing/2014/main" id="{DB2E302F-FE65-28D5-642A-52A3BF8BE6DE}"/>
                  </a:ext>
                </a:extLst>
              </p:cNvPr>
              <p:cNvSpPr txBox="1"/>
              <p:nvPr/>
            </p:nvSpPr>
            <p:spPr>
              <a:xfrm>
                <a:off x="3472465" y="2448364"/>
                <a:ext cx="497316" cy="369332"/>
              </a:xfrm>
              <a:prstGeom prst="rect">
                <a:avLst/>
              </a:prstGeom>
              <a:noFill/>
            </p:spPr>
            <p:txBody>
              <a:bodyPr wrap="none" rtlCol="0">
                <a:spAutoFit/>
              </a:bodyPr>
              <a:lstStyle/>
              <a:p>
                <a:r>
                  <a:rPr lang="de-DE" dirty="0">
                    <a:solidFill>
                      <a:srgbClr val="00B0F0"/>
                    </a:solidFill>
                  </a:rPr>
                  <a:t>U</a:t>
                </a:r>
                <a:r>
                  <a:rPr lang="de-DE" dirty="0"/>
                  <a:t>, </a:t>
                </a:r>
                <a:r>
                  <a:rPr lang="de-DE" dirty="0">
                    <a:solidFill>
                      <a:srgbClr val="FF0000"/>
                    </a:solidFill>
                  </a:rPr>
                  <a:t>I</a:t>
                </a:r>
              </a:p>
            </p:txBody>
          </p:sp>
          <p:sp>
            <p:nvSpPr>
              <p:cNvPr id="1045" name="Textfeld 1044">
                <a:extLst>
                  <a:ext uri="{FF2B5EF4-FFF2-40B4-BE49-F238E27FC236}">
                    <a16:creationId xmlns:a16="http://schemas.microsoft.com/office/drawing/2014/main" id="{DD9EEDA5-EF11-4B52-ACBF-7D791883549D}"/>
                  </a:ext>
                </a:extLst>
              </p:cNvPr>
              <p:cNvSpPr txBox="1"/>
              <p:nvPr/>
            </p:nvSpPr>
            <p:spPr>
              <a:xfrm>
                <a:off x="6021266" y="3784666"/>
                <a:ext cx="261610" cy="369332"/>
              </a:xfrm>
              <a:prstGeom prst="rect">
                <a:avLst/>
              </a:prstGeom>
              <a:noFill/>
            </p:spPr>
            <p:txBody>
              <a:bodyPr wrap="none" rtlCol="0">
                <a:spAutoFit/>
              </a:bodyPr>
              <a:lstStyle/>
              <a:p>
                <a:r>
                  <a:rPr lang="de-DE" dirty="0"/>
                  <a:t>t</a:t>
                </a:r>
              </a:p>
            </p:txBody>
          </p:sp>
          <p:sp>
            <p:nvSpPr>
              <p:cNvPr id="1046" name="Rechteck 1045">
                <a:extLst>
                  <a:ext uri="{FF2B5EF4-FFF2-40B4-BE49-F238E27FC236}">
                    <a16:creationId xmlns:a16="http://schemas.microsoft.com/office/drawing/2014/main" id="{33D4CC69-9F71-40F8-6996-741B32DFD82E}"/>
                  </a:ext>
                </a:extLst>
              </p:cNvPr>
              <p:cNvSpPr/>
              <p:nvPr/>
            </p:nvSpPr>
            <p:spPr>
              <a:xfrm>
                <a:off x="3969781" y="3923323"/>
                <a:ext cx="285656" cy="369332"/>
              </a:xfrm>
              <a:prstGeom prst="rect">
                <a:avLst/>
              </a:prstGeom>
            </p:spPr>
            <p:txBody>
              <a:bodyPr wrap="none">
                <a:spAutoFit/>
              </a:bodyPr>
              <a:lstStyle/>
              <a:p>
                <a:r>
                  <a:rPr lang="de-DE" dirty="0">
                    <a:latin typeface="Symbol" panose="05050102010706020507" pitchFamily="18" charset="2"/>
                  </a:rPr>
                  <a:t>t</a:t>
                </a:r>
              </a:p>
            </p:txBody>
          </p:sp>
          <p:sp>
            <p:nvSpPr>
              <p:cNvPr id="1047" name="Textfeld 1046">
                <a:extLst>
                  <a:ext uri="{FF2B5EF4-FFF2-40B4-BE49-F238E27FC236}">
                    <a16:creationId xmlns:a16="http://schemas.microsoft.com/office/drawing/2014/main" id="{56C99CD0-EA31-DD4F-0360-F0C854BB5A12}"/>
                  </a:ext>
                </a:extLst>
              </p:cNvPr>
              <p:cNvSpPr txBox="1"/>
              <p:nvPr/>
            </p:nvSpPr>
            <p:spPr>
              <a:xfrm>
                <a:off x="3513577" y="3860647"/>
                <a:ext cx="301686" cy="369332"/>
              </a:xfrm>
              <a:prstGeom prst="rect">
                <a:avLst/>
              </a:prstGeom>
              <a:noFill/>
            </p:spPr>
            <p:txBody>
              <a:bodyPr wrap="none" rtlCol="0">
                <a:spAutoFit/>
              </a:bodyPr>
              <a:lstStyle/>
              <a:p>
                <a:r>
                  <a:rPr lang="de-DE" dirty="0"/>
                  <a:t>0</a:t>
                </a:r>
              </a:p>
            </p:txBody>
          </p:sp>
          <p:sp>
            <p:nvSpPr>
              <p:cNvPr id="1048" name="Textfeld 1047">
                <a:extLst>
                  <a:ext uri="{FF2B5EF4-FFF2-40B4-BE49-F238E27FC236}">
                    <a16:creationId xmlns:a16="http://schemas.microsoft.com/office/drawing/2014/main" id="{FF73ECBB-417C-2EF8-EFEB-19E2697D217C}"/>
                  </a:ext>
                </a:extLst>
              </p:cNvPr>
              <p:cNvSpPr txBox="1"/>
              <p:nvPr/>
            </p:nvSpPr>
            <p:spPr>
              <a:xfrm>
                <a:off x="3124489" y="3343789"/>
                <a:ext cx="583814" cy="369332"/>
              </a:xfrm>
              <a:prstGeom prst="rect">
                <a:avLst/>
              </a:prstGeom>
              <a:noFill/>
            </p:spPr>
            <p:txBody>
              <a:bodyPr wrap="none" rtlCol="0">
                <a:spAutoFit/>
              </a:bodyPr>
              <a:lstStyle/>
              <a:p>
                <a:r>
                  <a:rPr lang="de-DE" dirty="0"/>
                  <a:t>37%</a:t>
                </a:r>
              </a:p>
            </p:txBody>
          </p:sp>
          <p:sp>
            <p:nvSpPr>
              <p:cNvPr id="1049" name="Textfeld 1048">
                <a:extLst>
                  <a:ext uri="{FF2B5EF4-FFF2-40B4-BE49-F238E27FC236}">
                    <a16:creationId xmlns:a16="http://schemas.microsoft.com/office/drawing/2014/main" id="{D5D24738-403B-D911-CA37-906CB202F5EC}"/>
                  </a:ext>
                </a:extLst>
              </p:cNvPr>
              <p:cNvSpPr txBox="1"/>
              <p:nvPr/>
            </p:nvSpPr>
            <p:spPr>
              <a:xfrm>
                <a:off x="3131511" y="3079024"/>
                <a:ext cx="583814" cy="369332"/>
              </a:xfrm>
              <a:prstGeom prst="rect">
                <a:avLst/>
              </a:prstGeom>
              <a:noFill/>
            </p:spPr>
            <p:txBody>
              <a:bodyPr wrap="none" rtlCol="0">
                <a:spAutoFit/>
              </a:bodyPr>
              <a:lstStyle/>
              <a:p>
                <a:r>
                  <a:rPr lang="de-DE" dirty="0"/>
                  <a:t>63%</a:t>
                </a:r>
              </a:p>
            </p:txBody>
          </p:sp>
          <p:sp>
            <p:nvSpPr>
              <p:cNvPr id="1050" name="Textfeld 1049">
                <a:extLst>
                  <a:ext uri="{FF2B5EF4-FFF2-40B4-BE49-F238E27FC236}">
                    <a16:creationId xmlns:a16="http://schemas.microsoft.com/office/drawing/2014/main" id="{1E666C61-1669-76B8-044A-6A29295F755B}"/>
                  </a:ext>
                </a:extLst>
              </p:cNvPr>
              <p:cNvSpPr txBox="1"/>
              <p:nvPr/>
            </p:nvSpPr>
            <p:spPr>
              <a:xfrm>
                <a:off x="3031931" y="2703584"/>
                <a:ext cx="700833" cy="369332"/>
              </a:xfrm>
              <a:prstGeom prst="rect">
                <a:avLst/>
              </a:prstGeom>
              <a:noFill/>
            </p:spPr>
            <p:txBody>
              <a:bodyPr wrap="none" rtlCol="0">
                <a:spAutoFit/>
              </a:bodyPr>
              <a:lstStyle/>
              <a:p>
                <a:r>
                  <a:rPr lang="de-DE" dirty="0"/>
                  <a:t>100%</a:t>
                </a:r>
              </a:p>
            </p:txBody>
          </p:sp>
        </p:grpSp>
        <p:sp>
          <p:nvSpPr>
            <p:cNvPr id="44" name="Textfeld 43">
              <a:extLst>
                <a:ext uri="{FF2B5EF4-FFF2-40B4-BE49-F238E27FC236}">
                  <a16:creationId xmlns:a16="http://schemas.microsoft.com/office/drawing/2014/main" id="{4B8D0AEA-48F1-CE8D-359D-15C91AC9B415}"/>
                </a:ext>
              </a:extLst>
            </p:cNvPr>
            <p:cNvSpPr txBox="1"/>
            <p:nvPr/>
          </p:nvSpPr>
          <p:spPr>
            <a:xfrm>
              <a:off x="2448750" y="2839278"/>
              <a:ext cx="497316" cy="369332"/>
            </a:xfrm>
            <a:prstGeom prst="rect">
              <a:avLst/>
            </a:prstGeom>
            <a:noFill/>
          </p:spPr>
          <p:txBody>
            <a:bodyPr wrap="none" rtlCol="0">
              <a:spAutoFit/>
            </a:bodyPr>
            <a:lstStyle/>
            <a:p>
              <a:r>
                <a:rPr lang="de-DE" dirty="0">
                  <a:solidFill>
                    <a:srgbClr val="00B0F0"/>
                  </a:solidFill>
                </a:rPr>
                <a:t>U</a:t>
              </a:r>
              <a:r>
                <a:rPr lang="de-DE" dirty="0"/>
                <a:t>, </a:t>
              </a:r>
              <a:r>
                <a:rPr lang="de-DE" dirty="0">
                  <a:solidFill>
                    <a:srgbClr val="FF0000"/>
                  </a:solidFill>
                </a:rPr>
                <a:t>I</a:t>
              </a:r>
            </a:p>
          </p:txBody>
        </p:sp>
        <p:sp>
          <p:nvSpPr>
            <p:cNvPr id="45" name="Textfeld 44">
              <a:extLst>
                <a:ext uri="{FF2B5EF4-FFF2-40B4-BE49-F238E27FC236}">
                  <a16:creationId xmlns:a16="http://schemas.microsoft.com/office/drawing/2014/main" id="{2F9F98B2-2A59-680B-8E90-29F01CDEDC64}"/>
                </a:ext>
              </a:extLst>
            </p:cNvPr>
            <p:cNvSpPr txBox="1"/>
            <p:nvPr/>
          </p:nvSpPr>
          <p:spPr>
            <a:xfrm>
              <a:off x="2008216" y="3094498"/>
              <a:ext cx="700833" cy="369332"/>
            </a:xfrm>
            <a:prstGeom prst="rect">
              <a:avLst/>
            </a:prstGeom>
            <a:noFill/>
          </p:spPr>
          <p:txBody>
            <a:bodyPr wrap="none" rtlCol="0">
              <a:spAutoFit/>
            </a:bodyPr>
            <a:lstStyle/>
            <a:p>
              <a:r>
                <a:rPr lang="de-DE" dirty="0"/>
                <a:t>100%</a:t>
              </a:r>
            </a:p>
          </p:txBody>
        </p:sp>
        <p:grpSp>
          <p:nvGrpSpPr>
            <p:cNvPr id="46" name="Gruppieren 45">
              <a:extLst>
                <a:ext uri="{FF2B5EF4-FFF2-40B4-BE49-F238E27FC236}">
                  <a16:creationId xmlns:a16="http://schemas.microsoft.com/office/drawing/2014/main" id="{BBAFEBC7-9794-BB39-B903-FA764D235227}"/>
                </a:ext>
              </a:extLst>
            </p:cNvPr>
            <p:cNvGrpSpPr/>
            <p:nvPr/>
          </p:nvGrpSpPr>
          <p:grpSpPr>
            <a:xfrm>
              <a:off x="2114941" y="2934669"/>
              <a:ext cx="3144220" cy="2535062"/>
              <a:chOff x="2321874" y="2853636"/>
              <a:chExt cx="3144220" cy="2535062"/>
            </a:xfrm>
          </p:grpSpPr>
          <p:sp>
            <p:nvSpPr>
              <p:cNvPr id="47" name="Freihandform 109">
                <a:extLst>
                  <a:ext uri="{FF2B5EF4-FFF2-40B4-BE49-F238E27FC236}">
                    <a16:creationId xmlns:a16="http://schemas.microsoft.com/office/drawing/2014/main" id="{B18DC429-1B59-5161-943A-42AAFF05ADAB}"/>
                  </a:ext>
                </a:extLst>
              </p:cNvPr>
              <p:cNvSpPr/>
              <p:nvPr/>
            </p:nvSpPr>
            <p:spPr>
              <a:xfrm flipV="1">
                <a:off x="2942072" y="3172937"/>
                <a:ext cx="2287470" cy="1062000"/>
              </a:xfrm>
              <a:custGeom>
                <a:avLst/>
                <a:gdLst>
                  <a:gd name="connsiteX0" fmla="*/ 0 w 1866508"/>
                  <a:gd name="connsiteY0" fmla="*/ 1121790 h 1121790"/>
                  <a:gd name="connsiteX1" fmla="*/ 1866508 w 1866508"/>
                  <a:gd name="connsiteY1" fmla="*/ 0 h 1121790"/>
                  <a:gd name="connsiteX0" fmla="*/ 0 w 1866508"/>
                  <a:gd name="connsiteY0" fmla="*/ 1121860 h 1121860"/>
                  <a:gd name="connsiteX1" fmla="*/ 1866508 w 1866508"/>
                  <a:gd name="connsiteY1" fmla="*/ 70 h 1121860"/>
                  <a:gd name="connsiteX0" fmla="*/ 0 w 1866508"/>
                  <a:gd name="connsiteY0" fmla="*/ 1121918 h 1121918"/>
                  <a:gd name="connsiteX1" fmla="*/ 1866508 w 1866508"/>
                  <a:gd name="connsiteY1" fmla="*/ 128 h 1121918"/>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Lst>
                <a:ahLst/>
                <a:cxnLst>
                  <a:cxn ang="0">
                    <a:pos x="connsiteX0" y="connsiteY0"/>
                  </a:cxn>
                  <a:cxn ang="0">
                    <a:pos x="connsiteX1" y="connsiteY1"/>
                  </a:cxn>
                </a:cxnLst>
                <a:rect l="l" t="t" r="r" b="b"/>
                <a:pathLst>
                  <a:path w="1866508" h="1121790">
                    <a:moveTo>
                      <a:pt x="0" y="1121790"/>
                    </a:moveTo>
                    <a:cubicBezTo>
                      <a:pt x="334233" y="70895"/>
                      <a:pt x="379704" y="61114"/>
                      <a:pt x="1866508"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Freihandform 113">
                <a:extLst>
                  <a:ext uri="{FF2B5EF4-FFF2-40B4-BE49-F238E27FC236}">
                    <a16:creationId xmlns:a16="http://schemas.microsoft.com/office/drawing/2014/main" id="{659DE7B1-7006-B4FE-FF3C-0796C7E8101E}"/>
                  </a:ext>
                </a:extLst>
              </p:cNvPr>
              <p:cNvSpPr/>
              <p:nvPr/>
            </p:nvSpPr>
            <p:spPr>
              <a:xfrm>
                <a:off x="2923198" y="4325263"/>
                <a:ext cx="2287470" cy="1063435"/>
              </a:xfrm>
              <a:custGeom>
                <a:avLst/>
                <a:gdLst>
                  <a:gd name="connsiteX0" fmla="*/ 0 w 1866508"/>
                  <a:gd name="connsiteY0" fmla="*/ 1121790 h 1121790"/>
                  <a:gd name="connsiteX1" fmla="*/ 1866508 w 1866508"/>
                  <a:gd name="connsiteY1" fmla="*/ 0 h 1121790"/>
                  <a:gd name="connsiteX0" fmla="*/ 0 w 1866508"/>
                  <a:gd name="connsiteY0" fmla="*/ 1121860 h 1121860"/>
                  <a:gd name="connsiteX1" fmla="*/ 1866508 w 1866508"/>
                  <a:gd name="connsiteY1" fmla="*/ 70 h 1121860"/>
                  <a:gd name="connsiteX0" fmla="*/ 0 w 1866508"/>
                  <a:gd name="connsiteY0" fmla="*/ 1121918 h 1121918"/>
                  <a:gd name="connsiteX1" fmla="*/ 1866508 w 1866508"/>
                  <a:gd name="connsiteY1" fmla="*/ 128 h 1121918"/>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 name="connsiteX0" fmla="*/ 0 w 1866508"/>
                  <a:gd name="connsiteY0" fmla="*/ 1121790 h 1121790"/>
                  <a:gd name="connsiteX1" fmla="*/ 1866508 w 1866508"/>
                  <a:gd name="connsiteY1" fmla="*/ 0 h 1121790"/>
                </a:gdLst>
                <a:ahLst/>
                <a:cxnLst>
                  <a:cxn ang="0">
                    <a:pos x="connsiteX0" y="connsiteY0"/>
                  </a:cxn>
                  <a:cxn ang="0">
                    <a:pos x="connsiteX1" y="connsiteY1"/>
                  </a:cxn>
                </a:cxnLst>
                <a:rect l="l" t="t" r="r" b="b"/>
                <a:pathLst>
                  <a:path w="1866508" h="1121790">
                    <a:moveTo>
                      <a:pt x="0" y="1121790"/>
                    </a:moveTo>
                    <a:cubicBezTo>
                      <a:pt x="323870" y="57453"/>
                      <a:pt x="379704" y="61114"/>
                      <a:pt x="1866508" y="0"/>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Gerade Verbindung mit Pfeil 48">
                <a:extLst>
                  <a:ext uri="{FF2B5EF4-FFF2-40B4-BE49-F238E27FC236}">
                    <a16:creationId xmlns:a16="http://schemas.microsoft.com/office/drawing/2014/main" id="{1CFF4BD8-9911-F84B-C80C-C04BD15C6130}"/>
                  </a:ext>
                </a:extLst>
              </p:cNvPr>
              <p:cNvCxnSpPr/>
              <p:nvPr/>
            </p:nvCxnSpPr>
            <p:spPr>
              <a:xfrm flipV="1">
                <a:off x="2910777" y="3062449"/>
                <a:ext cx="2993" cy="23013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3A6A7635-A1DF-C297-97D3-EAEAAA2DC12A}"/>
                  </a:ext>
                </a:extLst>
              </p:cNvPr>
              <p:cNvCxnSpPr/>
              <p:nvPr/>
            </p:nvCxnSpPr>
            <p:spPr>
              <a:xfrm>
                <a:off x="2904343" y="4269081"/>
                <a:ext cx="2290713" cy="101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4FA1739B-A892-86A7-A560-A67DA26E61A8}"/>
                  </a:ext>
                </a:extLst>
              </p:cNvPr>
              <p:cNvCxnSpPr/>
              <p:nvPr/>
            </p:nvCxnSpPr>
            <p:spPr>
              <a:xfrm>
                <a:off x="2847638" y="3864567"/>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69EBCA07-1E17-222D-E15A-6193B4CDE91B}"/>
                  </a:ext>
                </a:extLst>
              </p:cNvPr>
              <p:cNvCxnSpPr/>
              <p:nvPr/>
            </p:nvCxnSpPr>
            <p:spPr>
              <a:xfrm>
                <a:off x="2847638" y="3572967"/>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B59E2DC2-7CFF-95C1-B599-797D6650D8DA}"/>
                  </a:ext>
                </a:extLst>
              </p:cNvPr>
              <p:cNvCxnSpPr/>
              <p:nvPr/>
            </p:nvCxnSpPr>
            <p:spPr>
              <a:xfrm>
                <a:off x="2847638" y="3176099"/>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D1FFAF06-36DC-9903-B86F-1B125755C83A}"/>
                  </a:ext>
                </a:extLst>
              </p:cNvPr>
              <p:cNvCxnSpPr/>
              <p:nvPr/>
            </p:nvCxnSpPr>
            <p:spPr>
              <a:xfrm rot="5400000">
                <a:off x="3216875" y="4268578"/>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mit Pfeil 56">
                <a:extLst>
                  <a:ext uri="{FF2B5EF4-FFF2-40B4-BE49-F238E27FC236}">
                    <a16:creationId xmlns:a16="http://schemas.microsoft.com/office/drawing/2014/main" id="{F30691D1-96D3-AA93-AB2A-6A99E6D9E139}"/>
                  </a:ext>
                </a:extLst>
              </p:cNvPr>
              <p:cNvCxnSpPr/>
              <p:nvPr/>
            </p:nvCxnSpPr>
            <p:spPr>
              <a:xfrm>
                <a:off x="2925659" y="3176098"/>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8" name="Gerade Verbindung mit Pfeil 57">
                <a:extLst>
                  <a:ext uri="{FF2B5EF4-FFF2-40B4-BE49-F238E27FC236}">
                    <a16:creationId xmlns:a16="http://schemas.microsoft.com/office/drawing/2014/main" id="{66049B34-3D0C-9742-8878-867215B3CE60}"/>
                  </a:ext>
                </a:extLst>
              </p:cNvPr>
              <p:cNvCxnSpPr/>
              <p:nvPr/>
            </p:nvCxnSpPr>
            <p:spPr>
              <a:xfrm>
                <a:off x="2904342" y="3562167"/>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9" name="Gerade Verbindung mit Pfeil 58">
                <a:extLst>
                  <a:ext uri="{FF2B5EF4-FFF2-40B4-BE49-F238E27FC236}">
                    <a16:creationId xmlns:a16="http://schemas.microsoft.com/office/drawing/2014/main" id="{ABC10B1A-2353-61DD-8FEC-640E77753218}"/>
                  </a:ext>
                </a:extLst>
              </p:cNvPr>
              <p:cNvCxnSpPr/>
              <p:nvPr/>
            </p:nvCxnSpPr>
            <p:spPr>
              <a:xfrm>
                <a:off x="2904341" y="3860967"/>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0" name="Gerade Verbindung mit Pfeil 59">
                <a:extLst>
                  <a:ext uri="{FF2B5EF4-FFF2-40B4-BE49-F238E27FC236}">
                    <a16:creationId xmlns:a16="http://schemas.microsoft.com/office/drawing/2014/main" id="{A68926CF-42D5-2296-74AB-409B60CBC6FA}"/>
                  </a:ext>
                </a:extLst>
              </p:cNvPr>
              <p:cNvCxnSpPr/>
              <p:nvPr/>
            </p:nvCxnSpPr>
            <p:spPr>
              <a:xfrm flipH="1">
                <a:off x="3280945" y="2853636"/>
                <a:ext cx="14882" cy="2504992"/>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2A35478E-4F37-8DBD-FA4E-886C2870A0F4}"/>
                  </a:ext>
                </a:extLst>
              </p:cNvPr>
              <p:cNvSpPr txBox="1"/>
              <p:nvPr/>
            </p:nvSpPr>
            <p:spPr>
              <a:xfrm>
                <a:off x="5204484" y="4094547"/>
                <a:ext cx="261610" cy="369332"/>
              </a:xfrm>
              <a:prstGeom prst="rect">
                <a:avLst/>
              </a:prstGeom>
              <a:noFill/>
            </p:spPr>
            <p:txBody>
              <a:bodyPr wrap="none" rtlCol="0">
                <a:spAutoFit/>
              </a:bodyPr>
              <a:lstStyle/>
              <a:p>
                <a:r>
                  <a:rPr lang="de-DE" dirty="0"/>
                  <a:t>t</a:t>
                </a:r>
              </a:p>
            </p:txBody>
          </p:sp>
          <p:sp>
            <p:nvSpPr>
              <p:cNvPr id="62" name="Textfeld 61">
                <a:extLst>
                  <a:ext uri="{FF2B5EF4-FFF2-40B4-BE49-F238E27FC236}">
                    <a16:creationId xmlns:a16="http://schemas.microsoft.com/office/drawing/2014/main" id="{E7509192-D588-998C-25AA-67EF9F867C3D}"/>
                  </a:ext>
                </a:extLst>
              </p:cNvPr>
              <p:cNvSpPr txBox="1"/>
              <p:nvPr/>
            </p:nvSpPr>
            <p:spPr>
              <a:xfrm>
                <a:off x="2650683" y="4078701"/>
                <a:ext cx="301686" cy="369332"/>
              </a:xfrm>
              <a:prstGeom prst="rect">
                <a:avLst/>
              </a:prstGeom>
              <a:noFill/>
            </p:spPr>
            <p:txBody>
              <a:bodyPr wrap="none" rtlCol="0">
                <a:spAutoFit/>
              </a:bodyPr>
              <a:lstStyle/>
              <a:p>
                <a:r>
                  <a:rPr lang="de-DE" dirty="0"/>
                  <a:t>0</a:t>
                </a:r>
              </a:p>
            </p:txBody>
          </p:sp>
          <p:sp>
            <p:nvSpPr>
              <p:cNvPr id="63" name="Textfeld 62">
                <a:extLst>
                  <a:ext uri="{FF2B5EF4-FFF2-40B4-BE49-F238E27FC236}">
                    <a16:creationId xmlns:a16="http://schemas.microsoft.com/office/drawing/2014/main" id="{16ED1AD3-1EA8-B29F-7065-FA01A2E26371}"/>
                  </a:ext>
                </a:extLst>
              </p:cNvPr>
              <p:cNvSpPr txBox="1"/>
              <p:nvPr/>
            </p:nvSpPr>
            <p:spPr>
              <a:xfrm>
                <a:off x="2321874" y="3665998"/>
                <a:ext cx="583814" cy="369332"/>
              </a:xfrm>
              <a:prstGeom prst="rect">
                <a:avLst/>
              </a:prstGeom>
              <a:noFill/>
            </p:spPr>
            <p:txBody>
              <a:bodyPr wrap="none" rtlCol="0">
                <a:spAutoFit/>
              </a:bodyPr>
              <a:lstStyle/>
              <a:p>
                <a:r>
                  <a:rPr lang="de-DE" dirty="0"/>
                  <a:t>37%</a:t>
                </a:r>
              </a:p>
            </p:txBody>
          </p:sp>
          <p:sp>
            <p:nvSpPr>
              <p:cNvPr id="1024" name="Textfeld 1023">
                <a:extLst>
                  <a:ext uri="{FF2B5EF4-FFF2-40B4-BE49-F238E27FC236}">
                    <a16:creationId xmlns:a16="http://schemas.microsoft.com/office/drawing/2014/main" id="{3EC94BB7-CD8E-5554-8622-8BE4AB7B9A96}"/>
                  </a:ext>
                </a:extLst>
              </p:cNvPr>
              <p:cNvSpPr txBox="1"/>
              <p:nvPr/>
            </p:nvSpPr>
            <p:spPr>
              <a:xfrm>
                <a:off x="2321874" y="3389928"/>
                <a:ext cx="583814" cy="369332"/>
              </a:xfrm>
              <a:prstGeom prst="rect">
                <a:avLst/>
              </a:prstGeom>
              <a:noFill/>
            </p:spPr>
            <p:txBody>
              <a:bodyPr wrap="none" rtlCol="0">
                <a:spAutoFit/>
              </a:bodyPr>
              <a:lstStyle/>
              <a:p>
                <a:r>
                  <a:rPr lang="de-DE" dirty="0"/>
                  <a:t>63%</a:t>
                </a:r>
              </a:p>
            </p:txBody>
          </p:sp>
          <p:cxnSp>
            <p:nvCxnSpPr>
              <p:cNvPr id="1025" name="Gerader Verbinder 1024">
                <a:extLst>
                  <a:ext uri="{FF2B5EF4-FFF2-40B4-BE49-F238E27FC236}">
                    <a16:creationId xmlns:a16="http://schemas.microsoft.com/office/drawing/2014/main" id="{D51B62CF-B8E1-AC03-18F5-C3AA3A01BB15}"/>
                  </a:ext>
                </a:extLst>
              </p:cNvPr>
              <p:cNvCxnSpPr/>
              <p:nvPr/>
            </p:nvCxnSpPr>
            <p:spPr>
              <a:xfrm>
                <a:off x="2857066" y="4966167"/>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Gerader Verbinder 1026">
                <a:extLst>
                  <a:ext uri="{FF2B5EF4-FFF2-40B4-BE49-F238E27FC236}">
                    <a16:creationId xmlns:a16="http://schemas.microsoft.com/office/drawing/2014/main" id="{C497DE07-183C-571D-0205-A03CE80DBEC3}"/>
                  </a:ext>
                </a:extLst>
              </p:cNvPr>
              <p:cNvCxnSpPr/>
              <p:nvPr/>
            </p:nvCxnSpPr>
            <p:spPr>
              <a:xfrm>
                <a:off x="2857066" y="4674567"/>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Gerade Verbindung mit Pfeil 1027">
                <a:extLst>
                  <a:ext uri="{FF2B5EF4-FFF2-40B4-BE49-F238E27FC236}">
                    <a16:creationId xmlns:a16="http://schemas.microsoft.com/office/drawing/2014/main" id="{31DB18CC-2096-9CDE-DD5A-E3264117F5D1}"/>
                  </a:ext>
                </a:extLst>
              </p:cNvPr>
              <p:cNvCxnSpPr/>
              <p:nvPr/>
            </p:nvCxnSpPr>
            <p:spPr>
              <a:xfrm>
                <a:off x="2913770" y="4663767"/>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29" name="Gerade Verbindung mit Pfeil 1028">
                <a:extLst>
                  <a:ext uri="{FF2B5EF4-FFF2-40B4-BE49-F238E27FC236}">
                    <a16:creationId xmlns:a16="http://schemas.microsoft.com/office/drawing/2014/main" id="{60CD8BCF-599C-7278-38C0-F6C31113B7DA}"/>
                  </a:ext>
                </a:extLst>
              </p:cNvPr>
              <p:cNvCxnSpPr/>
              <p:nvPr/>
            </p:nvCxnSpPr>
            <p:spPr>
              <a:xfrm>
                <a:off x="2913769" y="4962567"/>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30" name="Gerader Verbinder 1029">
                <a:extLst>
                  <a:ext uri="{FF2B5EF4-FFF2-40B4-BE49-F238E27FC236}">
                    <a16:creationId xmlns:a16="http://schemas.microsoft.com/office/drawing/2014/main" id="{05B886ED-9A3D-87A1-8EE7-269DE9B24A5C}"/>
                  </a:ext>
                </a:extLst>
              </p:cNvPr>
              <p:cNvCxnSpPr/>
              <p:nvPr/>
            </p:nvCxnSpPr>
            <p:spPr>
              <a:xfrm>
                <a:off x="2857066" y="5369444"/>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Gerade Verbindung mit Pfeil 1030">
                <a:extLst>
                  <a:ext uri="{FF2B5EF4-FFF2-40B4-BE49-F238E27FC236}">
                    <a16:creationId xmlns:a16="http://schemas.microsoft.com/office/drawing/2014/main" id="{DFC586E8-2D96-0135-9ADF-3C45D0A934D2}"/>
                  </a:ext>
                </a:extLst>
              </p:cNvPr>
              <p:cNvCxnSpPr/>
              <p:nvPr/>
            </p:nvCxnSpPr>
            <p:spPr>
              <a:xfrm>
                <a:off x="2913769" y="5363760"/>
                <a:ext cx="2290713"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6218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Prüfungsinhalt: Technische Kenntnisse 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Allgemeine mathematische Grundkenntnisse und Größen</a:t>
            </a:r>
          </a:p>
          <a:p>
            <a:pPr lvl="1">
              <a:defRPr/>
            </a:pPr>
            <a:r>
              <a:rPr lang="de-DE" dirty="0">
                <a:solidFill>
                  <a:srgbClr val="000000"/>
                </a:solidFill>
              </a:rPr>
              <a:t>Größen und Einheiten</a:t>
            </a:r>
          </a:p>
          <a:p>
            <a:pPr lvl="1">
              <a:defRPr/>
            </a:pPr>
            <a:r>
              <a:rPr lang="de-DE" dirty="0">
                <a:solidFill>
                  <a:srgbClr val="000000"/>
                </a:solidFill>
              </a:rPr>
              <a:t>Binäres Zahlensystem</a:t>
            </a:r>
          </a:p>
          <a:p>
            <a:pPr>
              <a:defRPr/>
            </a:pPr>
            <a:endParaRPr lang="de-DE" sz="400" dirty="0">
              <a:solidFill>
                <a:srgbClr val="000000"/>
              </a:solidFill>
            </a:endParaRPr>
          </a:p>
          <a:p>
            <a:pPr>
              <a:defRPr/>
            </a:pPr>
            <a:r>
              <a:rPr lang="de-DE" b="1" dirty="0">
                <a:solidFill>
                  <a:srgbClr val="000000"/>
                </a:solidFill>
              </a:rPr>
              <a:t>Elektrizitäts-, Elektromagnetismus- und Funktheorie</a:t>
            </a:r>
          </a:p>
          <a:p>
            <a:pPr lvl="1">
              <a:defRPr/>
            </a:pPr>
            <a:r>
              <a:rPr lang="de-DE" dirty="0">
                <a:solidFill>
                  <a:srgbClr val="000000"/>
                </a:solidFill>
              </a:rPr>
              <a:t>Elektrisches Feld</a:t>
            </a:r>
          </a:p>
          <a:p>
            <a:pPr lvl="1">
              <a:defRPr/>
            </a:pPr>
            <a:r>
              <a:rPr lang="de-DE" dirty="0">
                <a:solidFill>
                  <a:srgbClr val="000000"/>
                </a:solidFill>
              </a:rPr>
              <a:t>Magnetisches Feld</a:t>
            </a:r>
          </a:p>
          <a:p>
            <a:pPr lvl="1">
              <a:defRPr/>
            </a:pPr>
            <a:r>
              <a:rPr lang="de-DE" dirty="0">
                <a:solidFill>
                  <a:srgbClr val="000000"/>
                </a:solidFill>
              </a:rPr>
              <a:t>Elektromagnetisches Feld</a:t>
            </a:r>
          </a:p>
          <a:p>
            <a:pPr lvl="1">
              <a:defRPr/>
            </a:pPr>
            <a:r>
              <a:rPr lang="de-DE" dirty="0">
                <a:solidFill>
                  <a:srgbClr val="000000"/>
                </a:solidFill>
              </a:rPr>
              <a:t>Sinusförmige Signale</a:t>
            </a:r>
          </a:p>
          <a:p>
            <a:pPr lvl="1">
              <a:defRPr/>
            </a:pPr>
            <a:r>
              <a:rPr lang="de-DE" dirty="0">
                <a:solidFill>
                  <a:srgbClr val="000000"/>
                </a:solidFill>
              </a:rPr>
              <a:t>Leistung</a:t>
            </a:r>
          </a:p>
          <a:p>
            <a:pPr lvl="1">
              <a:defRPr/>
            </a:pPr>
            <a:endParaRPr lang="de-DE" sz="400" dirty="0">
              <a:solidFill>
                <a:srgbClr val="000000"/>
              </a:solidFill>
            </a:endParaRPr>
          </a:p>
          <a:p>
            <a:pPr>
              <a:defRPr/>
            </a:pPr>
            <a:r>
              <a:rPr lang="de-DE" dirty="0">
                <a:solidFill>
                  <a:srgbClr val="000000"/>
                </a:solidFill>
              </a:rPr>
              <a:t> </a:t>
            </a:r>
            <a:r>
              <a:rPr lang="de-DE" b="1" dirty="0">
                <a:solidFill>
                  <a:srgbClr val="000000"/>
                </a:solidFill>
              </a:rPr>
              <a:t>Elektrische und elektronische Bauteile</a:t>
            </a:r>
          </a:p>
          <a:p>
            <a:pPr lvl="1">
              <a:defRPr/>
            </a:pPr>
            <a:r>
              <a:rPr lang="de-DE" dirty="0">
                <a:solidFill>
                  <a:srgbClr val="000000"/>
                </a:solidFill>
              </a:rPr>
              <a:t>Widerstand, Kondensator, Spule, Diode, Transistor</a:t>
            </a:r>
          </a:p>
          <a:p>
            <a:pPr marL="0" marR="0" lvl="0" indent="0" algn="l" defTabSz="914333" rtl="0" eaLnBrk="1" fontAlgn="auto" latinLnBrk="0" hangingPunct="1">
              <a:lnSpc>
                <a:spcPct val="107000"/>
              </a:lnSpc>
              <a:spcBef>
                <a:spcPts val="500"/>
              </a:spcBef>
              <a:spcAft>
                <a:spcPts val="0"/>
              </a:spcAft>
              <a:buClrTx/>
              <a:buSzTx/>
              <a:buNone/>
              <a:tabLst/>
              <a:defRPr/>
            </a:pPr>
            <a:endParaRPr kumimoji="0" lang="de-DE" sz="1800" b="1" i="0" u="none" strike="noStrike" kern="1200" cap="none" spc="0" normalizeH="0" baseline="0" noProof="0" dirty="0">
              <a:ln>
                <a:noFill/>
              </a:ln>
              <a:solidFill>
                <a:srgbClr val="000000"/>
              </a:solidFill>
              <a:effectLst/>
              <a:uLnTx/>
              <a:uFillTx/>
              <a:ea typeface="+mn-ea"/>
              <a:cs typeface="+mn-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dirty="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F8798D33-71C5-7A7C-F02D-E291ECBE8280}"/>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Tree>
    <p:extLst>
      <p:ext uri="{BB962C8B-B14F-4D97-AF65-F5344CB8AC3E}">
        <p14:creationId xmlns:p14="http://schemas.microsoft.com/office/powerpoint/2010/main" val="75648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Die Spule im Wechselstromkreis</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31" name="Inhaltsplatzhalter 4">
            <a:extLst>
              <a:ext uri="{FF2B5EF4-FFF2-40B4-BE49-F238E27FC236}">
                <a16:creationId xmlns:a16="http://schemas.microsoft.com/office/drawing/2014/main" id="{37B95934-499B-4991-92B8-0BD30D8D8625}"/>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r>
              <a:rPr lang="de-DE" dirty="0">
                <a:solidFill>
                  <a:srgbClr val="000000"/>
                </a:solidFill>
              </a:rPr>
              <a:t>„</a:t>
            </a:r>
            <a:r>
              <a:rPr lang="de-DE" u="sng" dirty="0">
                <a:solidFill>
                  <a:srgbClr val="000000"/>
                </a:solidFill>
              </a:rPr>
              <a:t>An der Induktivität kommt der Strom zu spät“</a:t>
            </a: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Analog dem </a:t>
            </a:r>
            <a:r>
              <a:rPr lang="de-DE" dirty="0" err="1">
                <a:solidFill>
                  <a:srgbClr val="000000"/>
                </a:solidFill>
              </a:rPr>
              <a:t>Ohmschen</a:t>
            </a:r>
            <a:r>
              <a:rPr lang="de-DE" dirty="0">
                <a:solidFill>
                  <a:srgbClr val="000000"/>
                </a:solidFill>
              </a:rPr>
              <a:t> Gesetz R = U / I  gilt für die Spule </a:t>
            </a:r>
            <a:r>
              <a:rPr lang="de-DE" dirty="0">
                <a:solidFill>
                  <a:srgbClr val="000000"/>
                </a:solidFill>
                <a:sym typeface="Wingdings" panose="05000000000000000000" pitchFamily="2" charset="2"/>
              </a:rPr>
              <a:t>  </a:t>
            </a:r>
            <a:r>
              <a:rPr lang="de-DE" dirty="0">
                <a:solidFill>
                  <a:srgbClr val="000000"/>
                </a:solidFill>
              </a:rPr>
              <a:t>X</a:t>
            </a:r>
            <a:r>
              <a:rPr lang="de-DE" baseline="-25000" dirty="0">
                <a:solidFill>
                  <a:srgbClr val="000000"/>
                </a:solidFill>
              </a:rPr>
              <a:t>L</a:t>
            </a:r>
            <a:r>
              <a:rPr lang="de-DE" dirty="0">
                <a:solidFill>
                  <a:srgbClr val="000000"/>
                </a:solidFill>
              </a:rPr>
              <a:t> = U / I    </a:t>
            </a:r>
            <a:r>
              <a:rPr lang="de-DE" sz="1000" dirty="0">
                <a:solidFill>
                  <a:srgbClr val="000000"/>
                </a:solidFill>
              </a:rPr>
              <a:t>(90° Phasenverschiebung beachten!)</a:t>
            </a:r>
          </a:p>
          <a:p>
            <a:pPr>
              <a:defRPr/>
            </a:pPr>
            <a:r>
              <a:rPr lang="de-DE" dirty="0">
                <a:solidFill>
                  <a:srgbClr val="000000"/>
                </a:solidFill>
              </a:rPr>
              <a:t>Die Spannung ist proportional zur Frequenz, Induktivität und fließendem Strom </a:t>
            </a:r>
            <a:r>
              <a:rPr lang="de-DE" dirty="0">
                <a:solidFill>
                  <a:srgbClr val="000000"/>
                </a:solidFill>
                <a:sym typeface="Wingdings" panose="05000000000000000000" pitchFamily="2" charset="2"/>
              </a:rPr>
              <a:t> U</a:t>
            </a:r>
            <a:r>
              <a:rPr lang="de-DE" dirty="0">
                <a:solidFill>
                  <a:srgbClr val="000000"/>
                </a:solidFill>
              </a:rPr>
              <a:t> ~ </a:t>
            </a:r>
            <a:r>
              <a:rPr lang="de-DE" dirty="0">
                <a:solidFill>
                  <a:srgbClr val="000000"/>
                </a:solidFill>
                <a:latin typeface="Symbol" panose="05050102010706020507" pitchFamily="18" charset="2"/>
              </a:rPr>
              <a:t>w</a:t>
            </a:r>
            <a:r>
              <a:rPr lang="de-DE" dirty="0">
                <a:solidFill>
                  <a:srgbClr val="000000"/>
                </a:solidFill>
              </a:rPr>
              <a:t> * L * I</a:t>
            </a:r>
          </a:p>
          <a:p>
            <a:pPr>
              <a:defRPr/>
            </a:pPr>
            <a:endParaRPr lang="de-DE" dirty="0">
              <a:solidFill>
                <a:srgbClr val="000000"/>
              </a:solidFill>
            </a:endParaRPr>
          </a:p>
          <a:p>
            <a:pPr>
              <a:defRPr/>
            </a:pPr>
            <a:r>
              <a:rPr lang="de-DE" dirty="0">
                <a:solidFill>
                  <a:srgbClr val="000000"/>
                </a:solidFill>
              </a:rPr>
              <a:t>Blindwiderstand/Wechselstromwiderstand: 	X</a:t>
            </a:r>
            <a:r>
              <a:rPr lang="de-DE" baseline="-25000" dirty="0">
                <a:solidFill>
                  <a:srgbClr val="000000"/>
                </a:solidFill>
              </a:rPr>
              <a:t>L</a:t>
            </a:r>
            <a:r>
              <a:rPr lang="de-DE" dirty="0">
                <a:solidFill>
                  <a:srgbClr val="000000"/>
                </a:solidFill>
              </a:rPr>
              <a:t> = </a:t>
            </a:r>
            <a:r>
              <a:rPr lang="de-DE" dirty="0">
                <a:solidFill>
                  <a:srgbClr val="000000"/>
                </a:solidFill>
                <a:latin typeface="Symbol" panose="05050102010706020507" pitchFamily="18" charset="2"/>
              </a:rPr>
              <a:t>w</a:t>
            </a:r>
            <a:r>
              <a:rPr lang="de-DE" dirty="0">
                <a:solidFill>
                  <a:srgbClr val="000000"/>
                </a:solidFill>
              </a:rPr>
              <a:t> * L   		mit </a:t>
            </a:r>
            <a:r>
              <a:rPr lang="de-DE" dirty="0">
                <a:solidFill>
                  <a:srgbClr val="000000"/>
                </a:solidFill>
                <a:latin typeface="Symbol" panose="05050102010706020507" pitchFamily="18" charset="2"/>
              </a:rPr>
              <a:t>w</a:t>
            </a:r>
            <a:r>
              <a:rPr lang="de-DE" dirty="0">
                <a:solidFill>
                  <a:srgbClr val="000000"/>
                </a:solidFill>
              </a:rPr>
              <a:t> = 2 * </a:t>
            </a:r>
            <a:r>
              <a:rPr lang="de-DE" dirty="0">
                <a:solidFill>
                  <a:srgbClr val="000000"/>
                </a:solidFill>
                <a:latin typeface="Symbol" panose="05050102010706020507" pitchFamily="18" charset="2"/>
              </a:rPr>
              <a:t>p</a:t>
            </a:r>
            <a:r>
              <a:rPr lang="de-DE" dirty="0">
                <a:solidFill>
                  <a:srgbClr val="000000"/>
                </a:solidFill>
              </a:rPr>
              <a:t> * f</a:t>
            </a:r>
          </a:p>
          <a:p>
            <a:pPr>
              <a:defRPr/>
            </a:pPr>
            <a:endParaRPr lang="de-DE" u="sng" dirty="0">
              <a:solidFill>
                <a:srgbClr val="000000"/>
              </a:solidFill>
            </a:endParaRPr>
          </a:p>
          <a:p>
            <a:pPr>
              <a:defRPr/>
            </a:pPr>
            <a:r>
              <a:rPr lang="de-DE" u="sng" dirty="0">
                <a:solidFill>
                  <a:srgbClr val="000000"/>
                </a:solidFill>
              </a:rPr>
              <a:t>Mit zunehmender Frequenz steigt der Wechselstromwiderstand</a:t>
            </a:r>
          </a:p>
          <a:p>
            <a:pPr>
              <a:defRPr/>
            </a:pPr>
            <a:r>
              <a:rPr lang="de-DE" u="sng" dirty="0">
                <a:solidFill>
                  <a:srgbClr val="000000"/>
                </a:solidFill>
              </a:rPr>
              <a:t>Der Blindwiderstand ist der frequenzabhängige Wechselstromwiderstand einer Spule. Im Blindwiderstand entstehen </a:t>
            </a:r>
            <a:r>
              <a:rPr lang="de-DE" b="1" u="sng" dirty="0">
                <a:solidFill>
                  <a:srgbClr val="000000"/>
                </a:solidFill>
              </a:rPr>
              <a:t>keine</a:t>
            </a:r>
            <a:r>
              <a:rPr lang="de-DE" u="sng" dirty="0">
                <a:solidFill>
                  <a:srgbClr val="000000"/>
                </a:solidFill>
              </a:rPr>
              <a:t> Wärmeverluste</a:t>
            </a: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p:txBody>
      </p:sp>
      <p:grpSp>
        <p:nvGrpSpPr>
          <p:cNvPr id="32" name="Gruppieren 31">
            <a:extLst>
              <a:ext uri="{FF2B5EF4-FFF2-40B4-BE49-F238E27FC236}">
                <a16:creationId xmlns:a16="http://schemas.microsoft.com/office/drawing/2014/main" id="{7A6FA8C6-A12C-03C2-1B0F-181B967859A1}"/>
              </a:ext>
            </a:extLst>
          </p:cNvPr>
          <p:cNvGrpSpPr/>
          <p:nvPr/>
        </p:nvGrpSpPr>
        <p:grpSpPr>
          <a:xfrm>
            <a:off x="5484162" y="902445"/>
            <a:ext cx="4635773" cy="1629472"/>
            <a:chOff x="983673" y="1314475"/>
            <a:chExt cx="7418085" cy="2413436"/>
          </a:xfrm>
        </p:grpSpPr>
        <p:sp>
          <p:nvSpPr>
            <p:cNvPr id="33" name="Freihandform 8">
              <a:extLst>
                <a:ext uri="{FF2B5EF4-FFF2-40B4-BE49-F238E27FC236}">
                  <a16:creationId xmlns:a16="http://schemas.microsoft.com/office/drawing/2014/main" id="{67EE997D-53FE-65B6-EB0C-DEBD1C838EB1}"/>
                </a:ext>
              </a:extLst>
            </p:cNvPr>
            <p:cNvSpPr/>
            <p:nvPr/>
          </p:nvSpPr>
          <p:spPr>
            <a:xfrm>
              <a:off x="1932709" y="2050473"/>
              <a:ext cx="1447800" cy="713509"/>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1" name="Freihandform 9">
              <a:extLst>
                <a:ext uri="{FF2B5EF4-FFF2-40B4-BE49-F238E27FC236}">
                  <a16:creationId xmlns:a16="http://schemas.microsoft.com/office/drawing/2014/main" id="{137ED340-ABEA-983B-843B-A32E5644065D}"/>
                </a:ext>
              </a:extLst>
            </p:cNvPr>
            <p:cNvSpPr/>
            <p:nvPr/>
          </p:nvSpPr>
          <p:spPr>
            <a:xfrm flipV="1">
              <a:off x="3373756" y="2763982"/>
              <a:ext cx="1447800" cy="72000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2" name="Freihandform 10">
              <a:extLst>
                <a:ext uri="{FF2B5EF4-FFF2-40B4-BE49-F238E27FC236}">
                  <a16:creationId xmlns:a16="http://schemas.microsoft.com/office/drawing/2014/main" id="{8C6FA36F-0B50-9D03-ACF2-F33AE3B4A1CB}"/>
                </a:ext>
              </a:extLst>
            </p:cNvPr>
            <p:cNvSpPr/>
            <p:nvPr/>
          </p:nvSpPr>
          <p:spPr>
            <a:xfrm>
              <a:off x="4821270" y="2050473"/>
              <a:ext cx="1447800" cy="713509"/>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3" name="Freihandform 11">
              <a:extLst>
                <a:ext uri="{FF2B5EF4-FFF2-40B4-BE49-F238E27FC236}">
                  <a16:creationId xmlns:a16="http://schemas.microsoft.com/office/drawing/2014/main" id="{03F69611-6058-0EF1-C009-37B306118A32}"/>
                </a:ext>
              </a:extLst>
            </p:cNvPr>
            <p:cNvSpPr/>
            <p:nvPr/>
          </p:nvSpPr>
          <p:spPr>
            <a:xfrm flipV="1">
              <a:off x="6262317" y="2763982"/>
              <a:ext cx="1447800" cy="72000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4" name="Freihandform 12">
              <a:extLst>
                <a:ext uri="{FF2B5EF4-FFF2-40B4-BE49-F238E27FC236}">
                  <a16:creationId xmlns:a16="http://schemas.microsoft.com/office/drawing/2014/main" id="{DED036F8-BF6A-1B88-4564-D9CE8E30137B}"/>
                </a:ext>
              </a:extLst>
            </p:cNvPr>
            <p:cNvSpPr/>
            <p:nvPr/>
          </p:nvSpPr>
          <p:spPr>
            <a:xfrm>
              <a:off x="1197395" y="2053005"/>
              <a:ext cx="1447800" cy="713509"/>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4041" y="696191"/>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5" name="Freihandform 13">
              <a:extLst>
                <a:ext uri="{FF2B5EF4-FFF2-40B4-BE49-F238E27FC236}">
                  <a16:creationId xmlns:a16="http://schemas.microsoft.com/office/drawing/2014/main" id="{44FF9E9E-0A74-0DB6-48E6-BD60DD43BDDE}"/>
                </a:ext>
              </a:extLst>
            </p:cNvPr>
            <p:cNvSpPr/>
            <p:nvPr/>
          </p:nvSpPr>
          <p:spPr>
            <a:xfrm flipV="1">
              <a:off x="2655848" y="2765248"/>
              <a:ext cx="1447800" cy="72000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6" name="Freihandform 14">
              <a:extLst>
                <a:ext uri="{FF2B5EF4-FFF2-40B4-BE49-F238E27FC236}">
                  <a16:creationId xmlns:a16="http://schemas.microsoft.com/office/drawing/2014/main" id="{4031B8F9-5125-26FD-792B-1EE191E9657F}"/>
                </a:ext>
              </a:extLst>
            </p:cNvPr>
            <p:cNvSpPr/>
            <p:nvPr/>
          </p:nvSpPr>
          <p:spPr>
            <a:xfrm>
              <a:off x="4100509" y="2045962"/>
              <a:ext cx="1447800" cy="713509"/>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7" name="Freihandform 15">
              <a:extLst>
                <a:ext uri="{FF2B5EF4-FFF2-40B4-BE49-F238E27FC236}">
                  <a16:creationId xmlns:a16="http://schemas.microsoft.com/office/drawing/2014/main" id="{A7873973-ADD4-4A2F-436F-3D1329B4DEC1}"/>
                </a:ext>
              </a:extLst>
            </p:cNvPr>
            <p:cNvSpPr/>
            <p:nvPr/>
          </p:nvSpPr>
          <p:spPr>
            <a:xfrm flipV="1">
              <a:off x="5541556" y="2759471"/>
              <a:ext cx="1447800" cy="72000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8" name="Gerade Verbindung mit Pfeil 1057">
              <a:extLst>
                <a:ext uri="{FF2B5EF4-FFF2-40B4-BE49-F238E27FC236}">
                  <a16:creationId xmlns:a16="http://schemas.microsoft.com/office/drawing/2014/main" id="{2B418112-C4CF-70F7-A975-87C859BF7DC6}"/>
                </a:ext>
              </a:extLst>
            </p:cNvPr>
            <p:cNvCxnSpPr/>
            <p:nvPr/>
          </p:nvCxnSpPr>
          <p:spPr>
            <a:xfrm flipV="1">
              <a:off x="983673" y="2759471"/>
              <a:ext cx="7204363"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9" name="Gerade Verbindung mit Pfeil 1058">
              <a:extLst>
                <a:ext uri="{FF2B5EF4-FFF2-40B4-BE49-F238E27FC236}">
                  <a16:creationId xmlns:a16="http://schemas.microsoft.com/office/drawing/2014/main" id="{BC69623E-8BFE-F54B-4485-F441E33854FC}"/>
                </a:ext>
              </a:extLst>
            </p:cNvPr>
            <p:cNvCxnSpPr/>
            <p:nvPr/>
          </p:nvCxnSpPr>
          <p:spPr>
            <a:xfrm flipV="1">
              <a:off x="1939200" y="1791031"/>
              <a:ext cx="0" cy="1936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0" name="Textfeld 1059">
              <a:extLst>
                <a:ext uri="{FF2B5EF4-FFF2-40B4-BE49-F238E27FC236}">
                  <a16:creationId xmlns:a16="http://schemas.microsoft.com/office/drawing/2014/main" id="{7CB87CC4-5B5A-ADC9-6065-F2F6E2EA088F}"/>
                </a:ext>
              </a:extLst>
            </p:cNvPr>
            <p:cNvSpPr txBox="1"/>
            <p:nvPr/>
          </p:nvSpPr>
          <p:spPr>
            <a:xfrm>
              <a:off x="8140148" y="2581848"/>
              <a:ext cx="261610" cy="369332"/>
            </a:xfrm>
            <a:prstGeom prst="rect">
              <a:avLst/>
            </a:prstGeom>
            <a:noFill/>
          </p:spPr>
          <p:txBody>
            <a:bodyPr wrap="none" rtlCol="0">
              <a:spAutoFit/>
            </a:bodyPr>
            <a:lstStyle/>
            <a:p>
              <a:r>
                <a:rPr lang="de-DE" dirty="0"/>
                <a:t>t</a:t>
              </a:r>
            </a:p>
          </p:txBody>
        </p:sp>
        <p:sp>
          <p:nvSpPr>
            <p:cNvPr id="1061" name="Textfeld 1060">
              <a:extLst>
                <a:ext uri="{FF2B5EF4-FFF2-40B4-BE49-F238E27FC236}">
                  <a16:creationId xmlns:a16="http://schemas.microsoft.com/office/drawing/2014/main" id="{E79EED47-63F8-86B4-7F2E-4275B06C6886}"/>
                </a:ext>
              </a:extLst>
            </p:cNvPr>
            <p:cNvSpPr txBox="1"/>
            <p:nvPr/>
          </p:nvSpPr>
          <p:spPr>
            <a:xfrm>
              <a:off x="1616596" y="1314475"/>
              <a:ext cx="497316" cy="369332"/>
            </a:xfrm>
            <a:prstGeom prst="rect">
              <a:avLst/>
            </a:prstGeom>
            <a:noFill/>
          </p:spPr>
          <p:txBody>
            <a:bodyPr wrap="none" rtlCol="0">
              <a:spAutoFit/>
            </a:bodyPr>
            <a:lstStyle/>
            <a:p>
              <a:r>
                <a:rPr lang="de-DE" dirty="0">
                  <a:solidFill>
                    <a:srgbClr val="00B0F0"/>
                  </a:solidFill>
                </a:rPr>
                <a:t>U</a:t>
              </a:r>
              <a:r>
                <a:rPr lang="de-DE" dirty="0"/>
                <a:t>, </a:t>
              </a:r>
              <a:r>
                <a:rPr lang="de-DE" dirty="0">
                  <a:solidFill>
                    <a:srgbClr val="FF0000"/>
                  </a:solidFill>
                </a:rPr>
                <a:t>I</a:t>
              </a:r>
            </a:p>
          </p:txBody>
        </p:sp>
      </p:grpSp>
    </p:spTree>
    <p:extLst>
      <p:ext uri="{BB962C8B-B14F-4D97-AF65-F5344CB8AC3E}">
        <p14:creationId xmlns:p14="http://schemas.microsoft.com/office/powerpoint/2010/main" val="161902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Der Schwingkreis</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38" name="Inhaltsplatzhalter 4">
            <a:extLst>
              <a:ext uri="{FF2B5EF4-FFF2-40B4-BE49-F238E27FC236}">
                <a16:creationId xmlns:a16="http://schemas.microsoft.com/office/drawing/2014/main" id="{11B24D88-47E9-ECF3-68B6-E46F26A593F7}"/>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latin typeface="Bosch Office Sans"/>
              </a:rPr>
              <a:t>		</a:t>
            </a:r>
            <a:endParaRPr lang="de-DE" dirty="0">
              <a:solidFill>
                <a:srgbClr val="000000"/>
              </a:solidFill>
            </a:endParaRPr>
          </a:p>
          <a:p>
            <a:pPr marL="0" indent="0">
              <a:buNone/>
              <a:defRPr/>
            </a:pPr>
            <a:endParaRPr lang="de-DE" dirty="0">
              <a:solidFill>
                <a:srgbClr val="000000"/>
              </a:solidFill>
            </a:endParaRPr>
          </a:p>
          <a:p>
            <a:pPr marL="0" indent="0">
              <a:buNone/>
              <a:defRPr/>
            </a:pPr>
            <a:r>
              <a:rPr lang="de-DE" dirty="0">
                <a:solidFill>
                  <a:srgbClr val="000000"/>
                </a:solidFill>
              </a:rPr>
              <a:t>			Wie kommt es zur Schwingung? Vereinfacht erklärt:</a:t>
            </a: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r>
              <a:rPr lang="de-DE" dirty="0">
                <a:solidFill>
                  <a:srgbClr val="000000"/>
                </a:solidFill>
              </a:rPr>
              <a:t>Annahme: der Kondensator sei geladen. So liegt an der Spule eine Spannung an. Es fließt ein Strom durch die Spule und baut ein Magnetfeld auf, die Spannung am Kondensator sinkt daraufhin.</a:t>
            </a:r>
          </a:p>
          <a:p>
            <a:pPr marL="0" indent="0">
              <a:buNone/>
              <a:defRPr/>
            </a:pPr>
            <a:r>
              <a:rPr lang="de-DE" dirty="0">
                <a:solidFill>
                  <a:srgbClr val="000000"/>
                </a:solidFill>
              </a:rPr>
              <a:t>Da dadurch der Strom durch die Spule sinkt, bricht infolgedessen das Magnetfeld der Spule zusammen.</a:t>
            </a:r>
          </a:p>
          <a:p>
            <a:pPr marL="0" indent="0">
              <a:buNone/>
              <a:defRPr/>
            </a:pPr>
            <a:r>
              <a:rPr lang="de-DE" dirty="0">
                <a:solidFill>
                  <a:srgbClr val="000000"/>
                </a:solidFill>
              </a:rPr>
              <a:t>Dies erzeugt nun wiederum einen Strom, der dann den Kondensator wieder auflädt und an ihm eine Spannung aufbaut…</a:t>
            </a:r>
          </a:p>
          <a:p>
            <a:pPr marL="0" indent="0">
              <a:buNone/>
              <a:defRPr/>
            </a:pPr>
            <a:r>
              <a:rPr lang="de-DE" dirty="0">
                <a:solidFill>
                  <a:srgbClr val="000000"/>
                </a:solidFill>
              </a:rPr>
              <a:t>Die Energie pendelt zwischen Kondensator und Spule </a:t>
            </a:r>
            <a:r>
              <a:rPr lang="de-DE" dirty="0">
                <a:solidFill>
                  <a:srgbClr val="000000"/>
                </a:solidFill>
                <a:sym typeface="Wingdings" panose="05000000000000000000" pitchFamily="2" charset="2"/>
              </a:rPr>
              <a:t>  </a:t>
            </a:r>
            <a:r>
              <a:rPr lang="de-DE" dirty="0" err="1">
                <a:solidFill>
                  <a:srgbClr val="000000"/>
                </a:solidFill>
                <a:sym typeface="Wingdings" panose="05000000000000000000" pitchFamily="2" charset="2"/>
              </a:rPr>
              <a:t>ungedämpfte</a:t>
            </a:r>
            <a:r>
              <a:rPr lang="de-DE" dirty="0">
                <a:solidFill>
                  <a:srgbClr val="000000"/>
                </a:solidFill>
                <a:sym typeface="Wingdings" panose="05000000000000000000" pitchFamily="2" charset="2"/>
              </a:rPr>
              <a:t> Schwingung</a:t>
            </a:r>
            <a:endParaRPr lang="de-DE" dirty="0">
              <a:solidFill>
                <a:srgbClr val="000000"/>
              </a:solidFill>
            </a:endParaRPr>
          </a:p>
          <a:p>
            <a:pPr marL="0" indent="0">
              <a:buNone/>
              <a:defRPr/>
            </a:pPr>
            <a:r>
              <a:rPr lang="de-DE" dirty="0">
                <a:solidFill>
                  <a:srgbClr val="000000"/>
                </a:solidFill>
                <a:latin typeface="Bosch Office Sans"/>
              </a:rPr>
              <a:t> </a:t>
            </a: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p:txBody>
      </p:sp>
      <p:grpSp>
        <p:nvGrpSpPr>
          <p:cNvPr id="39" name="Gruppieren 38">
            <a:extLst>
              <a:ext uri="{FF2B5EF4-FFF2-40B4-BE49-F238E27FC236}">
                <a16:creationId xmlns:a16="http://schemas.microsoft.com/office/drawing/2014/main" id="{16AD9B4B-78FA-D182-09E8-BC09F9BEC043}"/>
              </a:ext>
            </a:extLst>
          </p:cNvPr>
          <p:cNvGrpSpPr/>
          <p:nvPr/>
        </p:nvGrpSpPr>
        <p:grpSpPr>
          <a:xfrm rot="16200000">
            <a:off x="1231584" y="1375892"/>
            <a:ext cx="1345897" cy="1445313"/>
            <a:chOff x="1639911" y="2120385"/>
            <a:chExt cx="1345897" cy="1445313"/>
          </a:xfrm>
        </p:grpSpPr>
        <p:grpSp>
          <p:nvGrpSpPr>
            <p:cNvPr id="40" name="Gruppieren 39">
              <a:extLst>
                <a:ext uri="{FF2B5EF4-FFF2-40B4-BE49-F238E27FC236}">
                  <a16:creationId xmlns:a16="http://schemas.microsoft.com/office/drawing/2014/main" id="{55F5CA66-9883-0630-6D61-8B8262990DEC}"/>
                </a:ext>
              </a:extLst>
            </p:cNvPr>
            <p:cNvGrpSpPr/>
            <p:nvPr/>
          </p:nvGrpSpPr>
          <p:grpSpPr>
            <a:xfrm>
              <a:off x="1639911" y="2428482"/>
              <a:ext cx="1345897" cy="850548"/>
              <a:chOff x="4648547" y="2361807"/>
              <a:chExt cx="1345897" cy="850548"/>
            </a:xfrm>
          </p:grpSpPr>
          <p:grpSp>
            <p:nvGrpSpPr>
              <p:cNvPr id="43" name="Gruppieren 42">
                <a:extLst>
                  <a:ext uri="{FF2B5EF4-FFF2-40B4-BE49-F238E27FC236}">
                    <a16:creationId xmlns:a16="http://schemas.microsoft.com/office/drawing/2014/main" id="{4606EAC3-8714-E8FB-4809-B5FC4402428B}"/>
                  </a:ext>
                </a:extLst>
              </p:cNvPr>
              <p:cNvGrpSpPr/>
              <p:nvPr/>
            </p:nvGrpSpPr>
            <p:grpSpPr>
              <a:xfrm>
                <a:off x="4648547" y="2361807"/>
                <a:ext cx="1345896" cy="360000"/>
                <a:chOff x="7061817" y="1889926"/>
                <a:chExt cx="1345896" cy="360000"/>
              </a:xfrm>
            </p:grpSpPr>
            <p:cxnSp>
              <p:nvCxnSpPr>
                <p:cNvPr id="50" name="Gerader Verbinder 49">
                  <a:extLst>
                    <a:ext uri="{FF2B5EF4-FFF2-40B4-BE49-F238E27FC236}">
                      <a16:creationId xmlns:a16="http://schemas.microsoft.com/office/drawing/2014/main" id="{7620034F-D81B-F663-BF20-1FCC08970613}"/>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37AE0867-BE8D-AAE7-E8FA-3DF04DBF220F}"/>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1E011685-FC81-A997-9A54-3DB62EAE20C9}"/>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2FFD2FAA-CA10-6EF0-21A2-C2AA8C00BDB4}"/>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Gerader Verbinder 43">
                <a:extLst>
                  <a:ext uri="{FF2B5EF4-FFF2-40B4-BE49-F238E27FC236}">
                    <a16:creationId xmlns:a16="http://schemas.microsoft.com/office/drawing/2014/main" id="{5242021D-038C-4176-651C-14FCEEBDB5CA}"/>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5" name="Gruppieren 44">
                <a:extLst>
                  <a:ext uri="{FF2B5EF4-FFF2-40B4-BE49-F238E27FC236}">
                    <a16:creationId xmlns:a16="http://schemas.microsoft.com/office/drawing/2014/main" id="{8EA7D771-7752-C90D-D9AA-F38064D5F11E}"/>
                  </a:ext>
                </a:extLst>
              </p:cNvPr>
              <p:cNvGrpSpPr/>
              <p:nvPr/>
            </p:nvGrpSpPr>
            <p:grpSpPr>
              <a:xfrm rot="16200000">
                <a:off x="5214863" y="2432774"/>
                <a:ext cx="226422" cy="1332740"/>
                <a:chOff x="5738949" y="1577021"/>
                <a:chExt cx="226422" cy="1332740"/>
              </a:xfrm>
            </p:grpSpPr>
            <p:sp>
              <p:nvSpPr>
                <p:cNvPr id="47" name="Rechteck 46">
                  <a:extLst>
                    <a:ext uri="{FF2B5EF4-FFF2-40B4-BE49-F238E27FC236}">
                      <a16:creationId xmlns:a16="http://schemas.microsoft.com/office/drawing/2014/main" id="{A6042AE1-5A93-078A-9547-728D34AB42C8}"/>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8" name="Gerader Verbinder 47">
                  <a:extLst>
                    <a:ext uri="{FF2B5EF4-FFF2-40B4-BE49-F238E27FC236}">
                      <a16:creationId xmlns:a16="http://schemas.microsoft.com/office/drawing/2014/main" id="{97653DA9-5F2B-029C-66DD-0F537E0466F8}"/>
                    </a:ext>
                  </a:extLst>
                </p:cNvPr>
                <p:cNvCxnSpPr/>
                <p:nvPr/>
              </p:nvCxnSpPr>
              <p:spPr>
                <a:xfrm>
                  <a:off x="5852160" y="157702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5D9FB452-D693-9206-6D5B-60F37E3B50D5}"/>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 name="Gerader Verbinder 45">
                <a:extLst>
                  <a:ext uri="{FF2B5EF4-FFF2-40B4-BE49-F238E27FC236}">
                    <a16:creationId xmlns:a16="http://schemas.microsoft.com/office/drawing/2014/main" id="{86515473-127E-7E2E-2A8F-A82D52CCB145}"/>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1" name="Textfeld 40">
              <a:extLst>
                <a:ext uri="{FF2B5EF4-FFF2-40B4-BE49-F238E27FC236}">
                  <a16:creationId xmlns:a16="http://schemas.microsoft.com/office/drawing/2014/main" id="{1DAF94D5-E542-3B8E-F9A6-0361B06D464A}"/>
                </a:ext>
              </a:extLst>
            </p:cNvPr>
            <p:cNvSpPr txBox="1"/>
            <p:nvPr/>
          </p:nvSpPr>
          <p:spPr>
            <a:xfrm rot="5400000">
              <a:off x="2164216" y="3239807"/>
              <a:ext cx="282450" cy="369332"/>
            </a:xfrm>
            <a:prstGeom prst="rect">
              <a:avLst/>
            </a:prstGeom>
            <a:noFill/>
          </p:spPr>
          <p:txBody>
            <a:bodyPr wrap="none" rtlCol="0">
              <a:spAutoFit/>
            </a:bodyPr>
            <a:lstStyle/>
            <a:p>
              <a:r>
                <a:rPr lang="de-DE" dirty="0"/>
                <a:t>L</a:t>
              </a:r>
              <a:endParaRPr lang="de-DE" baseline="-25000" dirty="0"/>
            </a:p>
          </p:txBody>
        </p:sp>
        <p:sp>
          <p:nvSpPr>
            <p:cNvPr id="42" name="Textfeld 41">
              <a:extLst>
                <a:ext uri="{FF2B5EF4-FFF2-40B4-BE49-F238E27FC236}">
                  <a16:creationId xmlns:a16="http://schemas.microsoft.com/office/drawing/2014/main" id="{927FFF62-EC52-777A-C3B5-935E483D755B}"/>
                </a:ext>
              </a:extLst>
            </p:cNvPr>
            <p:cNvSpPr txBox="1"/>
            <p:nvPr/>
          </p:nvSpPr>
          <p:spPr>
            <a:xfrm rot="5400000">
              <a:off x="2141717" y="2089768"/>
              <a:ext cx="308098" cy="369332"/>
            </a:xfrm>
            <a:prstGeom prst="rect">
              <a:avLst/>
            </a:prstGeom>
            <a:noFill/>
          </p:spPr>
          <p:txBody>
            <a:bodyPr wrap="none" rtlCol="0">
              <a:spAutoFit/>
            </a:bodyPr>
            <a:lstStyle/>
            <a:p>
              <a:r>
                <a:rPr lang="de-DE" dirty="0"/>
                <a:t>C</a:t>
              </a:r>
              <a:endParaRPr lang="de-DE" baseline="-25000" dirty="0"/>
            </a:p>
          </p:txBody>
        </p:sp>
      </p:grpSp>
    </p:spTree>
    <p:extLst>
      <p:ext uri="{BB962C8B-B14F-4D97-AF65-F5344CB8AC3E}">
        <p14:creationId xmlns:p14="http://schemas.microsoft.com/office/powerpoint/2010/main" val="19531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Bosch Office Sans"/>
              </a:rPr>
              <a:t>Resonanzfrequenz</a:t>
            </a:r>
            <a:br>
              <a:rPr kumimoji="0" lang="de-DE" sz="4000" b="0" i="0" u="none" strike="noStrike" kern="1200" cap="none" spc="0" normalizeH="0" baseline="0" noProof="0" dirty="0">
                <a:ln>
                  <a:noFill/>
                </a:ln>
                <a:solidFill>
                  <a:srgbClr val="A80163"/>
                </a:solidFill>
                <a:effectLst/>
                <a:uLnTx/>
                <a:uFillTx/>
                <a:latin typeface="Bosch Office Sans"/>
                <a:ea typeface="+mj-ea"/>
                <a:cs typeface="+mj-cs"/>
              </a:rPr>
            </a:br>
            <a:endParaRPr kumimoji="0" lang="de-DE" sz="4000" b="0" i="0" u="none" strike="noStrike" kern="1200" cap="none" spc="0" normalizeH="0" baseline="0" noProof="0" dirty="0">
              <a:ln>
                <a:noFill/>
              </a:ln>
              <a:solidFill>
                <a:srgbClr val="A80163"/>
              </a:solidFill>
              <a:effectLst/>
              <a:uLnTx/>
              <a:uFillTx/>
              <a:latin typeface="Bosch Office Sans"/>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0FCD4EB9-FD6F-4FE5-FA55-B5A35A3E2AF5}"/>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Die Schwingungsdauer ist abhängig von den Größen der Kapazität und der Induktivität</a:t>
            </a:r>
          </a:p>
          <a:p>
            <a:pPr>
              <a:defRPr/>
            </a:pPr>
            <a:endParaRPr lang="de-DE" dirty="0">
              <a:solidFill>
                <a:srgbClr val="000000"/>
              </a:solidFill>
            </a:endParaRPr>
          </a:p>
          <a:p>
            <a:pPr>
              <a:defRPr/>
            </a:pPr>
            <a:r>
              <a:rPr lang="de-DE" dirty="0">
                <a:solidFill>
                  <a:srgbClr val="000000"/>
                </a:solidFill>
              </a:rPr>
              <a:t>Blindwiderstand Kondensator:	X</a:t>
            </a:r>
            <a:r>
              <a:rPr lang="de-DE" baseline="-25000" dirty="0">
                <a:solidFill>
                  <a:srgbClr val="000000"/>
                </a:solidFill>
              </a:rPr>
              <a:t>C</a:t>
            </a:r>
            <a:r>
              <a:rPr lang="de-DE" dirty="0">
                <a:solidFill>
                  <a:srgbClr val="000000"/>
                </a:solidFill>
              </a:rPr>
              <a:t> = 1 / (</a:t>
            </a:r>
            <a:r>
              <a:rPr lang="de-DE" dirty="0">
                <a:solidFill>
                  <a:srgbClr val="000000"/>
                </a:solidFill>
                <a:latin typeface="Symbol" panose="05050102010706020507" pitchFamily="18" charset="2"/>
              </a:rPr>
              <a:t>w</a:t>
            </a:r>
            <a:r>
              <a:rPr lang="de-DE" dirty="0">
                <a:solidFill>
                  <a:srgbClr val="000000"/>
                </a:solidFill>
              </a:rPr>
              <a:t> * C)</a:t>
            </a:r>
          </a:p>
          <a:p>
            <a:pPr>
              <a:defRPr/>
            </a:pPr>
            <a:r>
              <a:rPr lang="de-DE" dirty="0">
                <a:solidFill>
                  <a:srgbClr val="000000"/>
                </a:solidFill>
              </a:rPr>
              <a:t>Blindwiderstand Spule: 		X</a:t>
            </a:r>
            <a:r>
              <a:rPr lang="de-DE" baseline="-25000" dirty="0">
                <a:solidFill>
                  <a:srgbClr val="000000"/>
                </a:solidFill>
              </a:rPr>
              <a:t>L</a:t>
            </a:r>
            <a:r>
              <a:rPr lang="de-DE" dirty="0">
                <a:solidFill>
                  <a:srgbClr val="000000"/>
                </a:solidFill>
              </a:rPr>
              <a:t> = </a:t>
            </a:r>
            <a:r>
              <a:rPr lang="de-DE" dirty="0">
                <a:solidFill>
                  <a:srgbClr val="000000"/>
                </a:solidFill>
                <a:latin typeface="Symbol" panose="05050102010706020507" pitchFamily="18" charset="2"/>
              </a:rPr>
              <a:t>w</a:t>
            </a:r>
            <a:r>
              <a:rPr lang="de-DE" dirty="0">
                <a:solidFill>
                  <a:srgbClr val="000000"/>
                </a:solidFill>
              </a:rPr>
              <a:t> * L </a:t>
            </a:r>
          </a:p>
          <a:p>
            <a:pPr>
              <a:defRPr/>
            </a:pPr>
            <a:endParaRPr lang="de-DE" dirty="0">
              <a:solidFill>
                <a:srgbClr val="000000"/>
              </a:solidFill>
            </a:endParaRPr>
          </a:p>
          <a:p>
            <a:pPr>
              <a:defRPr/>
            </a:pPr>
            <a:r>
              <a:rPr lang="de-DE" b="1" dirty="0">
                <a:solidFill>
                  <a:srgbClr val="000000"/>
                </a:solidFill>
              </a:rPr>
              <a:t>Bei Resonanz ist X</a:t>
            </a:r>
            <a:r>
              <a:rPr lang="de-DE" b="1" baseline="-25000" dirty="0">
                <a:solidFill>
                  <a:srgbClr val="000000"/>
                </a:solidFill>
              </a:rPr>
              <a:t>C</a:t>
            </a:r>
            <a:r>
              <a:rPr lang="de-DE" b="1" dirty="0">
                <a:solidFill>
                  <a:srgbClr val="000000"/>
                </a:solidFill>
              </a:rPr>
              <a:t> = X</a:t>
            </a:r>
            <a:r>
              <a:rPr lang="de-DE" b="1" baseline="-25000" dirty="0">
                <a:solidFill>
                  <a:srgbClr val="000000"/>
                </a:solidFill>
              </a:rPr>
              <a:t>L</a:t>
            </a:r>
            <a:r>
              <a:rPr lang="de-DE" b="1" dirty="0">
                <a:solidFill>
                  <a:srgbClr val="000000"/>
                </a:solidFill>
              </a:rPr>
              <a:t> (Betrag von induktivem und kapazitivem Widerstand ist gleich groß)</a:t>
            </a:r>
          </a:p>
          <a:p>
            <a:pPr>
              <a:defRPr/>
            </a:pPr>
            <a:r>
              <a:rPr lang="de-DE" dirty="0">
                <a:solidFill>
                  <a:srgbClr val="000000"/>
                </a:solidFill>
              </a:rPr>
              <a:t>dann gilt 1 / (</a:t>
            </a:r>
            <a:r>
              <a:rPr lang="de-DE" dirty="0">
                <a:solidFill>
                  <a:srgbClr val="000000"/>
                </a:solidFill>
                <a:latin typeface="Symbol" panose="05050102010706020507" pitchFamily="18" charset="2"/>
              </a:rPr>
              <a:t>w</a:t>
            </a:r>
            <a:r>
              <a:rPr lang="de-DE" dirty="0">
                <a:solidFill>
                  <a:srgbClr val="000000"/>
                </a:solidFill>
              </a:rPr>
              <a:t> * C) = </a:t>
            </a:r>
            <a:r>
              <a:rPr lang="de-DE" dirty="0">
                <a:solidFill>
                  <a:srgbClr val="000000"/>
                </a:solidFill>
                <a:latin typeface="Symbol" panose="05050102010706020507" pitchFamily="18" charset="2"/>
              </a:rPr>
              <a:t>w</a:t>
            </a:r>
            <a:r>
              <a:rPr lang="de-DE" dirty="0">
                <a:solidFill>
                  <a:srgbClr val="000000"/>
                </a:solidFill>
              </a:rPr>
              <a:t> * L , bzw. umgestellt </a:t>
            </a:r>
            <a:r>
              <a:rPr lang="de-DE" dirty="0">
                <a:solidFill>
                  <a:srgbClr val="000000"/>
                </a:solidFill>
                <a:latin typeface="Symbol" panose="05050102010706020507" pitchFamily="18" charset="2"/>
              </a:rPr>
              <a:t>w</a:t>
            </a:r>
            <a:r>
              <a:rPr lang="de-DE" dirty="0">
                <a:solidFill>
                  <a:srgbClr val="000000"/>
                </a:solidFill>
              </a:rPr>
              <a:t> = 1 /     L * C      mit </a:t>
            </a:r>
            <a:r>
              <a:rPr lang="de-DE" dirty="0">
                <a:solidFill>
                  <a:srgbClr val="000000"/>
                </a:solidFill>
                <a:latin typeface="Symbol" panose="05050102010706020507" pitchFamily="18" charset="2"/>
              </a:rPr>
              <a:t>w</a:t>
            </a:r>
            <a:r>
              <a:rPr lang="de-DE" dirty="0">
                <a:solidFill>
                  <a:srgbClr val="000000"/>
                </a:solidFill>
              </a:rPr>
              <a:t> = 2 * </a:t>
            </a:r>
            <a:r>
              <a:rPr lang="de-DE" dirty="0">
                <a:solidFill>
                  <a:srgbClr val="000000"/>
                </a:solidFill>
                <a:latin typeface="Symbol" panose="05050102010706020507" pitchFamily="18" charset="2"/>
              </a:rPr>
              <a:t>p</a:t>
            </a:r>
            <a:r>
              <a:rPr lang="de-DE" dirty="0">
                <a:solidFill>
                  <a:srgbClr val="000000"/>
                </a:solidFill>
              </a:rPr>
              <a:t> * f</a:t>
            </a: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  					</a:t>
            </a:r>
            <a:r>
              <a:rPr lang="de-DE" dirty="0" err="1">
                <a:solidFill>
                  <a:srgbClr val="000000"/>
                </a:solidFill>
              </a:rPr>
              <a:t>Thomsonsche</a:t>
            </a:r>
            <a:r>
              <a:rPr lang="de-DE" dirty="0">
                <a:solidFill>
                  <a:srgbClr val="000000"/>
                </a:solidFill>
              </a:rPr>
              <a:t> Schwingkreisformel</a:t>
            </a: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p:txBody>
      </p:sp>
      <p:grpSp>
        <p:nvGrpSpPr>
          <p:cNvPr id="7" name="Gruppieren 6">
            <a:extLst>
              <a:ext uri="{FF2B5EF4-FFF2-40B4-BE49-F238E27FC236}">
                <a16:creationId xmlns:a16="http://schemas.microsoft.com/office/drawing/2014/main" id="{E94BC87D-6E01-E030-FBFC-A1AD7C4ADFF9}"/>
              </a:ext>
            </a:extLst>
          </p:cNvPr>
          <p:cNvGrpSpPr/>
          <p:nvPr/>
        </p:nvGrpSpPr>
        <p:grpSpPr>
          <a:xfrm>
            <a:off x="1911341" y="4201455"/>
            <a:ext cx="2451653" cy="923330"/>
            <a:chOff x="2468690" y="4565333"/>
            <a:chExt cx="2451653" cy="923330"/>
          </a:xfrm>
        </p:grpSpPr>
        <p:sp>
          <p:nvSpPr>
            <p:cNvPr id="8" name="Textfeld 7">
              <a:extLst>
                <a:ext uri="{FF2B5EF4-FFF2-40B4-BE49-F238E27FC236}">
                  <a16:creationId xmlns:a16="http://schemas.microsoft.com/office/drawing/2014/main" id="{CA64C870-DD91-005E-6212-0694B842E15F}"/>
                </a:ext>
              </a:extLst>
            </p:cNvPr>
            <p:cNvSpPr txBox="1"/>
            <p:nvPr/>
          </p:nvSpPr>
          <p:spPr>
            <a:xfrm>
              <a:off x="2468690" y="4565333"/>
              <a:ext cx="2451653" cy="923330"/>
            </a:xfrm>
            <a:prstGeom prst="rect">
              <a:avLst/>
            </a:prstGeom>
            <a:noFill/>
          </p:spPr>
          <p:txBody>
            <a:bodyPr wrap="square" rtlCol="0">
              <a:spAutoFit/>
            </a:bodyPr>
            <a:lstStyle/>
            <a:p>
              <a:r>
                <a:rPr lang="de-DE" b="1" dirty="0">
                  <a:solidFill>
                    <a:srgbClr val="000000"/>
                  </a:solidFill>
                  <a:latin typeface="Bosch Office Sans"/>
                </a:rPr>
                <a:t>                   1</a:t>
              </a:r>
            </a:p>
            <a:p>
              <a:r>
                <a:rPr lang="de-DE" b="1" dirty="0">
                  <a:solidFill>
                    <a:srgbClr val="000000"/>
                  </a:solidFill>
                  <a:latin typeface="Bosch Office Sans"/>
                </a:rPr>
                <a:t>f   =   -------------------------</a:t>
              </a:r>
            </a:p>
            <a:p>
              <a:r>
                <a:rPr lang="de-DE" b="1" dirty="0">
                  <a:solidFill>
                    <a:srgbClr val="000000"/>
                  </a:solidFill>
                  <a:latin typeface="Bosch Office Sans"/>
                </a:rPr>
                <a:t>	  2 * </a:t>
              </a:r>
              <a:r>
                <a:rPr lang="de-DE" b="1" dirty="0">
                  <a:solidFill>
                    <a:srgbClr val="000000"/>
                  </a:solidFill>
                  <a:latin typeface="Symbol" panose="05050102010706020507" pitchFamily="18" charset="2"/>
                </a:rPr>
                <a:t>p</a:t>
              </a:r>
              <a:r>
                <a:rPr lang="de-DE" b="1" dirty="0">
                  <a:solidFill>
                    <a:srgbClr val="000000"/>
                  </a:solidFill>
                  <a:latin typeface="Bosch Office Sans"/>
                </a:rPr>
                <a:t>  *       L * C </a:t>
              </a:r>
              <a:endParaRPr lang="de-DE" b="1" dirty="0"/>
            </a:p>
          </p:txBody>
        </p:sp>
        <p:grpSp>
          <p:nvGrpSpPr>
            <p:cNvPr id="9" name="Gruppieren 8">
              <a:extLst>
                <a:ext uri="{FF2B5EF4-FFF2-40B4-BE49-F238E27FC236}">
                  <a16:creationId xmlns:a16="http://schemas.microsoft.com/office/drawing/2014/main" id="{F55845E6-7E71-3CE5-CA70-C5BCF26F0D1A}"/>
                </a:ext>
              </a:extLst>
            </p:cNvPr>
            <p:cNvGrpSpPr/>
            <p:nvPr/>
          </p:nvGrpSpPr>
          <p:grpSpPr>
            <a:xfrm>
              <a:off x="3910765" y="5094514"/>
              <a:ext cx="752485" cy="287383"/>
              <a:chOff x="5827057" y="4717732"/>
              <a:chExt cx="954723" cy="804919"/>
            </a:xfrm>
          </p:grpSpPr>
          <p:cxnSp>
            <p:nvCxnSpPr>
              <p:cNvPr id="10" name="Gerader Verbinder 9">
                <a:extLst>
                  <a:ext uri="{FF2B5EF4-FFF2-40B4-BE49-F238E27FC236}">
                    <a16:creationId xmlns:a16="http://schemas.microsoft.com/office/drawing/2014/main" id="{7D486141-1E05-3666-1F5B-CCACE0600839}"/>
                  </a:ext>
                </a:extLst>
              </p:cNvPr>
              <p:cNvCxnSpPr/>
              <p:nvPr/>
            </p:nvCxnSpPr>
            <p:spPr>
              <a:xfrm>
                <a:off x="5827057" y="5165599"/>
                <a:ext cx="99003" cy="3570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55747CD-F56F-71D1-1187-CA2760740CF5}"/>
                  </a:ext>
                </a:extLst>
              </p:cNvPr>
              <p:cNvCxnSpPr/>
              <p:nvPr/>
            </p:nvCxnSpPr>
            <p:spPr>
              <a:xfrm flipV="1">
                <a:off x="5926060" y="4717733"/>
                <a:ext cx="176005" cy="8049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05EA7D47-8ADC-945B-82E1-C86356F78ADD}"/>
                  </a:ext>
                </a:extLst>
              </p:cNvPr>
              <p:cNvCxnSpPr/>
              <p:nvPr/>
            </p:nvCxnSpPr>
            <p:spPr>
              <a:xfrm flipH="1">
                <a:off x="6102066" y="4717732"/>
                <a:ext cx="6797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6" name="Gerader Verbinder 15">
            <a:extLst>
              <a:ext uri="{FF2B5EF4-FFF2-40B4-BE49-F238E27FC236}">
                <a16:creationId xmlns:a16="http://schemas.microsoft.com/office/drawing/2014/main" id="{D0E91BD7-0CDB-5479-CDC1-038CEDCEA7FA}"/>
              </a:ext>
            </a:extLst>
          </p:cNvPr>
          <p:cNvCxnSpPr/>
          <p:nvPr/>
        </p:nvCxnSpPr>
        <p:spPr>
          <a:xfrm>
            <a:off x="5306869" y="3603000"/>
            <a:ext cx="78031" cy="127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7674E22E-9638-9D44-A0B4-0A5E3CA450A3}"/>
              </a:ext>
            </a:extLst>
          </p:cNvPr>
          <p:cNvCxnSpPr/>
          <p:nvPr/>
        </p:nvCxnSpPr>
        <p:spPr>
          <a:xfrm flipV="1">
            <a:off x="5384900" y="3443097"/>
            <a:ext cx="138722" cy="287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14A7EB62-A733-E788-CF0E-314417C9B9AF}"/>
              </a:ext>
            </a:extLst>
          </p:cNvPr>
          <p:cNvCxnSpPr/>
          <p:nvPr/>
        </p:nvCxnSpPr>
        <p:spPr>
          <a:xfrm flipH="1">
            <a:off x="5523623" y="3443097"/>
            <a:ext cx="5357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06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Parallel- und Serienschwingkreis</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1043" name="Inhaltsplatzhalter 4">
            <a:extLst>
              <a:ext uri="{FF2B5EF4-FFF2-40B4-BE49-F238E27FC236}">
                <a16:creationId xmlns:a16="http://schemas.microsoft.com/office/drawing/2014/main" id="{C532C9BE-8480-FEEC-0BA6-77DF3D7C0C0F}"/>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r>
              <a:rPr lang="de-DE" dirty="0">
                <a:solidFill>
                  <a:srgbClr val="000000"/>
                </a:solidFill>
              </a:rPr>
              <a:t>Parallelschwingkreis							Serienschwingkreis</a:t>
            </a:r>
          </a:p>
          <a:p>
            <a:pPr>
              <a:defRPr/>
            </a:pPr>
            <a:endParaRPr lang="de-DE" dirty="0">
              <a:solidFill>
                <a:srgbClr val="000000"/>
              </a:solidFill>
            </a:endParaRPr>
          </a:p>
          <a:p>
            <a:pPr>
              <a:defRPr/>
            </a:pPr>
            <a:r>
              <a:rPr lang="de-DE" dirty="0">
                <a:solidFill>
                  <a:srgbClr val="000000"/>
                </a:solidFill>
              </a:rPr>
              <a:t>Die </a:t>
            </a:r>
            <a:r>
              <a:rPr lang="de-DE" dirty="0" err="1">
                <a:solidFill>
                  <a:srgbClr val="000000"/>
                </a:solidFill>
              </a:rPr>
              <a:t>Thomsonsche</a:t>
            </a:r>
            <a:r>
              <a:rPr lang="de-DE" dirty="0">
                <a:solidFill>
                  <a:srgbClr val="000000"/>
                </a:solidFill>
              </a:rPr>
              <a:t> Schwingkreisformel gilt für den Parallel- und Serienschwingkreis</a:t>
            </a:r>
          </a:p>
          <a:p>
            <a:pPr>
              <a:defRPr/>
            </a:pPr>
            <a:r>
              <a:rPr lang="de-DE" b="1" dirty="0">
                <a:solidFill>
                  <a:srgbClr val="000000"/>
                </a:solidFill>
              </a:rPr>
              <a:t>Die Resonanzfrequenz ist unabhängig von evtl. (Verlust-)widerständen</a:t>
            </a:r>
          </a:p>
          <a:p>
            <a:pPr>
              <a:defRPr/>
            </a:pPr>
            <a:endParaRPr lang="de-DE" dirty="0">
              <a:solidFill>
                <a:srgbClr val="000000"/>
              </a:solidFill>
              <a:latin typeface="Bosch Office Sans"/>
            </a:endParaRPr>
          </a:p>
        </p:txBody>
      </p:sp>
      <p:grpSp>
        <p:nvGrpSpPr>
          <p:cNvPr id="1044" name="Gruppieren 1043">
            <a:extLst>
              <a:ext uri="{FF2B5EF4-FFF2-40B4-BE49-F238E27FC236}">
                <a16:creationId xmlns:a16="http://schemas.microsoft.com/office/drawing/2014/main" id="{F5052690-4337-1849-34E2-751A7DA3A20C}"/>
              </a:ext>
            </a:extLst>
          </p:cNvPr>
          <p:cNvGrpSpPr/>
          <p:nvPr/>
        </p:nvGrpSpPr>
        <p:grpSpPr>
          <a:xfrm>
            <a:off x="7901994" y="1886856"/>
            <a:ext cx="1177972" cy="360000"/>
            <a:chOff x="5316144" y="2659793"/>
            <a:chExt cx="1177972" cy="360000"/>
          </a:xfrm>
        </p:grpSpPr>
        <p:cxnSp>
          <p:nvCxnSpPr>
            <p:cNvPr id="1045" name="Gerader Verbinder 1044">
              <a:extLst>
                <a:ext uri="{FF2B5EF4-FFF2-40B4-BE49-F238E27FC236}">
                  <a16:creationId xmlns:a16="http://schemas.microsoft.com/office/drawing/2014/main" id="{DB1B9DA4-3F4E-B82E-69C7-E27B0B089933}"/>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Gerader Verbinder 1045">
              <a:extLst>
                <a:ext uri="{FF2B5EF4-FFF2-40B4-BE49-F238E27FC236}">
                  <a16:creationId xmlns:a16="http://schemas.microsoft.com/office/drawing/2014/main" id="{58BCFBC8-4B61-F42C-F10D-3E68B5814644}"/>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7" name="Gerader Verbinder 1046">
              <a:extLst>
                <a:ext uri="{FF2B5EF4-FFF2-40B4-BE49-F238E27FC236}">
                  <a16:creationId xmlns:a16="http://schemas.microsoft.com/office/drawing/2014/main" id="{323B04CA-4F4D-3C5E-2189-66E438DA255B}"/>
                </a:ext>
              </a:extLst>
            </p:cNvPr>
            <p:cNvCxnSpPr/>
            <p:nvPr/>
          </p:nvCxnSpPr>
          <p:spPr>
            <a:xfrm>
              <a:off x="5954116"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Gerader Verbinder 1047">
              <a:extLst>
                <a:ext uri="{FF2B5EF4-FFF2-40B4-BE49-F238E27FC236}">
                  <a16:creationId xmlns:a16="http://schemas.microsoft.com/office/drawing/2014/main" id="{A06CE328-B669-D52C-27F6-C9E1B495D144}"/>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9" name="Textfeld 1048">
            <a:extLst>
              <a:ext uri="{FF2B5EF4-FFF2-40B4-BE49-F238E27FC236}">
                <a16:creationId xmlns:a16="http://schemas.microsoft.com/office/drawing/2014/main" id="{3EF1E483-1DBC-209B-994E-B79D0ACF6132}"/>
              </a:ext>
            </a:extLst>
          </p:cNvPr>
          <p:cNvSpPr txBox="1"/>
          <p:nvPr/>
        </p:nvSpPr>
        <p:spPr>
          <a:xfrm>
            <a:off x="8336130" y="2189413"/>
            <a:ext cx="309700" cy="369332"/>
          </a:xfrm>
          <a:prstGeom prst="rect">
            <a:avLst/>
          </a:prstGeom>
          <a:noFill/>
        </p:spPr>
        <p:txBody>
          <a:bodyPr wrap="none" rtlCol="0">
            <a:spAutoFit/>
          </a:bodyPr>
          <a:lstStyle/>
          <a:p>
            <a:r>
              <a:rPr lang="de-DE" dirty="0"/>
              <a:t>C</a:t>
            </a:r>
          </a:p>
        </p:txBody>
      </p:sp>
      <p:grpSp>
        <p:nvGrpSpPr>
          <p:cNvPr id="1050" name="Gruppieren 1049">
            <a:extLst>
              <a:ext uri="{FF2B5EF4-FFF2-40B4-BE49-F238E27FC236}">
                <a16:creationId xmlns:a16="http://schemas.microsoft.com/office/drawing/2014/main" id="{60C44DA1-4C88-6980-D583-0CE0AC6DE51B}"/>
              </a:ext>
            </a:extLst>
          </p:cNvPr>
          <p:cNvGrpSpPr/>
          <p:nvPr/>
        </p:nvGrpSpPr>
        <p:grpSpPr>
          <a:xfrm rot="5400000">
            <a:off x="9646023" y="1387589"/>
            <a:ext cx="226422" cy="1358535"/>
            <a:chOff x="5738949" y="1550127"/>
            <a:chExt cx="226422" cy="1358535"/>
          </a:xfrm>
          <a:solidFill>
            <a:schemeClr val="tx1"/>
          </a:solidFill>
        </p:grpSpPr>
        <p:sp>
          <p:nvSpPr>
            <p:cNvPr id="1051" name="Rechteck 1050">
              <a:extLst>
                <a:ext uri="{FF2B5EF4-FFF2-40B4-BE49-F238E27FC236}">
                  <a16:creationId xmlns:a16="http://schemas.microsoft.com/office/drawing/2014/main" id="{8D21F388-70EF-AB11-7392-50F62B2CF627}"/>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2" name="Gerader Verbinder 1051">
              <a:extLst>
                <a:ext uri="{FF2B5EF4-FFF2-40B4-BE49-F238E27FC236}">
                  <a16:creationId xmlns:a16="http://schemas.microsoft.com/office/drawing/2014/main" id="{F065AFEA-ED0D-FBFA-215C-62A4B43CAABC}"/>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3" name="Gerader Verbinder 1052">
              <a:extLst>
                <a:ext uri="{FF2B5EF4-FFF2-40B4-BE49-F238E27FC236}">
                  <a16:creationId xmlns:a16="http://schemas.microsoft.com/office/drawing/2014/main" id="{D5E42BC0-92D6-89E9-8608-671EDE6198F1}"/>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4" name="Textfeld 1053">
            <a:extLst>
              <a:ext uri="{FF2B5EF4-FFF2-40B4-BE49-F238E27FC236}">
                <a16:creationId xmlns:a16="http://schemas.microsoft.com/office/drawing/2014/main" id="{63A6E99A-E39F-E862-BE8C-8AC3E7F96968}"/>
              </a:ext>
            </a:extLst>
          </p:cNvPr>
          <p:cNvSpPr txBox="1"/>
          <p:nvPr/>
        </p:nvSpPr>
        <p:spPr>
          <a:xfrm>
            <a:off x="9594732" y="2178054"/>
            <a:ext cx="282450" cy="369332"/>
          </a:xfrm>
          <a:prstGeom prst="rect">
            <a:avLst/>
          </a:prstGeom>
          <a:noFill/>
        </p:spPr>
        <p:txBody>
          <a:bodyPr wrap="none" rtlCol="0">
            <a:spAutoFit/>
          </a:bodyPr>
          <a:lstStyle/>
          <a:p>
            <a:r>
              <a:rPr lang="de-DE" dirty="0"/>
              <a:t>L</a:t>
            </a:r>
          </a:p>
        </p:txBody>
      </p:sp>
      <p:grpSp>
        <p:nvGrpSpPr>
          <p:cNvPr id="1055" name="Gruppieren 1054">
            <a:extLst>
              <a:ext uri="{FF2B5EF4-FFF2-40B4-BE49-F238E27FC236}">
                <a16:creationId xmlns:a16="http://schemas.microsoft.com/office/drawing/2014/main" id="{7E2910E9-D45C-2171-CC77-FA8ACAF1F07E}"/>
              </a:ext>
            </a:extLst>
          </p:cNvPr>
          <p:cNvGrpSpPr/>
          <p:nvPr/>
        </p:nvGrpSpPr>
        <p:grpSpPr>
          <a:xfrm rot="16200000">
            <a:off x="308471" y="1521448"/>
            <a:ext cx="1345896" cy="1445313"/>
            <a:chOff x="1639911" y="2120385"/>
            <a:chExt cx="1345896" cy="1445313"/>
          </a:xfrm>
        </p:grpSpPr>
        <p:grpSp>
          <p:nvGrpSpPr>
            <p:cNvPr id="1056" name="Gruppieren 1055">
              <a:extLst>
                <a:ext uri="{FF2B5EF4-FFF2-40B4-BE49-F238E27FC236}">
                  <a16:creationId xmlns:a16="http://schemas.microsoft.com/office/drawing/2014/main" id="{14E531BA-9EDF-8D48-0872-EE879CE2ED79}"/>
                </a:ext>
              </a:extLst>
            </p:cNvPr>
            <p:cNvGrpSpPr/>
            <p:nvPr/>
          </p:nvGrpSpPr>
          <p:grpSpPr>
            <a:xfrm>
              <a:off x="1639911" y="2428482"/>
              <a:ext cx="1345896" cy="850547"/>
              <a:chOff x="4648547" y="2361807"/>
              <a:chExt cx="1345896" cy="850547"/>
            </a:xfrm>
          </p:grpSpPr>
          <p:grpSp>
            <p:nvGrpSpPr>
              <p:cNvPr id="1059" name="Gruppieren 1058">
                <a:extLst>
                  <a:ext uri="{FF2B5EF4-FFF2-40B4-BE49-F238E27FC236}">
                    <a16:creationId xmlns:a16="http://schemas.microsoft.com/office/drawing/2014/main" id="{74E8718C-8440-A2AC-4C02-05614929B966}"/>
                  </a:ext>
                </a:extLst>
              </p:cNvPr>
              <p:cNvGrpSpPr/>
              <p:nvPr/>
            </p:nvGrpSpPr>
            <p:grpSpPr>
              <a:xfrm>
                <a:off x="4648547" y="2361807"/>
                <a:ext cx="1345896" cy="360000"/>
                <a:chOff x="7061817" y="1889926"/>
                <a:chExt cx="1345896" cy="360000"/>
              </a:xfrm>
            </p:grpSpPr>
            <p:cxnSp>
              <p:nvCxnSpPr>
                <p:cNvPr id="1066" name="Gerader Verbinder 1065">
                  <a:extLst>
                    <a:ext uri="{FF2B5EF4-FFF2-40B4-BE49-F238E27FC236}">
                      <a16:creationId xmlns:a16="http://schemas.microsoft.com/office/drawing/2014/main" id="{2BBD4219-511F-588F-887A-27281030EB4D}"/>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7" name="Gerader Verbinder 1066">
                  <a:extLst>
                    <a:ext uri="{FF2B5EF4-FFF2-40B4-BE49-F238E27FC236}">
                      <a16:creationId xmlns:a16="http://schemas.microsoft.com/office/drawing/2014/main" id="{6443740A-688E-A2DC-BCD7-EC9C97F7DE28}"/>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8" name="Gerader Verbinder 1067">
                  <a:extLst>
                    <a:ext uri="{FF2B5EF4-FFF2-40B4-BE49-F238E27FC236}">
                      <a16:creationId xmlns:a16="http://schemas.microsoft.com/office/drawing/2014/main" id="{D93C047B-FD02-7F5E-CA28-4550A18D922C}"/>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9" name="Gerader Verbinder 1068">
                  <a:extLst>
                    <a:ext uri="{FF2B5EF4-FFF2-40B4-BE49-F238E27FC236}">
                      <a16:creationId xmlns:a16="http://schemas.microsoft.com/office/drawing/2014/main" id="{9647A25C-6F21-B528-F78F-FC3064A3EF30}"/>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0" name="Gerader Verbinder 1059">
                <a:extLst>
                  <a:ext uri="{FF2B5EF4-FFF2-40B4-BE49-F238E27FC236}">
                    <a16:creationId xmlns:a16="http://schemas.microsoft.com/office/drawing/2014/main" id="{10DB944C-D664-AB1F-A74E-4572044DDDE6}"/>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61" name="Gruppieren 1060">
                <a:extLst>
                  <a:ext uri="{FF2B5EF4-FFF2-40B4-BE49-F238E27FC236}">
                    <a16:creationId xmlns:a16="http://schemas.microsoft.com/office/drawing/2014/main" id="{E8B079C5-299C-71B6-8C71-C8EC66CD0412}"/>
                  </a:ext>
                </a:extLst>
              </p:cNvPr>
              <p:cNvGrpSpPr/>
              <p:nvPr/>
            </p:nvGrpSpPr>
            <p:grpSpPr>
              <a:xfrm rot="16200000">
                <a:off x="5215063" y="2432974"/>
                <a:ext cx="226422" cy="1332338"/>
                <a:chOff x="5738949" y="1577423"/>
                <a:chExt cx="226422" cy="1332338"/>
              </a:xfrm>
            </p:grpSpPr>
            <p:sp>
              <p:nvSpPr>
                <p:cNvPr id="1063" name="Rechteck 1062">
                  <a:extLst>
                    <a:ext uri="{FF2B5EF4-FFF2-40B4-BE49-F238E27FC236}">
                      <a16:creationId xmlns:a16="http://schemas.microsoft.com/office/drawing/2014/main" id="{135E20C3-233B-DBC9-159A-D55F9E9321E6}"/>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4" name="Gerader Verbinder 1063">
                  <a:extLst>
                    <a:ext uri="{FF2B5EF4-FFF2-40B4-BE49-F238E27FC236}">
                      <a16:creationId xmlns:a16="http://schemas.microsoft.com/office/drawing/2014/main" id="{FB83DBF5-4BD9-4D45-9EC9-AD8753FFAB4E}"/>
                    </a:ext>
                  </a:extLst>
                </p:cNvPr>
                <p:cNvCxnSpPr/>
                <p:nvPr/>
              </p:nvCxnSpPr>
              <p:spPr>
                <a:xfrm>
                  <a:off x="5852160" y="1577423"/>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Gerader Verbinder 1064">
                  <a:extLst>
                    <a:ext uri="{FF2B5EF4-FFF2-40B4-BE49-F238E27FC236}">
                      <a16:creationId xmlns:a16="http://schemas.microsoft.com/office/drawing/2014/main" id="{0A6F6AC3-5C45-2E85-C4EE-EED6EDF05A3A}"/>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2" name="Gerader Verbinder 1061">
                <a:extLst>
                  <a:ext uri="{FF2B5EF4-FFF2-40B4-BE49-F238E27FC236}">
                    <a16:creationId xmlns:a16="http://schemas.microsoft.com/office/drawing/2014/main" id="{5F3CF260-1D17-83AA-2FA0-8AA3835E5021}"/>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057" name="Textfeld 1056">
              <a:extLst>
                <a:ext uri="{FF2B5EF4-FFF2-40B4-BE49-F238E27FC236}">
                  <a16:creationId xmlns:a16="http://schemas.microsoft.com/office/drawing/2014/main" id="{3FF53A05-48EF-D8C6-3E29-A0D349D2342E}"/>
                </a:ext>
              </a:extLst>
            </p:cNvPr>
            <p:cNvSpPr txBox="1"/>
            <p:nvPr/>
          </p:nvSpPr>
          <p:spPr>
            <a:xfrm rot="5400000">
              <a:off x="2164216" y="3239807"/>
              <a:ext cx="282450" cy="369332"/>
            </a:xfrm>
            <a:prstGeom prst="rect">
              <a:avLst/>
            </a:prstGeom>
            <a:noFill/>
          </p:spPr>
          <p:txBody>
            <a:bodyPr wrap="none" rtlCol="0">
              <a:spAutoFit/>
            </a:bodyPr>
            <a:lstStyle/>
            <a:p>
              <a:r>
                <a:rPr lang="de-DE" dirty="0"/>
                <a:t>L</a:t>
              </a:r>
              <a:endParaRPr lang="de-DE" baseline="-25000" dirty="0"/>
            </a:p>
          </p:txBody>
        </p:sp>
        <p:sp>
          <p:nvSpPr>
            <p:cNvPr id="1058" name="Textfeld 1057">
              <a:extLst>
                <a:ext uri="{FF2B5EF4-FFF2-40B4-BE49-F238E27FC236}">
                  <a16:creationId xmlns:a16="http://schemas.microsoft.com/office/drawing/2014/main" id="{CBFA0C77-5A18-D661-7815-5A4CE7ACF90F}"/>
                </a:ext>
              </a:extLst>
            </p:cNvPr>
            <p:cNvSpPr txBox="1"/>
            <p:nvPr/>
          </p:nvSpPr>
          <p:spPr>
            <a:xfrm rot="5400000">
              <a:off x="2141717" y="2089768"/>
              <a:ext cx="308098" cy="369332"/>
            </a:xfrm>
            <a:prstGeom prst="rect">
              <a:avLst/>
            </a:prstGeom>
            <a:noFill/>
          </p:spPr>
          <p:txBody>
            <a:bodyPr wrap="none" rtlCol="0">
              <a:spAutoFit/>
            </a:bodyPr>
            <a:lstStyle/>
            <a:p>
              <a:r>
                <a:rPr lang="de-DE" dirty="0"/>
                <a:t>C</a:t>
              </a:r>
              <a:endParaRPr lang="de-DE" baseline="-25000" dirty="0"/>
            </a:p>
          </p:txBody>
        </p:sp>
      </p:grpSp>
      <p:sp>
        <p:nvSpPr>
          <p:cNvPr id="1070" name="Ellipse 1069">
            <a:extLst>
              <a:ext uri="{FF2B5EF4-FFF2-40B4-BE49-F238E27FC236}">
                <a16:creationId xmlns:a16="http://schemas.microsoft.com/office/drawing/2014/main" id="{DA5E2B05-913F-F249-6B63-70A88D27D917}"/>
              </a:ext>
            </a:extLst>
          </p:cNvPr>
          <p:cNvSpPr/>
          <p:nvPr/>
        </p:nvSpPr>
        <p:spPr>
          <a:xfrm>
            <a:off x="976293" y="151583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1" name="Ellipse 1070">
            <a:extLst>
              <a:ext uri="{FF2B5EF4-FFF2-40B4-BE49-F238E27FC236}">
                <a16:creationId xmlns:a16="http://schemas.microsoft.com/office/drawing/2014/main" id="{DDB29F9E-1E0D-B196-35B0-210037E3F53B}"/>
              </a:ext>
            </a:extLst>
          </p:cNvPr>
          <p:cNvSpPr/>
          <p:nvPr/>
        </p:nvSpPr>
        <p:spPr>
          <a:xfrm>
            <a:off x="968339" y="285413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2" name="Ellipse 1071">
            <a:extLst>
              <a:ext uri="{FF2B5EF4-FFF2-40B4-BE49-F238E27FC236}">
                <a16:creationId xmlns:a16="http://schemas.microsoft.com/office/drawing/2014/main" id="{D6DE07C9-83A9-468E-02DA-96A9E454E44D}"/>
              </a:ext>
            </a:extLst>
          </p:cNvPr>
          <p:cNvSpPr/>
          <p:nvPr/>
        </p:nvSpPr>
        <p:spPr>
          <a:xfrm>
            <a:off x="7847993" y="201698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3" name="Ellipse 1072">
            <a:extLst>
              <a:ext uri="{FF2B5EF4-FFF2-40B4-BE49-F238E27FC236}">
                <a16:creationId xmlns:a16="http://schemas.microsoft.com/office/drawing/2014/main" id="{A4AE270F-2697-C151-6F8F-894CFA16CEA9}"/>
              </a:ext>
            </a:extLst>
          </p:cNvPr>
          <p:cNvSpPr/>
          <p:nvPr/>
        </p:nvSpPr>
        <p:spPr>
          <a:xfrm>
            <a:off x="10384502" y="200184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74" name="Gruppieren 1073">
            <a:extLst>
              <a:ext uri="{FF2B5EF4-FFF2-40B4-BE49-F238E27FC236}">
                <a16:creationId xmlns:a16="http://schemas.microsoft.com/office/drawing/2014/main" id="{9B207AA2-A317-79A2-AC32-B7FBA13D5D6B}"/>
              </a:ext>
            </a:extLst>
          </p:cNvPr>
          <p:cNvGrpSpPr/>
          <p:nvPr/>
        </p:nvGrpSpPr>
        <p:grpSpPr>
          <a:xfrm rot="16200000">
            <a:off x="2711768" y="1521449"/>
            <a:ext cx="1345897" cy="1445313"/>
            <a:chOff x="1639911" y="2120385"/>
            <a:chExt cx="1345897" cy="1445313"/>
          </a:xfrm>
        </p:grpSpPr>
        <p:grpSp>
          <p:nvGrpSpPr>
            <p:cNvPr id="1075" name="Gruppieren 1074">
              <a:extLst>
                <a:ext uri="{FF2B5EF4-FFF2-40B4-BE49-F238E27FC236}">
                  <a16:creationId xmlns:a16="http://schemas.microsoft.com/office/drawing/2014/main" id="{8324D7AF-CAB0-AFA8-D5CC-0241223040DF}"/>
                </a:ext>
              </a:extLst>
            </p:cNvPr>
            <p:cNvGrpSpPr/>
            <p:nvPr/>
          </p:nvGrpSpPr>
          <p:grpSpPr>
            <a:xfrm>
              <a:off x="1639911" y="2428482"/>
              <a:ext cx="1345897" cy="850548"/>
              <a:chOff x="4648547" y="2361807"/>
              <a:chExt cx="1345897" cy="850548"/>
            </a:xfrm>
          </p:grpSpPr>
          <p:grpSp>
            <p:nvGrpSpPr>
              <p:cNvPr id="1078" name="Gruppieren 1077">
                <a:extLst>
                  <a:ext uri="{FF2B5EF4-FFF2-40B4-BE49-F238E27FC236}">
                    <a16:creationId xmlns:a16="http://schemas.microsoft.com/office/drawing/2014/main" id="{00FF5ED1-C503-C4A6-1E91-292BBFEFB618}"/>
                  </a:ext>
                </a:extLst>
              </p:cNvPr>
              <p:cNvGrpSpPr/>
              <p:nvPr/>
            </p:nvGrpSpPr>
            <p:grpSpPr>
              <a:xfrm>
                <a:off x="4648547" y="2361807"/>
                <a:ext cx="1345896" cy="360000"/>
                <a:chOff x="7061817" y="1889926"/>
                <a:chExt cx="1345896" cy="360000"/>
              </a:xfrm>
            </p:grpSpPr>
            <p:cxnSp>
              <p:nvCxnSpPr>
                <p:cNvPr id="1085" name="Gerader Verbinder 1084">
                  <a:extLst>
                    <a:ext uri="{FF2B5EF4-FFF2-40B4-BE49-F238E27FC236}">
                      <a16:creationId xmlns:a16="http://schemas.microsoft.com/office/drawing/2014/main" id="{D82016EB-94F5-B6B9-411C-DBA6C6A980E0}"/>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6" name="Gerader Verbinder 1085">
                  <a:extLst>
                    <a:ext uri="{FF2B5EF4-FFF2-40B4-BE49-F238E27FC236}">
                      <a16:creationId xmlns:a16="http://schemas.microsoft.com/office/drawing/2014/main" id="{467F8521-4C4D-2810-908A-260401B64DCB}"/>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7" name="Gerader Verbinder 1086">
                  <a:extLst>
                    <a:ext uri="{FF2B5EF4-FFF2-40B4-BE49-F238E27FC236}">
                      <a16:creationId xmlns:a16="http://schemas.microsoft.com/office/drawing/2014/main" id="{CD6FC918-A055-2C4C-1358-F32762F30441}"/>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8" name="Gerader Verbinder 1087">
                  <a:extLst>
                    <a:ext uri="{FF2B5EF4-FFF2-40B4-BE49-F238E27FC236}">
                      <a16:creationId xmlns:a16="http://schemas.microsoft.com/office/drawing/2014/main" id="{A84D1533-C78F-56CE-4335-16D8923E3E21}"/>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79" name="Gerader Verbinder 1078">
                <a:extLst>
                  <a:ext uri="{FF2B5EF4-FFF2-40B4-BE49-F238E27FC236}">
                    <a16:creationId xmlns:a16="http://schemas.microsoft.com/office/drawing/2014/main" id="{B83A43F5-8D13-62AE-AA52-C38700DEA748}"/>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80" name="Gruppieren 1079">
                <a:extLst>
                  <a:ext uri="{FF2B5EF4-FFF2-40B4-BE49-F238E27FC236}">
                    <a16:creationId xmlns:a16="http://schemas.microsoft.com/office/drawing/2014/main" id="{B48EAAD5-F41B-149E-2B28-91494A66C707}"/>
                  </a:ext>
                </a:extLst>
              </p:cNvPr>
              <p:cNvGrpSpPr/>
              <p:nvPr/>
            </p:nvGrpSpPr>
            <p:grpSpPr>
              <a:xfrm rot="16200000">
                <a:off x="5214863" y="2432774"/>
                <a:ext cx="226422" cy="1332740"/>
                <a:chOff x="5738949" y="1577021"/>
                <a:chExt cx="226422" cy="1332740"/>
              </a:xfrm>
            </p:grpSpPr>
            <p:sp>
              <p:nvSpPr>
                <p:cNvPr id="1082" name="Rechteck 1081">
                  <a:extLst>
                    <a:ext uri="{FF2B5EF4-FFF2-40B4-BE49-F238E27FC236}">
                      <a16:creationId xmlns:a16="http://schemas.microsoft.com/office/drawing/2014/main" id="{07EC3684-AEF8-18C6-4B86-75A5F519D10E}"/>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83" name="Gerader Verbinder 1082">
                  <a:extLst>
                    <a:ext uri="{FF2B5EF4-FFF2-40B4-BE49-F238E27FC236}">
                      <a16:creationId xmlns:a16="http://schemas.microsoft.com/office/drawing/2014/main" id="{5BCBE1D3-FD17-7B04-B75F-26E628870350}"/>
                    </a:ext>
                  </a:extLst>
                </p:cNvPr>
                <p:cNvCxnSpPr/>
                <p:nvPr/>
              </p:nvCxnSpPr>
              <p:spPr>
                <a:xfrm>
                  <a:off x="5852160" y="157702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4" name="Gerader Verbinder 1083">
                  <a:extLst>
                    <a:ext uri="{FF2B5EF4-FFF2-40B4-BE49-F238E27FC236}">
                      <a16:creationId xmlns:a16="http://schemas.microsoft.com/office/drawing/2014/main" id="{CCB6E1E1-A9D2-A9CA-44AE-F3C2208A7739}"/>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81" name="Gerader Verbinder 1080">
                <a:extLst>
                  <a:ext uri="{FF2B5EF4-FFF2-40B4-BE49-F238E27FC236}">
                    <a16:creationId xmlns:a16="http://schemas.microsoft.com/office/drawing/2014/main" id="{709F90A3-127A-0F87-3C5D-40803833A81D}"/>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076" name="Textfeld 1075">
              <a:extLst>
                <a:ext uri="{FF2B5EF4-FFF2-40B4-BE49-F238E27FC236}">
                  <a16:creationId xmlns:a16="http://schemas.microsoft.com/office/drawing/2014/main" id="{099A33E6-0454-38D0-E6C7-781E6B04018A}"/>
                </a:ext>
              </a:extLst>
            </p:cNvPr>
            <p:cNvSpPr txBox="1"/>
            <p:nvPr/>
          </p:nvSpPr>
          <p:spPr>
            <a:xfrm rot="5400000">
              <a:off x="2164216" y="3239807"/>
              <a:ext cx="282450" cy="369332"/>
            </a:xfrm>
            <a:prstGeom prst="rect">
              <a:avLst/>
            </a:prstGeom>
            <a:noFill/>
          </p:spPr>
          <p:txBody>
            <a:bodyPr wrap="none" rtlCol="0">
              <a:spAutoFit/>
            </a:bodyPr>
            <a:lstStyle/>
            <a:p>
              <a:r>
                <a:rPr lang="de-DE" dirty="0"/>
                <a:t>L</a:t>
              </a:r>
              <a:endParaRPr lang="de-DE" baseline="-25000" dirty="0"/>
            </a:p>
          </p:txBody>
        </p:sp>
        <p:sp>
          <p:nvSpPr>
            <p:cNvPr id="1077" name="Textfeld 1076">
              <a:extLst>
                <a:ext uri="{FF2B5EF4-FFF2-40B4-BE49-F238E27FC236}">
                  <a16:creationId xmlns:a16="http://schemas.microsoft.com/office/drawing/2014/main" id="{DE27764C-4592-CB93-5163-383919670876}"/>
                </a:ext>
              </a:extLst>
            </p:cNvPr>
            <p:cNvSpPr txBox="1"/>
            <p:nvPr/>
          </p:nvSpPr>
          <p:spPr>
            <a:xfrm rot="5400000">
              <a:off x="2141717" y="2089768"/>
              <a:ext cx="308098" cy="369332"/>
            </a:xfrm>
            <a:prstGeom prst="rect">
              <a:avLst/>
            </a:prstGeom>
            <a:noFill/>
          </p:spPr>
          <p:txBody>
            <a:bodyPr wrap="none" rtlCol="0">
              <a:spAutoFit/>
            </a:bodyPr>
            <a:lstStyle/>
            <a:p>
              <a:r>
                <a:rPr lang="de-DE" dirty="0"/>
                <a:t>C</a:t>
              </a:r>
              <a:endParaRPr lang="de-DE" baseline="-25000" dirty="0"/>
            </a:p>
          </p:txBody>
        </p:sp>
      </p:grpSp>
      <p:sp>
        <p:nvSpPr>
          <p:cNvPr id="1089" name="Bogen 1088">
            <a:extLst>
              <a:ext uri="{FF2B5EF4-FFF2-40B4-BE49-F238E27FC236}">
                <a16:creationId xmlns:a16="http://schemas.microsoft.com/office/drawing/2014/main" id="{5D717911-5316-9C4B-2BF9-2ADEC97F84CA}"/>
              </a:ext>
            </a:extLst>
          </p:cNvPr>
          <p:cNvSpPr/>
          <p:nvPr/>
        </p:nvSpPr>
        <p:spPr>
          <a:xfrm flipV="1">
            <a:off x="3707491" y="1425600"/>
            <a:ext cx="843018" cy="833214"/>
          </a:xfrm>
          <a:prstGeom prst="arc">
            <a:avLst>
              <a:gd name="adj1" fmla="val 16208352"/>
              <a:gd name="adj2" fmla="val 64364"/>
            </a:avLst>
          </a:prstGeom>
          <a:ln w="2540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90" name="Bogen 1089">
            <a:extLst>
              <a:ext uri="{FF2B5EF4-FFF2-40B4-BE49-F238E27FC236}">
                <a16:creationId xmlns:a16="http://schemas.microsoft.com/office/drawing/2014/main" id="{797A8895-80BE-0940-0615-29468AD0911D}"/>
              </a:ext>
            </a:extLst>
          </p:cNvPr>
          <p:cNvSpPr/>
          <p:nvPr/>
        </p:nvSpPr>
        <p:spPr>
          <a:xfrm flipH="1" flipV="1">
            <a:off x="2169165" y="1445612"/>
            <a:ext cx="881983" cy="833214"/>
          </a:xfrm>
          <a:prstGeom prst="arc">
            <a:avLst>
              <a:gd name="adj1" fmla="val 16208352"/>
              <a:gd name="adj2" fmla="val 64364"/>
            </a:avLst>
          </a:prstGeom>
          <a:ln w="2540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91" name="Gruppieren 1090">
            <a:extLst>
              <a:ext uri="{FF2B5EF4-FFF2-40B4-BE49-F238E27FC236}">
                <a16:creationId xmlns:a16="http://schemas.microsoft.com/office/drawing/2014/main" id="{A1140799-809F-E5C2-75F2-3BE36A64398C}"/>
              </a:ext>
            </a:extLst>
          </p:cNvPr>
          <p:cNvGrpSpPr/>
          <p:nvPr/>
        </p:nvGrpSpPr>
        <p:grpSpPr>
          <a:xfrm>
            <a:off x="4953145" y="1895770"/>
            <a:ext cx="1177972" cy="360000"/>
            <a:chOff x="5316144" y="2659793"/>
            <a:chExt cx="1177972" cy="360000"/>
          </a:xfrm>
        </p:grpSpPr>
        <p:cxnSp>
          <p:nvCxnSpPr>
            <p:cNvPr id="1092" name="Gerader Verbinder 1091">
              <a:extLst>
                <a:ext uri="{FF2B5EF4-FFF2-40B4-BE49-F238E27FC236}">
                  <a16:creationId xmlns:a16="http://schemas.microsoft.com/office/drawing/2014/main" id="{1F66B901-C624-53BE-A690-3544A944B9B8}"/>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3" name="Gerader Verbinder 1092">
              <a:extLst>
                <a:ext uri="{FF2B5EF4-FFF2-40B4-BE49-F238E27FC236}">
                  <a16:creationId xmlns:a16="http://schemas.microsoft.com/office/drawing/2014/main" id="{EFF432A9-EADF-9EBD-CBF6-2AAF21617A08}"/>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4" name="Gerader Verbinder 1093">
              <a:extLst>
                <a:ext uri="{FF2B5EF4-FFF2-40B4-BE49-F238E27FC236}">
                  <a16:creationId xmlns:a16="http://schemas.microsoft.com/office/drawing/2014/main" id="{E0F3CD97-A16E-BCDD-55B9-42208E0AAFA1}"/>
                </a:ext>
              </a:extLst>
            </p:cNvPr>
            <p:cNvCxnSpPr/>
            <p:nvPr/>
          </p:nvCxnSpPr>
          <p:spPr>
            <a:xfrm>
              <a:off x="5954116"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5" name="Gerader Verbinder 1094">
              <a:extLst>
                <a:ext uri="{FF2B5EF4-FFF2-40B4-BE49-F238E27FC236}">
                  <a16:creationId xmlns:a16="http://schemas.microsoft.com/office/drawing/2014/main" id="{F5A0DB1E-2D80-10D9-E1EF-51BE9C4469DE}"/>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96" name="Textfeld 1095">
            <a:extLst>
              <a:ext uri="{FF2B5EF4-FFF2-40B4-BE49-F238E27FC236}">
                <a16:creationId xmlns:a16="http://schemas.microsoft.com/office/drawing/2014/main" id="{DB319F20-30B4-D094-BA73-14F57128B20B}"/>
              </a:ext>
            </a:extLst>
          </p:cNvPr>
          <p:cNvSpPr txBox="1"/>
          <p:nvPr/>
        </p:nvSpPr>
        <p:spPr>
          <a:xfrm>
            <a:off x="5387281" y="2198327"/>
            <a:ext cx="309700" cy="369332"/>
          </a:xfrm>
          <a:prstGeom prst="rect">
            <a:avLst/>
          </a:prstGeom>
          <a:noFill/>
        </p:spPr>
        <p:txBody>
          <a:bodyPr wrap="none" rtlCol="0">
            <a:spAutoFit/>
          </a:bodyPr>
          <a:lstStyle/>
          <a:p>
            <a:r>
              <a:rPr lang="de-DE" dirty="0"/>
              <a:t>C</a:t>
            </a:r>
          </a:p>
        </p:txBody>
      </p:sp>
      <p:grpSp>
        <p:nvGrpSpPr>
          <p:cNvPr id="1097" name="Gruppieren 1096">
            <a:extLst>
              <a:ext uri="{FF2B5EF4-FFF2-40B4-BE49-F238E27FC236}">
                <a16:creationId xmlns:a16="http://schemas.microsoft.com/office/drawing/2014/main" id="{8FC521D3-09C3-0D46-DD33-38D0405B1BF5}"/>
              </a:ext>
            </a:extLst>
          </p:cNvPr>
          <p:cNvGrpSpPr/>
          <p:nvPr/>
        </p:nvGrpSpPr>
        <p:grpSpPr>
          <a:xfrm rot="5400000">
            <a:off x="6697174" y="1396503"/>
            <a:ext cx="226422" cy="1358535"/>
            <a:chOff x="5738949" y="1550127"/>
            <a:chExt cx="226422" cy="1358535"/>
          </a:xfrm>
          <a:solidFill>
            <a:schemeClr val="tx1"/>
          </a:solidFill>
        </p:grpSpPr>
        <p:sp>
          <p:nvSpPr>
            <p:cNvPr id="1098" name="Rechteck 1097">
              <a:extLst>
                <a:ext uri="{FF2B5EF4-FFF2-40B4-BE49-F238E27FC236}">
                  <a16:creationId xmlns:a16="http://schemas.microsoft.com/office/drawing/2014/main" id="{ADB8A9ED-8605-6698-84DC-36E67FCCFAAF}"/>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99" name="Gerader Verbinder 1098">
              <a:extLst>
                <a:ext uri="{FF2B5EF4-FFF2-40B4-BE49-F238E27FC236}">
                  <a16:creationId xmlns:a16="http://schemas.microsoft.com/office/drawing/2014/main" id="{6974D22B-2939-C8DB-1F49-8A3B675FFDF7}"/>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0" name="Gerader Verbinder 1099">
              <a:extLst>
                <a:ext uri="{FF2B5EF4-FFF2-40B4-BE49-F238E27FC236}">
                  <a16:creationId xmlns:a16="http://schemas.microsoft.com/office/drawing/2014/main" id="{1C964F73-C465-E860-1CDA-7F552AE314DB}"/>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1" name="Textfeld 1100">
            <a:extLst>
              <a:ext uri="{FF2B5EF4-FFF2-40B4-BE49-F238E27FC236}">
                <a16:creationId xmlns:a16="http://schemas.microsoft.com/office/drawing/2014/main" id="{8C17C79A-1DC7-49A6-B9D2-155C7CF25BBA}"/>
              </a:ext>
            </a:extLst>
          </p:cNvPr>
          <p:cNvSpPr txBox="1"/>
          <p:nvPr/>
        </p:nvSpPr>
        <p:spPr>
          <a:xfrm>
            <a:off x="6645883" y="2186968"/>
            <a:ext cx="282450" cy="369332"/>
          </a:xfrm>
          <a:prstGeom prst="rect">
            <a:avLst/>
          </a:prstGeom>
          <a:noFill/>
        </p:spPr>
        <p:txBody>
          <a:bodyPr wrap="none" rtlCol="0">
            <a:spAutoFit/>
          </a:bodyPr>
          <a:lstStyle/>
          <a:p>
            <a:r>
              <a:rPr lang="de-DE" dirty="0"/>
              <a:t>L</a:t>
            </a:r>
          </a:p>
        </p:txBody>
      </p:sp>
      <p:cxnSp>
        <p:nvCxnSpPr>
          <p:cNvPr id="1102" name="Gerader Verbinder 1101">
            <a:extLst>
              <a:ext uri="{FF2B5EF4-FFF2-40B4-BE49-F238E27FC236}">
                <a16:creationId xmlns:a16="http://schemas.microsoft.com/office/drawing/2014/main" id="{CA76A390-377D-6DA7-84D3-FEB510ED19CF}"/>
              </a:ext>
            </a:extLst>
          </p:cNvPr>
          <p:cNvCxnSpPr/>
          <p:nvPr/>
        </p:nvCxnSpPr>
        <p:spPr>
          <a:xfrm flipH="1">
            <a:off x="4953145" y="2822352"/>
            <a:ext cx="253650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03" name="Gerader Verbinder 1102">
            <a:extLst>
              <a:ext uri="{FF2B5EF4-FFF2-40B4-BE49-F238E27FC236}">
                <a16:creationId xmlns:a16="http://schemas.microsoft.com/office/drawing/2014/main" id="{A755C1F5-E1A1-95B4-7C34-5BF41DF63066}"/>
              </a:ext>
            </a:extLst>
          </p:cNvPr>
          <p:cNvCxnSpPr/>
          <p:nvPr/>
        </p:nvCxnSpPr>
        <p:spPr>
          <a:xfrm flipH="1">
            <a:off x="4953145" y="2075770"/>
            <a:ext cx="0" cy="75549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04" name="Gerader Verbinder 1103">
            <a:extLst>
              <a:ext uri="{FF2B5EF4-FFF2-40B4-BE49-F238E27FC236}">
                <a16:creationId xmlns:a16="http://schemas.microsoft.com/office/drawing/2014/main" id="{B46B70D6-E24D-E457-9688-27140B315C46}"/>
              </a:ext>
            </a:extLst>
          </p:cNvPr>
          <p:cNvCxnSpPr/>
          <p:nvPr/>
        </p:nvCxnSpPr>
        <p:spPr>
          <a:xfrm flipH="1">
            <a:off x="7489653" y="2075770"/>
            <a:ext cx="0" cy="75549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90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err="1">
                <a:solidFill>
                  <a:schemeClr val="tx1"/>
                </a:solidFill>
                <a:latin typeface="+mn-lt"/>
              </a:rPr>
              <a:t>Impedanzfrequenzgang</a:t>
            </a:r>
            <a:br>
              <a:rPr kumimoji="0" lang="de-DE" sz="4000" b="0" i="0" u="none" strike="noStrike" kern="1200" cap="none" spc="0" normalizeH="0" baseline="0" noProof="0" dirty="0">
                <a:ln>
                  <a:noFill/>
                </a:ln>
                <a:solidFill>
                  <a:srgbClr val="A80163"/>
                </a:solidFill>
                <a:effectLst/>
                <a:uLnTx/>
                <a:uFillTx/>
                <a:latin typeface="Bosch Office Sans"/>
                <a:ea typeface="+mj-ea"/>
                <a:cs typeface="+mj-cs"/>
              </a:rPr>
            </a:br>
            <a:endParaRPr kumimoji="0" lang="de-DE" sz="4000" b="0" i="0" u="none" strike="noStrike" kern="1200" cap="none" spc="0" normalizeH="0" baseline="0" noProof="0" dirty="0">
              <a:ln>
                <a:noFill/>
              </a:ln>
              <a:solidFill>
                <a:srgbClr val="A80163"/>
              </a:solidFill>
              <a:effectLst/>
              <a:uLnTx/>
              <a:uFillTx/>
              <a:latin typeface="Bosch Office Sans"/>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38" name="Inhaltsplatzhalter 4">
            <a:extLst>
              <a:ext uri="{FF2B5EF4-FFF2-40B4-BE49-F238E27FC236}">
                <a16:creationId xmlns:a16="http://schemas.microsoft.com/office/drawing/2014/main" id="{651DDEFA-0D72-2CEA-BDEF-5D0C8CAD8ACE}"/>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Der </a:t>
            </a:r>
            <a:r>
              <a:rPr lang="de-DE" dirty="0" err="1">
                <a:solidFill>
                  <a:srgbClr val="000000"/>
                </a:solidFill>
              </a:rPr>
              <a:t>Impedanzfrequenzgang</a:t>
            </a:r>
            <a:r>
              <a:rPr lang="de-DE" dirty="0">
                <a:solidFill>
                  <a:srgbClr val="000000"/>
                </a:solidFill>
              </a:rPr>
              <a:t> ist die Darstellung des Verlaufs der Impedanz über der Frequenz</a:t>
            </a:r>
          </a:p>
          <a:p>
            <a:pPr>
              <a:defRPr/>
            </a:pPr>
            <a:r>
              <a:rPr lang="de-DE" dirty="0">
                <a:solidFill>
                  <a:srgbClr val="000000"/>
                </a:solidFill>
              </a:rPr>
              <a:t>Für das Verständnis der </a:t>
            </a:r>
            <a:r>
              <a:rPr lang="de-DE" dirty="0" err="1">
                <a:solidFill>
                  <a:srgbClr val="000000"/>
                </a:solidFill>
              </a:rPr>
              <a:t>Impedanzfrequenzgänge</a:t>
            </a:r>
            <a:r>
              <a:rPr lang="de-DE" dirty="0">
                <a:solidFill>
                  <a:srgbClr val="000000"/>
                </a:solidFill>
              </a:rPr>
              <a:t> helfen vereinfachte Annahmen der Extremwerte:</a:t>
            </a:r>
          </a:p>
          <a:p>
            <a:pPr>
              <a:defRPr/>
            </a:pPr>
            <a:endParaRPr lang="de-DE" dirty="0">
              <a:solidFill>
                <a:srgbClr val="000000"/>
              </a:solidFill>
            </a:endParaRPr>
          </a:p>
          <a:p>
            <a:pPr marL="0" indent="0">
              <a:buNone/>
              <a:defRPr/>
            </a:pPr>
            <a:r>
              <a:rPr lang="de-DE" dirty="0">
                <a:solidFill>
                  <a:srgbClr val="000000"/>
                </a:solidFill>
              </a:rPr>
              <a:t>		niedrige Frequenz </a:t>
            </a:r>
            <a:r>
              <a:rPr lang="de-DE" dirty="0">
                <a:solidFill>
                  <a:srgbClr val="000000"/>
                </a:solidFill>
                <a:sym typeface="Wingdings" panose="05000000000000000000" pitchFamily="2" charset="2"/>
              </a:rPr>
              <a:t>(= hoher Blindwiderstand)		</a:t>
            </a:r>
            <a:r>
              <a:rPr lang="de-DE" dirty="0">
                <a:sym typeface="Wingdings" panose="05000000000000000000" pitchFamily="2" charset="2"/>
              </a:rPr>
              <a:t></a:t>
            </a:r>
            <a:endParaRPr lang="de-DE" dirty="0"/>
          </a:p>
          <a:p>
            <a:pPr>
              <a:defRPr/>
            </a:pPr>
            <a:endParaRPr lang="de-DE" dirty="0">
              <a:solidFill>
                <a:srgbClr val="000000"/>
              </a:solidFill>
              <a:sym typeface="Wingdings" panose="05000000000000000000" pitchFamily="2" charset="2"/>
            </a:endParaRPr>
          </a:p>
          <a:p>
            <a:pPr marL="0" indent="0">
              <a:buNone/>
              <a:defRPr/>
            </a:pPr>
            <a:r>
              <a:rPr lang="de-DE" dirty="0">
                <a:solidFill>
                  <a:srgbClr val="000000"/>
                </a:solidFill>
              </a:rPr>
              <a:t> 		h</a:t>
            </a:r>
            <a:r>
              <a:rPr lang="de-DE" dirty="0">
                <a:solidFill>
                  <a:srgbClr val="000000"/>
                </a:solidFill>
                <a:sym typeface="Wingdings" panose="05000000000000000000" pitchFamily="2" charset="2"/>
              </a:rPr>
              <a:t>ohe </a:t>
            </a:r>
            <a:r>
              <a:rPr lang="de-DE" dirty="0">
                <a:solidFill>
                  <a:srgbClr val="000000"/>
                </a:solidFill>
              </a:rPr>
              <a:t>Frequenz </a:t>
            </a:r>
            <a:r>
              <a:rPr lang="de-DE" dirty="0">
                <a:solidFill>
                  <a:srgbClr val="000000"/>
                </a:solidFill>
                <a:sym typeface="Wingdings" panose="05000000000000000000" pitchFamily="2" charset="2"/>
              </a:rPr>
              <a:t> (= </a:t>
            </a:r>
            <a:r>
              <a:rPr lang="de-DE" dirty="0">
                <a:solidFill>
                  <a:srgbClr val="000000"/>
                </a:solidFill>
              </a:rPr>
              <a:t>niedriger</a:t>
            </a:r>
            <a:r>
              <a:rPr lang="de-DE" dirty="0">
                <a:solidFill>
                  <a:srgbClr val="000000"/>
                </a:solidFill>
                <a:sym typeface="Wingdings" panose="05000000000000000000" pitchFamily="2" charset="2"/>
              </a:rPr>
              <a:t> Blindwiderstand)		</a:t>
            </a:r>
            <a:r>
              <a:rPr lang="de-DE" dirty="0">
                <a:sym typeface="Wingdings" panose="05000000000000000000" pitchFamily="2" charset="2"/>
              </a:rPr>
              <a:t></a:t>
            </a: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marL="0" indent="0">
              <a:buNone/>
              <a:defRPr/>
            </a:pPr>
            <a:r>
              <a:rPr lang="de-DE" dirty="0">
                <a:solidFill>
                  <a:srgbClr val="000000"/>
                </a:solidFill>
              </a:rPr>
              <a:t>		niedrige Frequenz </a:t>
            </a:r>
            <a:r>
              <a:rPr lang="de-DE" dirty="0">
                <a:solidFill>
                  <a:srgbClr val="000000"/>
                </a:solidFill>
                <a:sym typeface="Wingdings" panose="05000000000000000000" pitchFamily="2" charset="2"/>
              </a:rPr>
              <a:t>(= </a:t>
            </a:r>
            <a:r>
              <a:rPr lang="de-DE" dirty="0">
                <a:solidFill>
                  <a:srgbClr val="000000"/>
                </a:solidFill>
              </a:rPr>
              <a:t>niedriger</a:t>
            </a:r>
            <a:r>
              <a:rPr lang="de-DE" dirty="0">
                <a:solidFill>
                  <a:srgbClr val="000000"/>
                </a:solidFill>
                <a:sym typeface="Wingdings" panose="05000000000000000000" pitchFamily="2" charset="2"/>
              </a:rPr>
              <a:t> Blindwiderstand)		</a:t>
            </a:r>
            <a:r>
              <a:rPr lang="de-DE" dirty="0">
                <a:sym typeface="Wingdings" panose="05000000000000000000" pitchFamily="2" charset="2"/>
              </a:rPr>
              <a:t></a:t>
            </a:r>
            <a:endParaRPr lang="de-DE" dirty="0">
              <a:solidFill>
                <a:srgbClr val="000000"/>
              </a:solidFill>
              <a:sym typeface="Wingdings" panose="05000000000000000000" pitchFamily="2" charset="2"/>
            </a:endParaRPr>
          </a:p>
          <a:p>
            <a:pPr>
              <a:defRPr/>
            </a:pPr>
            <a:endParaRPr lang="de-DE" dirty="0">
              <a:solidFill>
                <a:srgbClr val="000000"/>
              </a:solidFill>
              <a:sym typeface="Wingdings" panose="05000000000000000000" pitchFamily="2" charset="2"/>
            </a:endParaRPr>
          </a:p>
          <a:p>
            <a:pPr marL="0" indent="0">
              <a:buNone/>
              <a:defRPr/>
            </a:pPr>
            <a:r>
              <a:rPr lang="de-DE" dirty="0">
                <a:solidFill>
                  <a:srgbClr val="000000"/>
                </a:solidFill>
              </a:rPr>
              <a:t> 		h</a:t>
            </a:r>
            <a:r>
              <a:rPr lang="de-DE" dirty="0">
                <a:solidFill>
                  <a:srgbClr val="000000"/>
                </a:solidFill>
                <a:sym typeface="Wingdings" panose="05000000000000000000" pitchFamily="2" charset="2"/>
              </a:rPr>
              <a:t>ohe </a:t>
            </a:r>
            <a:r>
              <a:rPr lang="de-DE" dirty="0">
                <a:solidFill>
                  <a:srgbClr val="000000"/>
                </a:solidFill>
              </a:rPr>
              <a:t>Frequenz (= hoher</a:t>
            </a:r>
            <a:r>
              <a:rPr lang="de-DE" dirty="0">
                <a:solidFill>
                  <a:srgbClr val="000000"/>
                </a:solidFill>
                <a:sym typeface="Wingdings" panose="05000000000000000000" pitchFamily="2" charset="2"/>
              </a:rPr>
              <a:t> Blindwiderstand)		</a:t>
            </a:r>
            <a:r>
              <a:rPr lang="de-DE" dirty="0">
                <a:sym typeface="Wingdings" panose="05000000000000000000" pitchFamily="2" charset="2"/>
              </a:rPr>
              <a:t></a:t>
            </a: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grpSp>
        <p:nvGrpSpPr>
          <p:cNvPr id="39" name="Gruppieren 38">
            <a:extLst>
              <a:ext uri="{FF2B5EF4-FFF2-40B4-BE49-F238E27FC236}">
                <a16:creationId xmlns:a16="http://schemas.microsoft.com/office/drawing/2014/main" id="{8EBD30CC-94D9-738B-5629-A487CD83FDD6}"/>
              </a:ext>
            </a:extLst>
          </p:cNvPr>
          <p:cNvGrpSpPr/>
          <p:nvPr/>
        </p:nvGrpSpPr>
        <p:grpSpPr>
          <a:xfrm>
            <a:off x="604211" y="2661919"/>
            <a:ext cx="1177972" cy="360000"/>
            <a:chOff x="5316144" y="2659793"/>
            <a:chExt cx="1177972" cy="360000"/>
          </a:xfrm>
        </p:grpSpPr>
        <p:cxnSp>
          <p:nvCxnSpPr>
            <p:cNvPr id="40" name="Gerader Verbinder 39">
              <a:extLst>
                <a:ext uri="{FF2B5EF4-FFF2-40B4-BE49-F238E27FC236}">
                  <a16:creationId xmlns:a16="http://schemas.microsoft.com/office/drawing/2014/main" id="{A74FBC6C-CCF0-2464-5A74-D8E801D0A845}"/>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A19178D7-7329-1166-DE42-F01B407F318C}"/>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1655CDF5-698A-C93D-D61D-49A454395B73}"/>
                </a:ext>
              </a:extLst>
            </p:cNvPr>
            <p:cNvCxnSpPr/>
            <p:nvPr/>
          </p:nvCxnSpPr>
          <p:spPr>
            <a:xfrm>
              <a:off x="5954116"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979C9BBE-1B6B-D809-EAA0-FE51A8EB6B54}"/>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feld 43">
            <a:extLst>
              <a:ext uri="{FF2B5EF4-FFF2-40B4-BE49-F238E27FC236}">
                <a16:creationId xmlns:a16="http://schemas.microsoft.com/office/drawing/2014/main" id="{3097C355-55B8-6FBB-1CA6-7DB758D65FC2}"/>
              </a:ext>
            </a:extLst>
          </p:cNvPr>
          <p:cNvSpPr txBox="1"/>
          <p:nvPr/>
        </p:nvSpPr>
        <p:spPr>
          <a:xfrm>
            <a:off x="1038347" y="2964476"/>
            <a:ext cx="309700" cy="369332"/>
          </a:xfrm>
          <a:prstGeom prst="rect">
            <a:avLst/>
          </a:prstGeom>
          <a:noFill/>
        </p:spPr>
        <p:txBody>
          <a:bodyPr wrap="none" rtlCol="0">
            <a:spAutoFit/>
          </a:bodyPr>
          <a:lstStyle/>
          <a:p>
            <a:r>
              <a:rPr lang="de-DE" dirty="0"/>
              <a:t>C</a:t>
            </a:r>
          </a:p>
        </p:txBody>
      </p:sp>
      <p:grpSp>
        <p:nvGrpSpPr>
          <p:cNvPr id="45" name="Gruppieren 44">
            <a:extLst>
              <a:ext uri="{FF2B5EF4-FFF2-40B4-BE49-F238E27FC236}">
                <a16:creationId xmlns:a16="http://schemas.microsoft.com/office/drawing/2014/main" id="{4CD6333C-FB65-5C33-4D56-ABA23B044AD0}"/>
              </a:ext>
            </a:extLst>
          </p:cNvPr>
          <p:cNvGrpSpPr/>
          <p:nvPr/>
        </p:nvGrpSpPr>
        <p:grpSpPr>
          <a:xfrm rot="5400000">
            <a:off x="1128971" y="3944340"/>
            <a:ext cx="226422" cy="1358535"/>
            <a:chOff x="5738949" y="1550127"/>
            <a:chExt cx="226422" cy="1358535"/>
          </a:xfrm>
          <a:solidFill>
            <a:schemeClr val="tx1"/>
          </a:solidFill>
        </p:grpSpPr>
        <p:sp>
          <p:nvSpPr>
            <p:cNvPr id="46" name="Rechteck 45">
              <a:extLst>
                <a:ext uri="{FF2B5EF4-FFF2-40B4-BE49-F238E27FC236}">
                  <a16:creationId xmlns:a16="http://schemas.microsoft.com/office/drawing/2014/main" id="{84AD4F78-871B-8548-04DF-6F428C4FBB56}"/>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r Verbinder 46">
              <a:extLst>
                <a:ext uri="{FF2B5EF4-FFF2-40B4-BE49-F238E27FC236}">
                  <a16:creationId xmlns:a16="http://schemas.microsoft.com/office/drawing/2014/main" id="{727B0495-28C0-0165-C83B-2E4B44DE8915}"/>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1A7F8322-F57A-54C7-17E6-539EAEC0A8DD}"/>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feld 48">
            <a:extLst>
              <a:ext uri="{FF2B5EF4-FFF2-40B4-BE49-F238E27FC236}">
                <a16:creationId xmlns:a16="http://schemas.microsoft.com/office/drawing/2014/main" id="{6A5D0801-E403-F277-D69B-01849BD43591}"/>
              </a:ext>
            </a:extLst>
          </p:cNvPr>
          <p:cNvSpPr txBox="1"/>
          <p:nvPr/>
        </p:nvSpPr>
        <p:spPr>
          <a:xfrm>
            <a:off x="1077680" y="4734805"/>
            <a:ext cx="282450" cy="369332"/>
          </a:xfrm>
          <a:prstGeom prst="rect">
            <a:avLst/>
          </a:prstGeom>
          <a:noFill/>
        </p:spPr>
        <p:txBody>
          <a:bodyPr wrap="none" rtlCol="0">
            <a:spAutoFit/>
          </a:bodyPr>
          <a:lstStyle/>
          <a:p>
            <a:r>
              <a:rPr lang="de-DE" dirty="0"/>
              <a:t>L</a:t>
            </a:r>
          </a:p>
        </p:txBody>
      </p:sp>
      <p:grpSp>
        <p:nvGrpSpPr>
          <p:cNvPr id="50" name="Gruppieren 49">
            <a:extLst>
              <a:ext uri="{FF2B5EF4-FFF2-40B4-BE49-F238E27FC236}">
                <a16:creationId xmlns:a16="http://schemas.microsoft.com/office/drawing/2014/main" id="{22E9A3C4-782A-BB7E-52CC-411DFFE07850}"/>
              </a:ext>
            </a:extLst>
          </p:cNvPr>
          <p:cNvGrpSpPr/>
          <p:nvPr/>
        </p:nvGrpSpPr>
        <p:grpSpPr>
          <a:xfrm rot="5400000">
            <a:off x="9172425" y="1799562"/>
            <a:ext cx="108000" cy="1418886"/>
            <a:chOff x="7804114" y="1395747"/>
            <a:chExt cx="108000" cy="1418886"/>
          </a:xfrm>
        </p:grpSpPr>
        <p:sp>
          <p:nvSpPr>
            <p:cNvPr id="51" name="Ellipse 50">
              <a:extLst>
                <a:ext uri="{FF2B5EF4-FFF2-40B4-BE49-F238E27FC236}">
                  <a16:creationId xmlns:a16="http://schemas.microsoft.com/office/drawing/2014/main" id="{BBDA3160-A427-DD08-2145-9A1295495D6E}"/>
                </a:ext>
              </a:extLst>
            </p:cNvPr>
            <p:cNvSpPr/>
            <p:nvPr/>
          </p:nvSpPr>
          <p:spPr>
            <a:xfrm>
              <a:off x="7804114" y="235545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a:extLst>
                <a:ext uri="{FF2B5EF4-FFF2-40B4-BE49-F238E27FC236}">
                  <a16:creationId xmlns:a16="http://schemas.microsoft.com/office/drawing/2014/main" id="{0584E2B1-E749-2D67-F4B3-080111FE031A}"/>
                </a:ext>
              </a:extLst>
            </p:cNvPr>
            <p:cNvSpPr/>
            <p:nvPr/>
          </p:nvSpPr>
          <p:spPr>
            <a:xfrm>
              <a:off x="7804114" y="185314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r Verbinder 54">
              <a:extLst>
                <a:ext uri="{FF2B5EF4-FFF2-40B4-BE49-F238E27FC236}">
                  <a16:creationId xmlns:a16="http://schemas.microsoft.com/office/drawing/2014/main" id="{B1BD9940-24C5-5783-5405-3CBCB85222A8}"/>
                </a:ext>
              </a:extLst>
            </p:cNvPr>
            <p:cNvCxnSpPr>
              <a:stCxn id="53" idx="0"/>
            </p:cNvCxnSpPr>
            <p:nvPr/>
          </p:nvCxnSpPr>
          <p:spPr>
            <a:xfrm flipH="1" flipV="1">
              <a:off x="7856702" y="1395747"/>
              <a:ext cx="1412" cy="457393"/>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9BE8C6F1-B7F4-D63F-63F2-495FB7C50EE3}"/>
                </a:ext>
              </a:extLst>
            </p:cNvPr>
            <p:cNvCxnSpPr>
              <a:endCxn id="51" idx="4"/>
            </p:cNvCxnSpPr>
            <p:nvPr/>
          </p:nvCxnSpPr>
          <p:spPr>
            <a:xfrm rot="16200000">
              <a:off x="7681818" y="2638337"/>
              <a:ext cx="351180" cy="141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57" name="Gerader Verbinder 56">
            <a:extLst>
              <a:ext uri="{FF2B5EF4-FFF2-40B4-BE49-F238E27FC236}">
                <a16:creationId xmlns:a16="http://schemas.microsoft.com/office/drawing/2014/main" id="{4F603E00-722D-43DA-CD07-52F40C6D6EA0}"/>
              </a:ext>
            </a:extLst>
          </p:cNvPr>
          <p:cNvCxnSpPr/>
          <p:nvPr/>
        </p:nvCxnSpPr>
        <p:spPr>
          <a:xfrm>
            <a:off x="8516983" y="3209593"/>
            <a:ext cx="141888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FE3948E9-2E32-787D-FA95-AD643A3EBDA9}"/>
              </a:ext>
            </a:extLst>
          </p:cNvPr>
          <p:cNvCxnSpPr/>
          <p:nvPr/>
        </p:nvCxnSpPr>
        <p:spPr>
          <a:xfrm>
            <a:off x="8516678" y="4267685"/>
            <a:ext cx="141888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59" name="Gruppieren 58">
            <a:extLst>
              <a:ext uri="{FF2B5EF4-FFF2-40B4-BE49-F238E27FC236}">
                <a16:creationId xmlns:a16="http://schemas.microsoft.com/office/drawing/2014/main" id="{BA6F8F46-E76A-702C-3AA1-3153540B1226}"/>
              </a:ext>
            </a:extLst>
          </p:cNvPr>
          <p:cNvGrpSpPr/>
          <p:nvPr/>
        </p:nvGrpSpPr>
        <p:grpSpPr>
          <a:xfrm rot="5400000">
            <a:off x="9172121" y="4260243"/>
            <a:ext cx="108000" cy="1418886"/>
            <a:chOff x="7804114" y="1395747"/>
            <a:chExt cx="108000" cy="1418886"/>
          </a:xfrm>
        </p:grpSpPr>
        <p:sp>
          <p:nvSpPr>
            <p:cNvPr id="60" name="Ellipse 59">
              <a:extLst>
                <a:ext uri="{FF2B5EF4-FFF2-40B4-BE49-F238E27FC236}">
                  <a16:creationId xmlns:a16="http://schemas.microsoft.com/office/drawing/2014/main" id="{D66FB66C-36BC-E422-9598-7AA7E2B30837}"/>
                </a:ext>
              </a:extLst>
            </p:cNvPr>
            <p:cNvSpPr/>
            <p:nvPr/>
          </p:nvSpPr>
          <p:spPr>
            <a:xfrm>
              <a:off x="7804114" y="235545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Ellipse 60">
              <a:extLst>
                <a:ext uri="{FF2B5EF4-FFF2-40B4-BE49-F238E27FC236}">
                  <a16:creationId xmlns:a16="http://schemas.microsoft.com/office/drawing/2014/main" id="{9A567F54-A059-7562-4599-942C1FCDCE3D}"/>
                </a:ext>
              </a:extLst>
            </p:cNvPr>
            <p:cNvSpPr/>
            <p:nvPr/>
          </p:nvSpPr>
          <p:spPr>
            <a:xfrm>
              <a:off x="7804114" y="185314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2" name="Gerader Verbinder 61">
              <a:extLst>
                <a:ext uri="{FF2B5EF4-FFF2-40B4-BE49-F238E27FC236}">
                  <a16:creationId xmlns:a16="http://schemas.microsoft.com/office/drawing/2014/main" id="{0E889371-E046-1FAF-6F56-07B5B67908B6}"/>
                </a:ext>
              </a:extLst>
            </p:cNvPr>
            <p:cNvCxnSpPr>
              <a:stCxn id="61" idx="0"/>
            </p:cNvCxnSpPr>
            <p:nvPr/>
          </p:nvCxnSpPr>
          <p:spPr>
            <a:xfrm flipH="1" flipV="1">
              <a:off x="7856702" y="1395747"/>
              <a:ext cx="1412" cy="457393"/>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4D36B792-C9D1-B9BA-7BCC-93385A7751D8}"/>
                </a:ext>
              </a:extLst>
            </p:cNvPr>
            <p:cNvCxnSpPr>
              <a:endCxn id="60" idx="4"/>
            </p:cNvCxnSpPr>
            <p:nvPr/>
          </p:nvCxnSpPr>
          <p:spPr>
            <a:xfrm rot="16200000">
              <a:off x="7681818" y="2638337"/>
              <a:ext cx="351180" cy="141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580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err="1">
                <a:solidFill>
                  <a:schemeClr val="tx1"/>
                </a:solidFill>
                <a:latin typeface="+mn-lt"/>
              </a:rPr>
              <a:t>Impedanzfrequenzgang</a:t>
            </a:r>
            <a:br>
              <a:rPr kumimoji="0" lang="de-DE" sz="4000" b="0" i="0" u="none" strike="noStrike" kern="1200" cap="none" spc="0" normalizeH="0" baseline="0" noProof="0" dirty="0">
                <a:ln>
                  <a:noFill/>
                </a:ln>
                <a:solidFill>
                  <a:srgbClr val="A80163"/>
                </a:solidFill>
                <a:effectLst/>
                <a:uLnTx/>
                <a:uFillTx/>
                <a:latin typeface="Bosch Office Sans"/>
                <a:ea typeface="+mj-ea"/>
                <a:cs typeface="+mj-cs"/>
              </a:rPr>
            </a:br>
            <a:endParaRPr kumimoji="0" lang="de-DE" sz="4000" b="0" i="0" u="none" strike="noStrike" kern="1200" cap="none" spc="0" normalizeH="0" baseline="0" noProof="0" dirty="0">
              <a:ln>
                <a:noFill/>
              </a:ln>
              <a:solidFill>
                <a:srgbClr val="A80163"/>
              </a:solidFill>
              <a:effectLst/>
              <a:uLnTx/>
              <a:uFillTx/>
              <a:latin typeface="Bosch Office Sans"/>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38FF2BA7-653D-0130-B99B-ABCF49B91898}"/>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Impedanz des Parallelschwingkreises:</a:t>
            </a:r>
          </a:p>
          <a:p>
            <a:pPr marL="0" indent="0">
              <a:buNone/>
              <a:defRPr/>
            </a:pPr>
            <a:r>
              <a:rPr lang="de-DE" dirty="0">
                <a:solidFill>
                  <a:srgbClr val="000000"/>
                </a:solidFill>
              </a:rPr>
              <a:t> 		        bei niedriger Frequenz	  bei Resonanz		bei hoher Frequenz</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grpSp>
        <p:nvGrpSpPr>
          <p:cNvPr id="7" name="Gruppieren 6">
            <a:extLst>
              <a:ext uri="{FF2B5EF4-FFF2-40B4-BE49-F238E27FC236}">
                <a16:creationId xmlns:a16="http://schemas.microsoft.com/office/drawing/2014/main" id="{F68DE952-48E8-5C54-BFA0-796AF3BC48EE}"/>
              </a:ext>
            </a:extLst>
          </p:cNvPr>
          <p:cNvGrpSpPr/>
          <p:nvPr/>
        </p:nvGrpSpPr>
        <p:grpSpPr>
          <a:xfrm rot="16200000">
            <a:off x="398070" y="2050217"/>
            <a:ext cx="1359634" cy="1445313"/>
            <a:chOff x="1626173" y="2120385"/>
            <a:chExt cx="1359634" cy="1445313"/>
          </a:xfrm>
        </p:grpSpPr>
        <p:grpSp>
          <p:nvGrpSpPr>
            <p:cNvPr id="8" name="Gruppieren 7">
              <a:extLst>
                <a:ext uri="{FF2B5EF4-FFF2-40B4-BE49-F238E27FC236}">
                  <a16:creationId xmlns:a16="http://schemas.microsoft.com/office/drawing/2014/main" id="{277066B5-C204-3771-66F3-A0683B87E646}"/>
                </a:ext>
              </a:extLst>
            </p:cNvPr>
            <p:cNvGrpSpPr/>
            <p:nvPr/>
          </p:nvGrpSpPr>
          <p:grpSpPr>
            <a:xfrm>
              <a:off x="1626173" y="2428482"/>
              <a:ext cx="1359634" cy="850547"/>
              <a:chOff x="4634809" y="2361807"/>
              <a:chExt cx="1359634" cy="850547"/>
            </a:xfrm>
          </p:grpSpPr>
          <p:grpSp>
            <p:nvGrpSpPr>
              <p:cNvPr id="14" name="Gruppieren 13">
                <a:extLst>
                  <a:ext uri="{FF2B5EF4-FFF2-40B4-BE49-F238E27FC236}">
                    <a16:creationId xmlns:a16="http://schemas.microsoft.com/office/drawing/2014/main" id="{7159B7AD-1AF7-8F14-7B59-46DA76D4EDFB}"/>
                  </a:ext>
                </a:extLst>
              </p:cNvPr>
              <p:cNvGrpSpPr/>
              <p:nvPr/>
            </p:nvGrpSpPr>
            <p:grpSpPr>
              <a:xfrm>
                <a:off x="4648547" y="2361807"/>
                <a:ext cx="1345896" cy="360000"/>
                <a:chOff x="7061817" y="1889926"/>
                <a:chExt cx="1345896" cy="360000"/>
              </a:xfrm>
            </p:grpSpPr>
            <p:cxnSp>
              <p:nvCxnSpPr>
                <p:cNvPr id="21" name="Gerader Verbinder 20">
                  <a:extLst>
                    <a:ext uri="{FF2B5EF4-FFF2-40B4-BE49-F238E27FC236}">
                      <a16:creationId xmlns:a16="http://schemas.microsoft.com/office/drawing/2014/main" id="{C44294A3-D6AE-FB1F-3EF0-FBB43ED076E0}"/>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D4228A9A-ABA6-3C4B-DD93-D17D5F6B436D}"/>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205F60FC-61C4-189E-AEE6-7CDA77EDD13B}"/>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49E5E70E-43A1-B3F9-9D61-A92809B4C136}"/>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Gerader Verbinder 14">
                <a:extLst>
                  <a:ext uri="{FF2B5EF4-FFF2-40B4-BE49-F238E27FC236}">
                    <a16:creationId xmlns:a16="http://schemas.microsoft.com/office/drawing/2014/main" id="{18687680-41B4-76C5-4FC7-D7F199964474}"/>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6" name="Gruppieren 15">
                <a:extLst>
                  <a:ext uri="{FF2B5EF4-FFF2-40B4-BE49-F238E27FC236}">
                    <a16:creationId xmlns:a16="http://schemas.microsoft.com/office/drawing/2014/main" id="{23704805-E76E-7C32-81D4-481B21924E8C}"/>
                  </a:ext>
                </a:extLst>
              </p:cNvPr>
              <p:cNvGrpSpPr/>
              <p:nvPr/>
            </p:nvGrpSpPr>
            <p:grpSpPr>
              <a:xfrm rot="16200000">
                <a:off x="5201415" y="2419326"/>
                <a:ext cx="226422" cy="1359634"/>
                <a:chOff x="5738949" y="1550127"/>
                <a:chExt cx="226422" cy="1359634"/>
              </a:xfrm>
            </p:grpSpPr>
            <p:sp>
              <p:nvSpPr>
                <p:cNvPr id="18" name="Rechteck 17">
                  <a:extLst>
                    <a:ext uri="{FF2B5EF4-FFF2-40B4-BE49-F238E27FC236}">
                      <a16:creationId xmlns:a16="http://schemas.microsoft.com/office/drawing/2014/main" id="{85731444-DB3C-4355-5300-68293F7AF207}"/>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r Verbinder 18">
                  <a:extLst>
                    <a:ext uri="{FF2B5EF4-FFF2-40B4-BE49-F238E27FC236}">
                      <a16:creationId xmlns:a16="http://schemas.microsoft.com/office/drawing/2014/main" id="{7B231243-71BF-B45B-5BB7-EC8BDC0A0936}"/>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26FE240D-BED2-BDC0-3647-B402DD86D425}"/>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Gerader Verbinder 16">
                <a:extLst>
                  <a:ext uri="{FF2B5EF4-FFF2-40B4-BE49-F238E27FC236}">
                    <a16:creationId xmlns:a16="http://schemas.microsoft.com/office/drawing/2014/main" id="{789345C2-AE22-B05F-0753-851341E8422E}"/>
                  </a:ext>
                </a:extLst>
              </p:cNvPr>
              <p:cNvCxnSpPr/>
              <p:nvPr/>
            </p:nvCxnSpPr>
            <p:spPr>
              <a:xfrm rot="16200000">
                <a:off x="4367293" y="2817288"/>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9" name="Textfeld 8">
              <a:extLst>
                <a:ext uri="{FF2B5EF4-FFF2-40B4-BE49-F238E27FC236}">
                  <a16:creationId xmlns:a16="http://schemas.microsoft.com/office/drawing/2014/main" id="{764ADFDE-8BCB-0A4A-F7E9-7C526A129983}"/>
                </a:ext>
              </a:extLst>
            </p:cNvPr>
            <p:cNvSpPr txBox="1"/>
            <p:nvPr/>
          </p:nvSpPr>
          <p:spPr>
            <a:xfrm rot="5400000">
              <a:off x="2164216" y="3239807"/>
              <a:ext cx="282450" cy="369332"/>
            </a:xfrm>
            <a:prstGeom prst="rect">
              <a:avLst/>
            </a:prstGeom>
            <a:noFill/>
          </p:spPr>
          <p:txBody>
            <a:bodyPr wrap="none" rtlCol="0">
              <a:spAutoFit/>
            </a:bodyPr>
            <a:lstStyle/>
            <a:p>
              <a:r>
                <a:rPr lang="de-DE" dirty="0"/>
                <a:t>L</a:t>
              </a:r>
              <a:endParaRPr lang="de-DE" baseline="-25000" dirty="0"/>
            </a:p>
          </p:txBody>
        </p:sp>
        <p:sp>
          <p:nvSpPr>
            <p:cNvPr id="10" name="Textfeld 9">
              <a:extLst>
                <a:ext uri="{FF2B5EF4-FFF2-40B4-BE49-F238E27FC236}">
                  <a16:creationId xmlns:a16="http://schemas.microsoft.com/office/drawing/2014/main" id="{2FD2310E-6C78-4C96-1872-03F5A78CF7EE}"/>
                </a:ext>
              </a:extLst>
            </p:cNvPr>
            <p:cNvSpPr txBox="1"/>
            <p:nvPr/>
          </p:nvSpPr>
          <p:spPr>
            <a:xfrm rot="5400000">
              <a:off x="2141717" y="2089768"/>
              <a:ext cx="308098" cy="369332"/>
            </a:xfrm>
            <a:prstGeom prst="rect">
              <a:avLst/>
            </a:prstGeom>
            <a:noFill/>
          </p:spPr>
          <p:txBody>
            <a:bodyPr wrap="none" rtlCol="0">
              <a:spAutoFit/>
            </a:bodyPr>
            <a:lstStyle/>
            <a:p>
              <a:r>
                <a:rPr lang="de-DE" dirty="0"/>
                <a:t>C</a:t>
              </a:r>
              <a:endParaRPr lang="de-DE" baseline="-25000" dirty="0"/>
            </a:p>
          </p:txBody>
        </p:sp>
      </p:grpSp>
      <p:sp>
        <p:nvSpPr>
          <p:cNvPr id="25" name="Ellipse 24">
            <a:extLst>
              <a:ext uri="{FF2B5EF4-FFF2-40B4-BE49-F238E27FC236}">
                <a16:creationId xmlns:a16="http://schemas.microsoft.com/office/drawing/2014/main" id="{10A96E98-49C0-71EA-E738-9391F1147FBB}"/>
              </a:ext>
            </a:extLst>
          </p:cNvPr>
          <p:cNvSpPr/>
          <p:nvPr/>
        </p:nvSpPr>
        <p:spPr>
          <a:xfrm>
            <a:off x="1072761" y="203773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EA1D1D31-187C-77A8-3E22-91D7EFC0A479}"/>
              </a:ext>
            </a:extLst>
          </p:cNvPr>
          <p:cNvSpPr/>
          <p:nvPr/>
        </p:nvSpPr>
        <p:spPr>
          <a:xfrm>
            <a:off x="1064807" y="338435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1" name="Gruppieren 40">
            <a:extLst>
              <a:ext uri="{FF2B5EF4-FFF2-40B4-BE49-F238E27FC236}">
                <a16:creationId xmlns:a16="http://schemas.microsoft.com/office/drawing/2014/main" id="{BB0C0211-DCFD-8BB1-A5DF-7A25158A9389}"/>
              </a:ext>
            </a:extLst>
          </p:cNvPr>
          <p:cNvGrpSpPr/>
          <p:nvPr/>
        </p:nvGrpSpPr>
        <p:grpSpPr>
          <a:xfrm>
            <a:off x="3275687" y="2029151"/>
            <a:ext cx="1305441" cy="1446306"/>
            <a:chOff x="3275687" y="2029151"/>
            <a:chExt cx="1305441" cy="1446306"/>
          </a:xfrm>
        </p:grpSpPr>
        <p:grpSp>
          <p:nvGrpSpPr>
            <p:cNvPr id="27" name="Gruppieren 26">
              <a:extLst>
                <a:ext uri="{FF2B5EF4-FFF2-40B4-BE49-F238E27FC236}">
                  <a16:creationId xmlns:a16="http://schemas.microsoft.com/office/drawing/2014/main" id="{01D3372B-3DA3-32F4-FE4D-3FCD1ECA350C}"/>
                </a:ext>
              </a:extLst>
            </p:cNvPr>
            <p:cNvGrpSpPr/>
            <p:nvPr/>
          </p:nvGrpSpPr>
          <p:grpSpPr>
            <a:xfrm rot="16200000">
              <a:off x="3259917" y="2100246"/>
              <a:ext cx="1336982" cy="1305441"/>
              <a:chOff x="1648825" y="2232414"/>
              <a:chExt cx="1336982" cy="1305441"/>
            </a:xfrm>
          </p:grpSpPr>
          <p:grpSp>
            <p:nvGrpSpPr>
              <p:cNvPr id="28" name="Gruppieren 27">
                <a:extLst>
                  <a:ext uri="{FF2B5EF4-FFF2-40B4-BE49-F238E27FC236}">
                    <a16:creationId xmlns:a16="http://schemas.microsoft.com/office/drawing/2014/main" id="{0C6DD629-8477-8727-860C-660421CC557D}"/>
                  </a:ext>
                </a:extLst>
              </p:cNvPr>
              <p:cNvGrpSpPr/>
              <p:nvPr/>
            </p:nvGrpSpPr>
            <p:grpSpPr>
              <a:xfrm>
                <a:off x="1648825" y="2602107"/>
                <a:ext cx="1336982" cy="570086"/>
                <a:chOff x="4657461" y="2535432"/>
                <a:chExt cx="1336982" cy="570086"/>
              </a:xfrm>
            </p:grpSpPr>
            <p:cxnSp>
              <p:nvCxnSpPr>
                <p:cNvPr id="31" name="Gerader Verbinder 30">
                  <a:extLst>
                    <a:ext uri="{FF2B5EF4-FFF2-40B4-BE49-F238E27FC236}">
                      <a16:creationId xmlns:a16="http://schemas.microsoft.com/office/drawing/2014/main" id="{634F9308-5898-0FD4-37A7-9B726819810A}"/>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0A8381D9-E545-D49F-5134-4F4FD46F8338}"/>
                    </a:ext>
                  </a:extLst>
                </p:cNvPr>
                <p:cNvCxnSpPr/>
                <p:nvPr/>
              </p:nvCxnSpPr>
              <p:spPr>
                <a:xfrm rot="5400000" flipV="1">
                  <a:off x="5325952" y="2430652"/>
                  <a:ext cx="1" cy="13369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5672BC0B-360F-2CB2-361A-0FC274C3F3B6}"/>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9" name="Textfeld 28">
                <a:extLst>
                  <a:ext uri="{FF2B5EF4-FFF2-40B4-BE49-F238E27FC236}">
                    <a16:creationId xmlns:a16="http://schemas.microsoft.com/office/drawing/2014/main" id="{68ECE177-018A-6B07-8964-E6B2AC7CB8D6}"/>
                  </a:ext>
                </a:extLst>
              </p:cNvPr>
              <p:cNvSpPr txBox="1"/>
              <p:nvPr/>
            </p:nvSpPr>
            <p:spPr>
              <a:xfrm rot="5400000">
                <a:off x="2103907" y="3168683"/>
                <a:ext cx="369012" cy="369332"/>
              </a:xfrm>
              <a:prstGeom prst="rect">
                <a:avLst/>
              </a:prstGeom>
              <a:noFill/>
            </p:spPr>
            <p:txBody>
              <a:bodyPr wrap="none" rtlCol="0">
                <a:spAutoFit/>
              </a:bodyPr>
              <a:lstStyle/>
              <a:p>
                <a:r>
                  <a:rPr lang="de-DE" dirty="0"/>
                  <a:t>X</a:t>
                </a:r>
                <a:r>
                  <a:rPr lang="de-DE" baseline="-25000" dirty="0"/>
                  <a:t>L</a:t>
                </a:r>
              </a:p>
            </p:txBody>
          </p:sp>
          <p:sp>
            <p:nvSpPr>
              <p:cNvPr id="30" name="Textfeld 29">
                <a:extLst>
                  <a:ext uri="{FF2B5EF4-FFF2-40B4-BE49-F238E27FC236}">
                    <a16:creationId xmlns:a16="http://schemas.microsoft.com/office/drawing/2014/main" id="{069CA59A-317F-B810-3943-F110FFB8B06A}"/>
                  </a:ext>
                </a:extLst>
              </p:cNvPr>
              <p:cNvSpPr txBox="1"/>
              <p:nvPr/>
            </p:nvSpPr>
            <p:spPr>
              <a:xfrm rot="5400000">
                <a:off x="2122924" y="2237864"/>
                <a:ext cx="380232" cy="369332"/>
              </a:xfrm>
              <a:prstGeom prst="rect">
                <a:avLst/>
              </a:prstGeom>
              <a:noFill/>
            </p:spPr>
            <p:txBody>
              <a:bodyPr wrap="none" rtlCol="0">
                <a:spAutoFit/>
              </a:bodyPr>
              <a:lstStyle/>
              <a:p>
                <a:r>
                  <a:rPr lang="de-DE" dirty="0"/>
                  <a:t>X</a:t>
                </a:r>
                <a:r>
                  <a:rPr lang="de-DE" baseline="-25000" dirty="0"/>
                  <a:t>C</a:t>
                </a:r>
              </a:p>
            </p:txBody>
          </p:sp>
        </p:grpSp>
        <p:sp>
          <p:nvSpPr>
            <p:cNvPr id="34" name="Ellipse 33">
              <a:extLst>
                <a:ext uri="{FF2B5EF4-FFF2-40B4-BE49-F238E27FC236}">
                  <a16:creationId xmlns:a16="http://schemas.microsoft.com/office/drawing/2014/main" id="{8B479B15-E2DA-9C25-D253-AF845A6ACB62}"/>
                </a:ext>
              </a:extLst>
            </p:cNvPr>
            <p:cNvSpPr/>
            <p:nvPr/>
          </p:nvSpPr>
          <p:spPr>
            <a:xfrm>
              <a:off x="3881188" y="202915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A7349147-9496-09B6-29ED-D7B857CAA317}"/>
                </a:ext>
              </a:extLst>
            </p:cNvPr>
            <p:cNvSpPr/>
            <p:nvPr/>
          </p:nvSpPr>
          <p:spPr>
            <a:xfrm>
              <a:off x="3873234" y="336745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28" name="Gruppieren 1027">
              <a:extLst>
                <a:ext uri="{FF2B5EF4-FFF2-40B4-BE49-F238E27FC236}">
                  <a16:creationId xmlns:a16="http://schemas.microsoft.com/office/drawing/2014/main" id="{943C2D09-7AD0-7907-B69B-A95758031D4E}"/>
                </a:ext>
              </a:extLst>
            </p:cNvPr>
            <p:cNvGrpSpPr/>
            <p:nvPr/>
          </p:nvGrpSpPr>
          <p:grpSpPr>
            <a:xfrm>
              <a:off x="3589271" y="2083150"/>
              <a:ext cx="108000" cy="1347219"/>
              <a:chOff x="7804114" y="1442695"/>
              <a:chExt cx="108000" cy="1347219"/>
            </a:xfrm>
          </p:grpSpPr>
          <p:sp>
            <p:nvSpPr>
              <p:cNvPr id="1029" name="Ellipse 1028">
                <a:extLst>
                  <a:ext uri="{FF2B5EF4-FFF2-40B4-BE49-F238E27FC236}">
                    <a16:creationId xmlns:a16="http://schemas.microsoft.com/office/drawing/2014/main" id="{CB4FE467-F69B-23B7-CEF9-549D28075537}"/>
                  </a:ext>
                </a:extLst>
              </p:cNvPr>
              <p:cNvSpPr/>
              <p:nvPr/>
            </p:nvSpPr>
            <p:spPr>
              <a:xfrm>
                <a:off x="7804114" y="235545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0" name="Ellipse 1029">
                <a:extLst>
                  <a:ext uri="{FF2B5EF4-FFF2-40B4-BE49-F238E27FC236}">
                    <a16:creationId xmlns:a16="http://schemas.microsoft.com/office/drawing/2014/main" id="{190A84AE-332A-D824-9511-F52ADA13A43A}"/>
                  </a:ext>
                </a:extLst>
              </p:cNvPr>
              <p:cNvSpPr/>
              <p:nvPr/>
            </p:nvSpPr>
            <p:spPr>
              <a:xfrm>
                <a:off x="7804114" y="185314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1" name="Gerader Verbinder 1030">
                <a:extLst>
                  <a:ext uri="{FF2B5EF4-FFF2-40B4-BE49-F238E27FC236}">
                    <a16:creationId xmlns:a16="http://schemas.microsoft.com/office/drawing/2014/main" id="{57475DE2-C8E5-59B7-977B-1CA0FFDE2046}"/>
                  </a:ext>
                </a:extLst>
              </p:cNvPr>
              <p:cNvCxnSpPr>
                <a:stCxn id="1030" idx="0"/>
              </p:cNvCxnSpPr>
              <p:nvPr/>
            </p:nvCxnSpPr>
            <p:spPr>
              <a:xfrm flipV="1">
                <a:off x="7858114" y="1442695"/>
                <a:ext cx="0" cy="41044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32" name="Gerader Verbinder 1031">
                <a:extLst>
                  <a:ext uri="{FF2B5EF4-FFF2-40B4-BE49-F238E27FC236}">
                    <a16:creationId xmlns:a16="http://schemas.microsoft.com/office/drawing/2014/main" id="{0B500A57-D4CB-0BF8-6252-A2CF17911100}"/>
                  </a:ext>
                </a:extLst>
              </p:cNvPr>
              <p:cNvCxnSpPr>
                <a:endCxn id="1029" idx="4"/>
              </p:cNvCxnSpPr>
              <p:nvPr/>
            </p:nvCxnSpPr>
            <p:spPr>
              <a:xfrm flipV="1">
                <a:off x="7858114" y="2463453"/>
                <a:ext cx="0" cy="32646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cxnSp>
        <p:nvCxnSpPr>
          <p:cNvPr id="1051" name="Gerade Verbindung mit Pfeil 1050">
            <a:extLst>
              <a:ext uri="{FF2B5EF4-FFF2-40B4-BE49-F238E27FC236}">
                <a16:creationId xmlns:a16="http://schemas.microsoft.com/office/drawing/2014/main" id="{5BAFB396-1700-44BE-4F51-B1276DA8B72E}"/>
              </a:ext>
            </a:extLst>
          </p:cNvPr>
          <p:cNvCxnSpPr>
            <a:cxnSpLocks/>
            <a:endCxn id="1053" idx="2"/>
          </p:cNvCxnSpPr>
          <p:nvPr/>
        </p:nvCxnSpPr>
        <p:spPr>
          <a:xfrm>
            <a:off x="3872434" y="5383439"/>
            <a:ext cx="60598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2" name="Gerade Verbindung mit Pfeil 1051">
            <a:extLst>
              <a:ext uri="{FF2B5EF4-FFF2-40B4-BE49-F238E27FC236}">
                <a16:creationId xmlns:a16="http://schemas.microsoft.com/office/drawing/2014/main" id="{B527AB48-FB2E-3DE0-BA51-B739C8CBF5B6}"/>
              </a:ext>
            </a:extLst>
          </p:cNvPr>
          <p:cNvCxnSpPr/>
          <p:nvPr/>
        </p:nvCxnSpPr>
        <p:spPr>
          <a:xfrm flipH="1" flipV="1">
            <a:off x="3872434" y="3785132"/>
            <a:ext cx="0" cy="15967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3" name="Textfeld 1052">
            <a:extLst>
              <a:ext uri="{FF2B5EF4-FFF2-40B4-BE49-F238E27FC236}">
                <a16:creationId xmlns:a16="http://schemas.microsoft.com/office/drawing/2014/main" id="{B653DB94-0C62-27A3-DF68-2197319B82E8}"/>
              </a:ext>
            </a:extLst>
          </p:cNvPr>
          <p:cNvSpPr txBox="1"/>
          <p:nvPr/>
        </p:nvSpPr>
        <p:spPr>
          <a:xfrm>
            <a:off x="9346383" y="5033206"/>
            <a:ext cx="1171702" cy="369332"/>
          </a:xfrm>
          <a:prstGeom prst="rect">
            <a:avLst/>
          </a:prstGeom>
          <a:noFill/>
        </p:spPr>
        <p:txBody>
          <a:bodyPr wrap="square" rtlCol="0">
            <a:spAutoFit/>
          </a:bodyPr>
          <a:lstStyle/>
          <a:p>
            <a:r>
              <a:rPr lang="de-DE" dirty="0"/>
              <a:t>Frequenz</a:t>
            </a:r>
          </a:p>
        </p:txBody>
      </p:sp>
      <p:sp>
        <p:nvSpPr>
          <p:cNvPr id="1054" name="Textfeld 1053">
            <a:extLst>
              <a:ext uri="{FF2B5EF4-FFF2-40B4-BE49-F238E27FC236}">
                <a16:creationId xmlns:a16="http://schemas.microsoft.com/office/drawing/2014/main" id="{E55ADCED-24EE-478D-F5CE-FE27B2384846}"/>
              </a:ext>
            </a:extLst>
          </p:cNvPr>
          <p:cNvSpPr txBox="1"/>
          <p:nvPr/>
        </p:nvSpPr>
        <p:spPr>
          <a:xfrm>
            <a:off x="3840678" y="3764346"/>
            <a:ext cx="1111890" cy="369332"/>
          </a:xfrm>
          <a:prstGeom prst="rect">
            <a:avLst/>
          </a:prstGeom>
          <a:noFill/>
        </p:spPr>
        <p:txBody>
          <a:bodyPr wrap="square" rtlCol="0">
            <a:spAutoFit/>
          </a:bodyPr>
          <a:lstStyle/>
          <a:p>
            <a:r>
              <a:rPr lang="de-DE" dirty="0"/>
              <a:t>Impedanz</a:t>
            </a:r>
          </a:p>
        </p:txBody>
      </p:sp>
      <p:sp>
        <p:nvSpPr>
          <p:cNvPr id="1055" name="Freihandform 20">
            <a:extLst>
              <a:ext uri="{FF2B5EF4-FFF2-40B4-BE49-F238E27FC236}">
                <a16:creationId xmlns:a16="http://schemas.microsoft.com/office/drawing/2014/main" id="{85AD28F1-B746-D7CE-8B17-3136FDFA669B}"/>
              </a:ext>
            </a:extLst>
          </p:cNvPr>
          <p:cNvSpPr/>
          <p:nvPr/>
        </p:nvSpPr>
        <p:spPr>
          <a:xfrm>
            <a:off x="3875315" y="3666294"/>
            <a:ext cx="5564382" cy="1724312"/>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4382" h="1724312">
                <a:moveTo>
                  <a:pt x="0" y="1724312"/>
                </a:moveTo>
                <a:cubicBezTo>
                  <a:pt x="41366" y="1702541"/>
                  <a:pt x="1389018" y="1724313"/>
                  <a:pt x="1968137" y="1262758"/>
                </a:cubicBezTo>
                <a:cubicBezTo>
                  <a:pt x="2547256" y="801203"/>
                  <a:pt x="2578661" y="4369"/>
                  <a:pt x="2690949" y="15"/>
                </a:cubicBezTo>
                <a:cubicBezTo>
                  <a:pt x="2803237" y="-4339"/>
                  <a:pt x="2962366" y="949248"/>
                  <a:pt x="3439886" y="1236631"/>
                </a:cubicBezTo>
                <a:cubicBezTo>
                  <a:pt x="3917406" y="1524014"/>
                  <a:pt x="4731988" y="1709533"/>
                  <a:pt x="5564382" y="1699374"/>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6" name="Textfeld 1055">
            <a:extLst>
              <a:ext uri="{FF2B5EF4-FFF2-40B4-BE49-F238E27FC236}">
                <a16:creationId xmlns:a16="http://schemas.microsoft.com/office/drawing/2014/main" id="{6FB5A2ED-3022-0165-5FA4-06D3D4BB64DE}"/>
              </a:ext>
            </a:extLst>
          </p:cNvPr>
          <p:cNvSpPr txBox="1"/>
          <p:nvPr/>
        </p:nvSpPr>
        <p:spPr>
          <a:xfrm>
            <a:off x="3645732" y="5276071"/>
            <a:ext cx="326384" cy="369332"/>
          </a:xfrm>
          <a:prstGeom prst="rect">
            <a:avLst/>
          </a:prstGeom>
          <a:noFill/>
        </p:spPr>
        <p:txBody>
          <a:bodyPr wrap="square" rtlCol="0">
            <a:spAutoFit/>
          </a:bodyPr>
          <a:lstStyle/>
          <a:p>
            <a:r>
              <a:rPr lang="de-DE" dirty="0"/>
              <a:t>0</a:t>
            </a:r>
          </a:p>
        </p:txBody>
      </p:sp>
      <p:grpSp>
        <p:nvGrpSpPr>
          <p:cNvPr id="40" name="Gruppieren 39">
            <a:extLst>
              <a:ext uri="{FF2B5EF4-FFF2-40B4-BE49-F238E27FC236}">
                <a16:creationId xmlns:a16="http://schemas.microsoft.com/office/drawing/2014/main" id="{AA52A31B-89B3-B527-BE4E-F484F4C08AA7}"/>
              </a:ext>
            </a:extLst>
          </p:cNvPr>
          <p:cNvGrpSpPr/>
          <p:nvPr/>
        </p:nvGrpSpPr>
        <p:grpSpPr>
          <a:xfrm>
            <a:off x="5783741" y="2046179"/>
            <a:ext cx="1531874" cy="1454619"/>
            <a:chOff x="5783741" y="2046179"/>
            <a:chExt cx="1531874" cy="1454619"/>
          </a:xfrm>
        </p:grpSpPr>
        <p:grpSp>
          <p:nvGrpSpPr>
            <p:cNvPr id="1039" name="Gruppieren 1038">
              <a:extLst>
                <a:ext uri="{FF2B5EF4-FFF2-40B4-BE49-F238E27FC236}">
                  <a16:creationId xmlns:a16="http://schemas.microsoft.com/office/drawing/2014/main" id="{5C81DF5A-7C1B-0684-2D0E-80D3F8871659}"/>
                </a:ext>
              </a:extLst>
            </p:cNvPr>
            <p:cNvGrpSpPr/>
            <p:nvPr/>
          </p:nvGrpSpPr>
          <p:grpSpPr>
            <a:xfrm rot="16200000">
              <a:off x="5935833" y="2442859"/>
              <a:ext cx="1359634" cy="676922"/>
              <a:chOff x="4634809" y="2535432"/>
              <a:chExt cx="1359634" cy="676922"/>
            </a:xfrm>
          </p:grpSpPr>
          <p:cxnSp>
            <p:nvCxnSpPr>
              <p:cNvPr id="1040" name="Gerader Verbinder 1039">
                <a:extLst>
                  <a:ext uri="{FF2B5EF4-FFF2-40B4-BE49-F238E27FC236}">
                    <a16:creationId xmlns:a16="http://schemas.microsoft.com/office/drawing/2014/main" id="{3BE7A723-A2B6-B26A-ECBF-8C68A88C6F4E}"/>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41" name="Gruppieren 1040">
                <a:extLst>
                  <a:ext uri="{FF2B5EF4-FFF2-40B4-BE49-F238E27FC236}">
                    <a16:creationId xmlns:a16="http://schemas.microsoft.com/office/drawing/2014/main" id="{43E8F10B-5337-3643-3615-BBB80BA8A149}"/>
                  </a:ext>
                </a:extLst>
              </p:cNvPr>
              <p:cNvGrpSpPr/>
              <p:nvPr/>
            </p:nvGrpSpPr>
            <p:grpSpPr>
              <a:xfrm rot="16200000">
                <a:off x="5201415" y="2419326"/>
                <a:ext cx="226422" cy="1359634"/>
                <a:chOff x="5738949" y="1550127"/>
                <a:chExt cx="226422" cy="1359634"/>
              </a:xfrm>
            </p:grpSpPr>
            <p:sp>
              <p:nvSpPr>
                <p:cNvPr id="1043" name="Rechteck 1042">
                  <a:extLst>
                    <a:ext uri="{FF2B5EF4-FFF2-40B4-BE49-F238E27FC236}">
                      <a16:creationId xmlns:a16="http://schemas.microsoft.com/office/drawing/2014/main" id="{79450EB1-A8E9-8858-8EB8-46D080CE4702}"/>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4" name="Gerader Verbinder 1043">
                  <a:extLst>
                    <a:ext uri="{FF2B5EF4-FFF2-40B4-BE49-F238E27FC236}">
                      <a16:creationId xmlns:a16="http://schemas.microsoft.com/office/drawing/2014/main" id="{70D8D97A-3232-F317-D879-A9CE8CEB682E}"/>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Gerader Verbinder 1044">
                  <a:extLst>
                    <a:ext uri="{FF2B5EF4-FFF2-40B4-BE49-F238E27FC236}">
                      <a16:creationId xmlns:a16="http://schemas.microsoft.com/office/drawing/2014/main" id="{84206FE8-7D46-11DA-6742-41B0C460CF72}"/>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2" name="Gerader Verbinder 1041">
                <a:extLst>
                  <a:ext uri="{FF2B5EF4-FFF2-40B4-BE49-F238E27FC236}">
                    <a16:creationId xmlns:a16="http://schemas.microsoft.com/office/drawing/2014/main" id="{D004E2DF-CAD0-C5CA-9617-AAF0F5D32C2D}"/>
                  </a:ext>
                </a:extLst>
              </p:cNvPr>
              <p:cNvCxnSpPr/>
              <p:nvPr/>
            </p:nvCxnSpPr>
            <p:spPr>
              <a:xfrm rot="16200000">
                <a:off x="4367293"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046" name="Ellipse 1045">
              <a:extLst>
                <a:ext uri="{FF2B5EF4-FFF2-40B4-BE49-F238E27FC236}">
                  <a16:creationId xmlns:a16="http://schemas.microsoft.com/office/drawing/2014/main" id="{0ABE9652-87B8-1F2D-2409-96CF8F053C91}"/>
                </a:ext>
              </a:extLst>
            </p:cNvPr>
            <p:cNvSpPr/>
            <p:nvPr/>
          </p:nvSpPr>
          <p:spPr>
            <a:xfrm>
              <a:off x="6512997" y="204617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7" name="Ellipse 1046">
              <a:extLst>
                <a:ext uri="{FF2B5EF4-FFF2-40B4-BE49-F238E27FC236}">
                  <a16:creationId xmlns:a16="http://schemas.microsoft.com/office/drawing/2014/main" id="{EAE06246-21F1-D952-3549-3C64F82480AA}"/>
                </a:ext>
              </a:extLst>
            </p:cNvPr>
            <p:cNvSpPr/>
            <p:nvPr/>
          </p:nvSpPr>
          <p:spPr>
            <a:xfrm>
              <a:off x="6505043" y="339279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8" name="Rechteck 1047">
              <a:extLst>
                <a:ext uri="{FF2B5EF4-FFF2-40B4-BE49-F238E27FC236}">
                  <a16:creationId xmlns:a16="http://schemas.microsoft.com/office/drawing/2014/main" id="{28631080-265F-3600-B7EB-4C9CB6CFDD74}"/>
                </a:ext>
              </a:extLst>
            </p:cNvPr>
            <p:cNvSpPr/>
            <p:nvPr/>
          </p:nvSpPr>
          <p:spPr>
            <a:xfrm rot="10800000">
              <a:off x="6170354" y="2506895"/>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9" name="Gerader Verbinder 1048">
              <a:extLst>
                <a:ext uri="{FF2B5EF4-FFF2-40B4-BE49-F238E27FC236}">
                  <a16:creationId xmlns:a16="http://schemas.microsoft.com/office/drawing/2014/main" id="{308E1613-9346-F5BF-97B2-03009EAF9627}"/>
                </a:ext>
              </a:extLst>
            </p:cNvPr>
            <p:cNvCxnSpPr/>
            <p:nvPr/>
          </p:nvCxnSpPr>
          <p:spPr>
            <a:xfrm rot="10800000">
              <a:off x="6283565" y="3046826"/>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Gerader Verbinder 1049">
              <a:extLst>
                <a:ext uri="{FF2B5EF4-FFF2-40B4-BE49-F238E27FC236}">
                  <a16:creationId xmlns:a16="http://schemas.microsoft.com/office/drawing/2014/main" id="{C0E0FB2E-AEFF-D6C4-60BD-2E93C0F8C8C3}"/>
                </a:ext>
              </a:extLst>
            </p:cNvPr>
            <p:cNvCxnSpPr/>
            <p:nvPr/>
          </p:nvCxnSpPr>
          <p:spPr>
            <a:xfrm rot="10800000">
              <a:off x="6283565" y="2096494"/>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7" name="Textfeld 1056">
              <a:extLst>
                <a:ext uri="{FF2B5EF4-FFF2-40B4-BE49-F238E27FC236}">
                  <a16:creationId xmlns:a16="http://schemas.microsoft.com/office/drawing/2014/main" id="{C7B3E050-CC46-86B1-EF44-134016A4CB7F}"/>
                </a:ext>
              </a:extLst>
            </p:cNvPr>
            <p:cNvSpPr txBox="1"/>
            <p:nvPr/>
          </p:nvSpPr>
          <p:spPr>
            <a:xfrm>
              <a:off x="6946603" y="2584740"/>
              <a:ext cx="369012" cy="369332"/>
            </a:xfrm>
            <a:prstGeom prst="rect">
              <a:avLst/>
            </a:prstGeom>
            <a:noFill/>
          </p:spPr>
          <p:txBody>
            <a:bodyPr wrap="none" rtlCol="0">
              <a:spAutoFit/>
            </a:bodyPr>
            <a:lstStyle/>
            <a:p>
              <a:r>
                <a:rPr lang="de-DE" dirty="0"/>
                <a:t>X</a:t>
              </a:r>
              <a:r>
                <a:rPr lang="de-DE" baseline="-25000" dirty="0"/>
                <a:t>L</a:t>
              </a:r>
            </a:p>
          </p:txBody>
        </p:sp>
        <p:sp>
          <p:nvSpPr>
            <p:cNvPr id="1058" name="Textfeld 1057">
              <a:extLst>
                <a:ext uri="{FF2B5EF4-FFF2-40B4-BE49-F238E27FC236}">
                  <a16:creationId xmlns:a16="http://schemas.microsoft.com/office/drawing/2014/main" id="{4986B0AC-FE9B-0DF3-27F7-CE2F0D0F3609}"/>
                </a:ext>
              </a:extLst>
            </p:cNvPr>
            <p:cNvSpPr txBox="1"/>
            <p:nvPr/>
          </p:nvSpPr>
          <p:spPr>
            <a:xfrm>
              <a:off x="5783741" y="2594415"/>
              <a:ext cx="380232" cy="369332"/>
            </a:xfrm>
            <a:prstGeom prst="rect">
              <a:avLst/>
            </a:prstGeom>
            <a:noFill/>
          </p:spPr>
          <p:txBody>
            <a:bodyPr wrap="none" rtlCol="0">
              <a:spAutoFit/>
            </a:bodyPr>
            <a:lstStyle/>
            <a:p>
              <a:r>
                <a:rPr lang="de-DE" dirty="0"/>
                <a:t>X</a:t>
              </a:r>
              <a:r>
                <a:rPr lang="de-DE" baseline="-25000" dirty="0"/>
                <a:t>C</a:t>
              </a:r>
            </a:p>
          </p:txBody>
        </p:sp>
      </p:grpSp>
      <p:grpSp>
        <p:nvGrpSpPr>
          <p:cNvPr id="39" name="Gruppieren 38">
            <a:extLst>
              <a:ext uri="{FF2B5EF4-FFF2-40B4-BE49-F238E27FC236}">
                <a16:creationId xmlns:a16="http://schemas.microsoft.com/office/drawing/2014/main" id="{37DC90CB-F748-4699-3F62-3BA7BB1717A7}"/>
              </a:ext>
            </a:extLst>
          </p:cNvPr>
          <p:cNvGrpSpPr/>
          <p:nvPr/>
        </p:nvGrpSpPr>
        <p:grpSpPr>
          <a:xfrm>
            <a:off x="8667661" y="2027826"/>
            <a:ext cx="1375189" cy="1446306"/>
            <a:chOff x="8667661" y="2027826"/>
            <a:chExt cx="1375189" cy="1446306"/>
          </a:xfrm>
        </p:grpSpPr>
        <p:grpSp>
          <p:nvGrpSpPr>
            <p:cNvPr id="36" name="Gruppieren 35">
              <a:extLst>
                <a:ext uri="{FF2B5EF4-FFF2-40B4-BE49-F238E27FC236}">
                  <a16:creationId xmlns:a16="http://schemas.microsoft.com/office/drawing/2014/main" id="{4CD3FDA8-B746-53BE-4CB6-603458B212AF}"/>
                </a:ext>
              </a:extLst>
            </p:cNvPr>
            <p:cNvGrpSpPr/>
            <p:nvPr/>
          </p:nvGrpSpPr>
          <p:grpSpPr>
            <a:xfrm rot="16200000">
              <a:off x="8674704" y="2466598"/>
              <a:ext cx="1336982" cy="570086"/>
              <a:chOff x="4657461" y="2535432"/>
              <a:chExt cx="1336982" cy="570086"/>
            </a:xfrm>
          </p:grpSpPr>
          <p:cxnSp>
            <p:nvCxnSpPr>
              <p:cNvPr id="37" name="Gerader Verbinder 36">
                <a:extLst>
                  <a:ext uri="{FF2B5EF4-FFF2-40B4-BE49-F238E27FC236}">
                    <a16:creationId xmlns:a16="http://schemas.microsoft.com/office/drawing/2014/main" id="{71B51DEC-42A0-6C45-BB41-C2FA55F4A732}"/>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24" name="Gerader Verbinder 1023">
                <a:extLst>
                  <a:ext uri="{FF2B5EF4-FFF2-40B4-BE49-F238E27FC236}">
                    <a16:creationId xmlns:a16="http://schemas.microsoft.com/office/drawing/2014/main" id="{900AA574-8640-470F-5E12-6C299D9E7CFE}"/>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025" name="Ellipse 1024">
              <a:extLst>
                <a:ext uri="{FF2B5EF4-FFF2-40B4-BE49-F238E27FC236}">
                  <a16:creationId xmlns:a16="http://schemas.microsoft.com/office/drawing/2014/main" id="{35479913-4170-22DE-B495-3AEA1CEBE3A1}"/>
                </a:ext>
              </a:extLst>
            </p:cNvPr>
            <p:cNvSpPr/>
            <p:nvPr/>
          </p:nvSpPr>
          <p:spPr>
            <a:xfrm>
              <a:off x="9293960" y="202782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7" name="Ellipse 1026">
              <a:extLst>
                <a:ext uri="{FF2B5EF4-FFF2-40B4-BE49-F238E27FC236}">
                  <a16:creationId xmlns:a16="http://schemas.microsoft.com/office/drawing/2014/main" id="{787D7841-41A9-B262-A8F0-56675C8C269A}"/>
                </a:ext>
              </a:extLst>
            </p:cNvPr>
            <p:cNvSpPr/>
            <p:nvPr/>
          </p:nvSpPr>
          <p:spPr>
            <a:xfrm>
              <a:off x="9286006" y="336613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3" name="Gerader Verbinder 1032">
              <a:extLst>
                <a:ext uri="{FF2B5EF4-FFF2-40B4-BE49-F238E27FC236}">
                  <a16:creationId xmlns:a16="http://schemas.microsoft.com/office/drawing/2014/main" id="{AB7AECD2-E16C-5295-EA6B-41919106C302}"/>
                </a:ext>
              </a:extLst>
            </p:cNvPr>
            <p:cNvCxnSpPr/>
            <p:nvPr/>
          </p:nvCxnSpPr>
          <p:spPr>
            <a:xfrm flipV="1">
              <a:off x="9056573" y="2077044"/>
              <a:ext cx="1" cy="13369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4" name="Gruppieren 1033">
              <a:extLst>
                <a:ext uri="{FF2B5EF4-FFF2-40B4-BE49-F238E27FC236}">
                  <a16:creationId xmlns:a16="http://schemas.microsoft.com/office/drawing/2014/main" id="{D14CB85D-7790-8F45-7E76-49CE2202EBFE}"/>
                </a:ext>
              </a:extLst>
            </p:cNvPr>
            <p:cNvGrpSpPr/>
            <p:nvPr/>
          </p:nvGrpSpPr>
          <p:grpSpPr>
            <a:xfrm>
              <a:off x="9574238" y="2077044"/>
              <a:ext cx="108000" cy="1347219"/>
              <a:chOff x="7804114" y="1442695"/>
              <a:chExt cx="108000" cy="1347219"/>
            </a:xfrm>
          </p:grpSpPr>
          <p:sp>
            <p:nvSpPr>
              <p:cNvPr id="1035" name="Ellipse 1034">
                <a:extLst>
                  <a:ext uri="{FF2B5EF4-FFF2-40B4-BE49-F238E27FC236}">
                    <a16:creationId xmlns:a16="http://schemas.microsoft.com/office/drawing/2014/main" id="{9425EB7E-7732-2B24-4226-C3F1134D4092}"/>
                  </a:ext>
                </a:extLst>
              </p:cNvPr>
              <p:cNvSpPr/>
              <p:nvPr/>
            </p:nvSpPr>
            <p:spPr>
              <a:xfrm>
                <a:off x="7804114" y="235545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6" name="Ellipse 1035">
                <a:extLst>
                  <a:ext uri="{FF2B5EF4-FFF2-40B4-BE49-F238E27FC236}">
                    <a16:creationId xmlns:a16="http://schemas.microsoft.com/office/drawing/2014/main" id="{D6204871-A33A-6388-7C17-6C1D1B9EA9FD}"/>
                  </a:ext>
                </a:extLst>
              </p:cNvPr>
              <p:cNvSpPr/>
              <p:nvPr/>
            </p:nvSpPr>
            <p:spPr>
              <a:xfrm>
                <a:off x="7804114" y="185314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7" name="Gerader Verbinder 1036">
                <a:extLst>
                  <a:ext uri="{FF2B5EF4-FFF2-40B4-BE49-F238E27FC236}">
                    <a16:creationId xmlns:a16="http://schemas.microsoft.com/office/drawing/2014/main" id="{38A54D04-6890-EB3C-1F16-0AFDF2C7AF99}"/>
                  </a:ext>
                </a:extLst>
              </p:cNvPr>
              <p:cNvCxnSpPr>
                <a:stCxn id="1036" idx="0"/>
              </p:cNvCxnSpPr>
              <p:nvPr/>
            </p:nvCxnSpPr>
            <p:spPr>
              <a:xfrm flipV="1">
                <a:off x="7858114" y="1442695"/>
                <a:ext cx="0" cy="41044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38" name="Gerader Verbinder 1037">
                <a:extLst>
                  <a:ext uri="{FF2B5EF4-FFF2-40B4-BE49-F238E27FC236}">
                    <a16:creationId xmlns:a16="http://schemas.microsoft.com/office/drawing/2014/main" id="{1BB5F370-3C51-A9B5-17E7-BDF425D33596}"/>
                  </a:ext>
                </a:extLst>
              </p:cNvPr>
              <p:cNvCxnSpPr>
                <a:endCxn id="1035" idx="4"/>
              </p:cNvCxnSpPr>
              <p:nvPr/>
            </p:nvCxnSpPr>
            <p:spPr>
              <a:xfrm flipV="1">
                <a:off x="7858114" y="2463453"/>
                <a:ext cx="0" cy="32646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059" name="Textfeld 1058">
              <a:extLst>
                <a:ext uri="{FF2B5EF4-FFF2-40B4-BE49-F238E27FC236}">
                  <a16:creationId xmlns:a16="http://schemas.microsoft.com/office/drawing/2014/main" id="{3D85F39F-4539-7A58-C14A-767FC7EDE375}"/>
                </a:ext>
              </a:extLst>
            </p:cNvPr>
            <p:cNvSpPr txBox="1"/>
            <p:nvPr/>
          </p:nvSpPr>
          <p:spPr>
            <a:xfrm>
              <a:off x="9673838" y="2578578"/>
              <a:ext cx="369012" cy="369332"/>
            </a:xfrm>
            <a:prstGeom prst="rect">
              <a:avLst/>
            </a:prstGeom>
            <a:noFill/>
          </p:spPr>
          <p:txBody>
            <a:bodyPr wrap="none" rtlCol="0">
              <a:spAutoFit/>
            </a:bodyPr>
            <a:lstStyle/>
            <a:p>
              <a:r>
                <a:rPr lang="de-DE" dirty="0"/>
                <a:t>X</a:t>
              </a:r>
              <a:r>
                <a:rPr lang="de-DE" baseline="-25000" dirty="0"/>
                <a:t>L</a:t>
              </a:r>
            </a:p>
          </p:txBody>
        </p:sp>
        <p:sp>
          <p:nvSpPr>
            <p:cNvPr id="1060" name="Textfeld 1059">
              <a:extLst>
                <a:ext uri="{FF2B5EF4-FFF2-40B4-BE49-F238E27FC236}">
                  <a16:creationId xmlns:a16="http://schemas.microsoft.com/office/drawing/2014/main" id="{553D8F9D-9146-D7F3-858F-2FA9857733B0}"/>
                </a:ext>
              </a:extLst>
            </p:cNvPr>
            <p:cNvSpPr txBox="1"/>
            <p:nvPr/>
          </p:nvSpPr>
          <p:spPr>
            <a:xfrm>
              <a:off x="8667661" y="2561633"/>
              <a:ext cx="380232" cy="369332"/>
            </a:xfrm>
            <a:prstGeom prst="rect">
              <a:avLst/>
            </a:prstGeom>
            <a:noFill/>
          </p:spPr>
          <p:txBody>
            <a:bodyPr wrap="none" rtlCol="0">
              <a:spAutoFit/>
            </a:bodyPr>
            <a:lstStyle/>
            <a:p>
              <a:r>
                <a:rPr lang="de-DE" dirty="0"/>
                <a:t>X</a:t>
              </a:r>
              <a:r>
                <a:rPr lang="de-DE" baseline="-25000" dirty="0"/>
                <a:t>C</a:t>
              </a:r>
            </a:p>
          </p:txBody>
        </p:sp>
      </p:grpSp>
      <p:sp>
        <p:nvSpPr>
          <p:cNvPr id="1061" name="Textfeld 1060">
            <a:extLst>
              <a:ext uri="{FF2B5EF4-FFF2-40B4-BE49-F238E27FC236}">
                <a16:creationId xmlns:a16="http://schemas.microsoft.com/office/drawing/2014/main" id="{6A148E1D-5F47-6E0D-C6A7-D5DDF386BF62}"/>
              </a:ext>
            </a:extLst>
          </p:cNvPr>
          <p:cNvSpPr txBox="1"/>
          <p:nvPr/>
        </p:nvSpPr>
        <p:spPr>
          <a:xfrm>
            <a:off x="144894" y="3714564"/>
            <a:ext cx="3614706" cy="1569660"/>
          </a:xfrm>
          <a:prstGeom prst="rect">
            <a:avLst/>
          </a:prstGeom>
          <a:noFill/>
        </p:spPr>
        <p:txBody>
          <a:bodyPr wrap="square" rtlCol="0">
            <a:spAutoFit/>
          </a:bodyPr>
          <a:lstStyle/>
          <a:p>
            <a:r>
              <a:rPr lang="de-DE" sz="1600" b="1" dirty="0"/>
              <a:t>Hohe Impedanz bei Resonanzfrequenz</a:t>
            </a:r>
          </a:p>
          <a:p>
            <a:r>
              <a:rPr lang="de-DE" sz="1600" dirty="0"/>
              <a:t>(im Vergleich zur Impedanz bei niedriger bzw. hoher Frequenz)</a:t>
            </a:r>
          </a:p>
          <a:p>
            <a:endParaRPr lang="de-DE" sz="1600" dirty="0"/>
          </a:p>
          <a:p>
            <a:r>
              <a:rPr lang="de-DE" sz="1600" dirty="0"/>
              <a:t>Vereinfachter Extremwert bei Resonanz:</a:t>
            </a:r>
          </a:p>
          <a:p>
            <a:endParaRPr lang="de-DE" sz="1600" dirty="0"/>
          </a:p>
        </p:txBody>
      </p:sp>
      <p:grpSp>
        <p:nvGrpSpPr>
          <p:cNvPr id="42" name="Gruppieren 41">
            <a:extLst>
              <a:ext uri="{FF2B5EF4-FFF2-40B4-BE49-F238E27FC236}">
                <a16:creationId xmlns:a16="http://schemas.microsoft.com/office/drawing/2014/main" id="{15AD8A4F-B396-5AAB-2FF3-667967B275B3}"/>
              </a:ext>
            </a:extLst>
          </p:cNvPr>
          <p:cNvGrpSpPr/>
          <p:nvPr/>
        </p:nvGrpSpPr>
        <p:grpSpPr>
          <a:xfrm>
            <a:off x="636344" y="5225693"/>
            <a:ext cx="1577167" cy="112531"/>
            <a:chOff x="636344" y="5225693"/>
            <a:chExt cx="1577167" cy="112531"/>
          </a:xfrm>
        </p:grpSpPr>
        <p:grpSp>
          <p:nvGrpSpPr>
            <p:cNvPr id="1062" name="Gruppieren 1061">
              <a:extLst>
                <a:ext uri="{FF2B5EF4-FFF2-40B4-BE49-F238E27FC236}">
                  <a16:creationId xmlns:a16="http://schemas.microsoft.com/office/drawing/2014/main" id="{90F777AC-ACB5-1A8B-022B-09421EB78258}"/>
                </a:ext>
              </a:extLst>
            </p:cNvPr>
            <p:cNvGrpSpPr/>
            <p:nvPr/>
          </p:nvGrpSpPr>
          <p:grpSpPr>
            <a:xfrm rot="5400000">
              <a:off x="1373864" y="4570250"/>
              <a:ext cx="108000" cy="1418886"/>
              <a:chOff x="7804114" y="1395747"/>
              <a:chExt cx="108000" cy="1418886"/>
            </a:xfrm>
          </p:grpSpPr>
          <p:sp>
            <p:nvSpPr>
              <p:cNvPr id="1063" name="Ellipse 1062">
                <a:extLst>
                  <a:ext uri="{FF2B5EF4-FFF2-40B4-BE49-F238E27FC236}">
                    <a16:creationId xmlns:a16="http://schemas.microsoft.com/office/drawing/2014/main" id="{1E5320B6-7ABD-CA8B-BE6C-C33C2797181C}"/>
                  </a:ext>
                </a:extLst>
              </p:cNvPr>
              <p:cNvSpPr/>
              <p:nvPr/>
            </p:nvSpPr>
            <p:spPr>
              <a:xfrm>
                <a:off x="7804114" y="235545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4" name="Ellipse 1063">
                <a:extLst>
                  <a:ext uri="{FF2B5EF4-FFF2-40B4-BE49-F238E27FC236}">
                    <a16:creationId xmlns:a16="http://schemas.microsoft.com/office/drawing/2014/main" id="{7C59F601-E318-FDDF-72B1-AB55C1637931}"/>
                  </a:ext>
                </a:extLst>
              </p:cNvPr>
              <p:cNvSpPr/>
              <p:nvPr/>
            </p:nvSpPr>
            <p:spPr>
              <a:xfrm>
                <a:off x="7804114" y="185314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5" name="Gerader Verbinder 1064">
                <a:extLst>
                  <a:ext uri="{FF2B5EF4-FFF2-40B4-BE49-F238E27FC236}">
                    <a16:creationId xmlns:a16="http://schemas.microsoft.com/office/drawing/2014/main" id="{E1E17DFC-C2EC-A61B-B08A-F4BE3A1AB00C}"/>
                  </a:ext>
                </a:extLst>
              </p:cNvPr>
              <p:cNvCxnSpPr>
                <a:stCxn id="1064" idx="0"/>
              </p:cNvCxnSpPr>
              <p:nvPr/>
            </p:nvCxnSpPr>
            <p:spPr>
              <a:xfrm flipH="1" flipV="1">
                <a:off x="7856702" y="1395747"/>
                <a:ext cx="1412" cy="457393"/>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66" name="Gerader Verbinder 1065">
                <a:extLst>
                  <a:ext uri="{FF2B5EF4-FFF2-40B4-BE49-F238E27FC236}">
                    <a16:creationId xmlns:a16="http://schemas.microsoft.com/office/drawing/2014/main" id="{A70B04B1-7F43-6E41-5E22-3D2EC471A2C7}"/>
                  </a:ext>
                </a:extLst>
              </p:cNvPr>
              <p:cNvCxnSpPr>
                <a:endCxn id="1063" idx="4"/>
              </p:cNvCxnSpPr>
              <p:nvPr/>
            </p:nvCxnSpPr>
            <p:spPr>
              <a:xfrm rot="16200000">
                <a:off x="7681818" y="2638337"/>
                <a:ext cx="351180" cy="141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067" name="Ellipse 1066">
              <a:extLst>
                <a:ext uri="{FF2B5EF4-FFF2-40B4-BE49-F238E27FC236}">
                  <a16:creationId xmlns:a16="http://schemas.microsoft.com/office/drawing/2014/main" id="{2F997D6E-1D4C-C55D-AB3A-77A611307ADF}"/>
                </a:ext>
              </a:extLst>
            </p:cNvPr>
            <p:cNvSpPr/>
            <p:nvPr/>
          </p:nvSpPr>
          <p:spPr>
            <a:xfrm>
              <a:off x="2105511" y="523022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8" name="Ellipse 1067">
              <a:extLst>
                <a:ext uri="{FF2B5EF4-FFF2-40B4-BE49-F238E27FC236}">
                  <a16:creationId xmlns:a16="http://schemas.microsoft.com/office/drawing/2014/main" id="{05EC148B-1984-5A7B-44C7-CBA1D9457064}"/>
                </a:ext>
              </a:extLst>
            </p:cNvPr>
            <p:cNvSpPr/>
            <p:nvPr/>
          </p:nvSpPr>
          <p:spPr>
            <a:xfrm>
              <a:off x="636344" y="522582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69" name="Ellipse 1068">
            <a:extLst>
              <a:ext uri="{FF2B5EF4-FFF2-40B4-BE49-F238E27FC236}">
                <a16:creationId xmlns:a16="http://schemas.microsoft.com/office/drawing/2014/main" id="{F00C0ACC-41AE-EF2B-D8D7-CFEADFC0D8F1}"/>
              </a:ext>
            </a:extLst>
          </p:cNvPr>
          <p:cNvSpPr/>
          <p:nvPr/>
        </p:nvSpPr>
        <p:spPr>
          <a:xfrm>
            <a:off x="3842435" y="5306469"/>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0" name="Ellipse 1069">
            <a:extLst>
              <a:ext uri="{FF2B5EF4-FFF2-40B4-BE49-F238E27FC236}">
                <a16:creationId xmlns:a16="http://schemas.microsoft.com/office/drawing/2014/main" id="{D090204A-E234-A946-8EAC-1C2AA1B63A02}"/>
              </a:ext>
            </a:extLst>
          </p:cNvPr>
          <p:cNvSpPr/>
          <p:nvPr/>
        </p:nvSpPr>
        <p:spPr>
          <a:xfrm>
            <a:off x="6512997" y="3621215"/>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1" name="Ellipse 1070">
            <a:extLst>
              <a:ext uri="{FF2B5EF4-FFF2-40B4-BE49-F238E27FC236}">
                <a16:creationId xmlns:a16="http://schemas.microsoft.com/office/drawing/2014/main" id="{02E292CD-60EE-89CB-E08C-05590A9F8060}"/>
              </a:ext>
            </a:extLst>
          </p:cNvPr>
          <p:cNvSpPr/>
          <p:nvPr/>
        </p:nvSpPr>
        <p:spPr>
          <a:xfrm>
            <a:off x="9321982" y="5319527"/>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72" name="Gerader Verbinder 1071">
            <a:extLst>
              <a:ext uri="{FF2B5EF4-FFF2-40B4-BE49-F238E27FC236}">
                <a16:creationId xmlns:a16="http://schemas.microsoft.com/office/drawing/2014/main" id="{C9C4823A-01F3-5532-3AC3-8876AD0E63AD}"/>
              </a:ext>
            </a:extLst>
          </p:cNvPr>
          <p:cNvCxnSpPr>
            <a:stCxn id="1069" idx="7"/>
            <a:endCxn id="1070" idx="3"/>
          </p:cNvCxnSpPr>
          <p:nvPr/>
        </p:nvCxnSpPr>
        <p:spPr>
          <a:xfrm flipV="1">
            <a:off x="3934619" y="3713399"/>
            <a:ext cx="2594194" cy="160888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73" name="Gerader Verbinder 1072">
            <a:extLst>
              <a:ext uri="{FF2B5EF4-FFF2-40B4-BE49-F238E27FC236}">
                <a16:creationId xmlns:a16="http://schemas.microsoft.com/office/drawing/2014/main" id="{D4F6D93C-8125-F722-4532-1DDB40356063}"/>
              </a:ext>
            </a:extLst>
          </p:cNvPr>
          <p:cNvCxnSpPr>
            <a:stCxn id="1071" idx="2"/>
            <a:endCxn id="1070" idx="5"/>
          </p:cNvCxnSpPr>
          <p:nvPr/>
        </p:nvCxnSpPr>
        <p:spPr>
          <a:xfrm flipH="1" flipV="1">
            <a:off x="6605181" y="3713399"/>
            <a:ext cx="2716801" cy="166012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75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7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7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6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 grpId="0"/>
      <p:bldP spid="1054" grpId="0"/>
      <p:bldP spid="1055" grpId="0" animBg="1"/>
      <p:bldP spid="1056" grpId="0"/>
      <p:bldP spid="1061" grpId="0"/>
      <p:bldP spid="1069" grpId="0" animBg="1"/>
      <p:bldP spid="1070" grpId="0" animBg="1"/>
      <p:bldP spid="107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err="1">
                <a:solidFill>
                  <a:schemeClr val="tx1"/>
                </a:solidFill>
                <a:latin typeface="+mn-lt"/>
              </a:rPr>
              <a:t>Impedanzfrequenzgang</a:t>
            </a:r>
            <a:br>
              <a:rPr kumimoji="0" lang="de-DE" sz="4000" b="0" i="0" u="none" strike="noStrike" kern="1200" cap="none" spc="0" normalizeH="0" baseline="0" noProof="0" dirty="0">
                <a:ln>
                  <a:noFill/>
                </a:ln>
                <a:solidFill>
                  <a:srgbClr val="A80163"/>
                </a:solidFill>
                <a:effectLst/>
                <a:uLnTx/>
                <a:uFillTx/>
                <a:latin typeface="Bosch Office Sans"/>
                <a:ea typeface="+mj-ea"/>
                <a:cs typeface="+mj-cs"/>
              </a:rPr>
            </a:br>
            <a:endParaRPr kumimoji="0" lang="de-DE" sz="4000" b="0" i="0" u="none" strike="noStrike" kern="1200" cap="none" spc="0" normalizeH="0" baseline="0" noProof="0" dirty="0">
              <a:ln>
                <a:noFill/>
              </a:ln>
              <a:solidFill>
                <a:srgbClr val="A80163"/>
              </a:solidFill>
              <a:effectLst/>
              <a:uLnTx/>
              <a:uFillTx/>
              <a:latin typeface="Bosch Office Sans"/>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7D632962-D35A-24B6-5540-F24AB5DA49FA}"/>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Impedanz des Serienschwingkreises:</a:t>
            </a:r>
          </a:p>
          <a:p>
            <a:pPr>
              <a:defRPr/>
            </a:pPr>
            <a:endParaRPr lang="de-DE" dirty="0">
              <a:solidFill>
                <a:srgbClr val="000000"/>
              </a:solidFill>
            </a:endParaRPr>
          </a:p>
          <a:p>
            <a:pPr marL="0" indent="0">
              <a:buNone/>
              <a:defRPr/>
            </a:pPr>
            <a:r>
              <a:rPr lang="de-DE" dirty="0">
                <a:solidFill>
                  <a:srgbClr val="000000"/>
                </a:solidFill>
              </a:rPr>
              <a:t> 		          bei niedriger Frequenz		bei Resonanz		bei hoher Frequenz</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cxnSp>
        <p:nvCxnSpPr>
          <p:cNvPr id="14" name="Gerade Verbindung mit Pfeil 13">
            <a:extLst>
              <a:ext uri="{FF2B5EF4-FFF2-40B4-BE49-F238E27FC236}">
                <a16:creationId xmlns:a16="http://schemas.microsoft.com/office/drawing/2014/main" id="{609EDCC8-553E-595C-4CC6-4C62635A1239}"/>
              </a:ext>
            </a:extLst>
          </p:cNvPr>
          <p:cNvCxnSpPr/>
          <p:nvPr/>
        </p:nvCxnSpPr>
        <p:spPr>
          <a:xfrm flipV="1">
            <a:off x="3872434" y="5381897"/>
            <a:ext cx="5611200" cy="15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EE2DB96D-B4D6-0F5F-5884-D970ADF83EDE}"/>
              </a:ext>
            </a:extLst>
          </p:cNvPr>
          <p:cNvCxnSpPr/>
          <p:nvPr/>
        </p:nvCxnSpPr>
        <p:spPr>
          <a:xfrm flipH="1" flipV="1">
            <a:off x="3872434" y="3785132"/>
            <a:ext cx="0" cy="15967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BCCD7A2D-A334-D10D-D4E4-533C968266F3}"/>
              </a:ext>
            </a:extLst>
          </p:cNvPr>
          <p:cNvSpPr txBox="1"/>
          <p:nvPr/>
        </p:nvSpPr>
        <p:spPr>
          <a:xfrm>
            <a:off x="8861256" y="5021626"/>
            <a:ext cx="1171702" cy="369332"/>
          </a:xfrm>
          <a:prstGeom prst="rect">
            <a:avLst/>
          </a:prstGeom>
          <a:noFill/>
        </p:spPr>
        <p:txBody>
          <a:bodyPr wrap="square" rtlCol="0">
            <a:spAutoFit/>
          </a:bodyPr>
          <a:lstStyle/>
          <a:p>
            <a:r>
              <a:rPr lang="de-DE" dirty="0"/>
              <a:t>Frequenz</a:t>
            </a:r>
          </a:p>
        </p:txBody>
      </p:sp>
      <p:sp>
        <p:nvSpPr>
          <p:cNvPr id="17" name="Textfeld 16">
            <a:extLst>
              <a:ext uri="{FF2B5EF4-FFF2-40B4-BE49-F238E27FC236}">
                <a16:creationId xmlns:a16="http://schemas.microsoft.com/office/drawing/2014/main" id="{3FC67B5F-9E15-7C47-0D22-DD58FB478EE2}"/>
              </a:ext>
            </a:extLst>
          </p:cNvPr>
          <p:cNvSpPr txBox="1"/>
          <p:nvPr/>
        </p:nvSpPr>
        <p:spPr>
          <a:xfrm>
            <a:off x="3819926" y="3852894"/>
            <a:ext cx="1111890" cy="369332"/>
          </a:xfrm>
          <a:prstGeom prst="rect">
            <a:avLst/>
          </a:prstGeom>
          <a:noFill/>
        </p:spPr>
        <p:txBody>
          <a:bodyPr wrap="square" rtlCol="0">
            <a:spAutoFit/>
          </a:bodyPr>
          <a:lstStyle/>
          <a:p>
            <a:r>
              <a:rPr lang="de-DE" dirty="0"/>
              <a:t>Impedanz</a:t>
            </a:r>
          </a:p>
        </p:txBody>
      </p:sp>
      <p:sp>
        <p:nvSpPr>
          <p:cNvPr id="18" name="Freihandform 20">
            <a:extLst>
              <a:ext uri="{FF2B5EF4-FFF2-40B4-BE49-F238E27FC236}">
                <a16:creationId xmlns:a16="http://schemas.microsoft.com/office/drawing/2014/main" id="{A869D0C6-ED4F-E3C6-A6EE-3066738ADBB6}"/>
              </a:ext>
            </a:extLst>
          </p:cNvPr>
          <p:cNvSpPr/>
          <p:nvPr/>
        </p:nvSpPr>
        <p:spPr>
          <a:xfrm flipV="1">
            <a:off x="3891038" y="3808353"/>
            <a:ext cx="5556069" cy="1460326"/>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56069"/>
              <a:gd name="connsiteY0" fmla="*/ 1724312 h 1724852"/>
              <a:gd name="connsiteX1" fmla="*/ 1968137 w 5556069"/>
              <a:gd name="connsiteY1" fmla="*/ 1262758 h 1724852"/>
              <a:gd name="connsiteX2" fmla="*/ 2690949 w 5556069"/>
              <a:gd name="connsiteY2" fmla="*/ 15 h 1724852"/>
              <a:gd name="connsiteX3" fmla="*/ 3439886 w 5556069"/>
              <a:gd name="connsiteY3" fmla="*/ 1236631 h 1724852"/>
              <a:gd name="connsiteX4" fmla="*/ 5556069 w 5556069"/>
              <a:gd name="connsiteY4" fmla="*/ 1724312 h 1724852"/>
              <a:gd name="connsiteX0" fmla="*/ 0 w 5556069"/>
              <a:gd name="connsiteY0" fmla="*/ 1724313 h 1724853"/>
              <a:gd name="connsiteX1" fmla="*/ 1968137 w 5556069"/>
              <a:gd name="connsiteY1" fmla="*/ 1262759 h 1724853"/>
              <a:gd name="connsiteX2" fmla="*/ 2690949 w 5556069"/>
              <a:gd name="connsiteY2" fmla="*/ 16 h 1724853"/>
              <a:gd name="connsiteX3" fmla="*/ 3439886 w 5556069"/>
              <a:gd name="connsiteY3" fmla="*/ 1236632 h 1724853"/>
              <a:gd name="connsiteX4" fmla="*/ 5556069 w 5556069"/>
              <a:gd name="connsiteY4" fmla="*/ 1724313 h 1724853"/>
              <a:gd name="connsiteX0" fmla="*/ 0 w 5556069"/>
              <a:gd name="connsiteY0" fmla="*/ 1724328 h 1724834"/>
              <a:gd name="connsiteX1" fmla="*/ 1968137 w 5556069"/>
              <a:gd name="connsiteY1" fmla="*/ 1262774 h 1724834"/>
              <a:gd name="connsiteX2" fmla="*/ 2690949 w 5556069"/>
              <a:gd name="connsiteY2" fmla="*/ 31 h 1724834"/>
              <a:gd name="connsiteX3" fmla="*/ 3473137 w 5556069"/>
              <a:gd name="connsiteY3" fmla="*/ 1226830 h 1724834"/>
              <a:gd name="connsiteX4" fmla="*/ 5556069 w 5556069"/>
              <a:gd name="connsiteY4" fmla="*/ 1724328 h 1724834"/>
              <a:gd name="connsiteX0" fmla="*/ 0 w 5556069"/>
              <a:gd name="connsiteY0" fmla="*/ 1724311 h 1724817"/>
              <a:gd name="connsiteX1" fmla="*/ 1968137 w 5556069"/>
              <a:gd name="connsiteY1" fmla="*/ 1262757 h 1724817"/>
              <a:gd name="connsiteX2" fmla="*/ 2690949 w 5556069"/>
              <a:gd name="connsiteY2" fmla="*/ 14 h 1724817"/>
              <a:gd name="connsiteX3" fmla="*/ 3473137 w 5556069"/>
              <a:gd name="connsiteY3" fmla="*/ 1226813 h 1724817"/>
              <a:gd name="connsiteX4" fmla="*/ 5556069 w 5556069"/>
              <a:gd name="connsiteY4" fmla="*/ 1724311 h 1724817"/>
              <a:gd name="connsiteX0" fmla="*/ 0 w 5556069"/>
              <a:gd name="connsiteY0" fmla="*/ 1724349 h 1724825"/>
              <a:gd name="connsiteX1" fmla="*/ 1968137 w 5556069"/>
              <a:gd name="connsiteY1" fmla="*/ 1262795 h 1724825"/>
              <a:gd name="connsiteX2" fmla="*/ 2690949 w 5556069"/>
              <a:gd name="connsiteY2" fmla="*/ 52 h 1724825"/>
              <a:gd name="connsiteX3" fmla="*/ 3323508 w 5556069"/>
              <a:gd name="connsiteY3" fmla="*/ 1217033 h 1724825"/>
              <a:gd name="connsiteX4" fmla="*/ 5556069 w 5556069"/>
              <a:gd name="connsiteY4" fmla="*/ 1724349 h 1724825"/>
              <a:gd name="connsiteX0" fmla="*/ 0 w 5556069"/>
              <a:gd name="connsiteY0" fmla="*/ 1724302 h 1724779"/>
              <a:gd name="connsiteX1" fmla="*/ 1968137 w 5556069"/>
              <a:gd name="connsiteY1" fmla="*/ 1262748 h 1724779"/>
              <a:gd name="connsiteX2" fmla="*/ 2690949 w 5556069"/>
              <a:gd name="connsiteY2" fmla="*/ 5 h 1724779"/>
              <a:gd name="connsiteX3" fmla="*/ 3323508 w 5556069"/>
              <a:gd name="connsiteY3" fmla="*/ 1216986 h 1724779"/>
              <a:gd name="connsiteX4" fmla="*/ 5556069 w 5556069"/>
              <a:gd name="connsiteY4" fmla="*/ 1724302 h 1724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069" h="1724779">
                <a:moveTo>
                  <a:pt x="0" y="1724302"/>
                </a:moveTo>
                <a:cubicBezTo>
                  <a:pt x="41366" y="1702531"/>
                  <a:pt x="1389018" y="1724303"/>
                  <a:pt x="1968137" y="1262748"/>
                </a:cubicBezTo>
                <a:cubicBezTo>
                  <a:pt x="2547256" y="801193"/>
                  <a:pt x="2598058" y="-2186"/>
                  <a:pt x="2690949" y="5"/>
                </a:cubicBezTo>
                <a:cubicBezTo>
                  <a:pt x="2783840" y="2196"/>
                  <a:pt x="2904177" y="821603"/>
                  <a:pt x="3323508" y="1216986"/>
                </a:cubicBezTo>
                <a:cubicBezTo>
                  <a:pt x="3759465" y="1582914"/>
                  <a:pt x="4723675" y="1734461"/>
                  <a:pt x="5556069" y="1724302"/>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2D67BF7F-9298-759B-A7D7-35754D8F1278}"/>
              </a:ext>
            </a:extLst>
          </p:cNvPr>
          <p:cNvSpPr txBox="1"/>
          <p:nvPr/>
        </p:nvSpPr>
        <p:spPr>
          <a:xfrm>
            <a:off x="3645732" y="5276071"/>
            <a:ext cx="326384" cy="369332"/>
          </a:xfrm>
          <a:prstGeom prst="rect">
            <a:avLst/>
          </a:prstGeom>
          <a:noFill/>
        </p:spPr>
        <p:txBody>
          <a:bodyPr wrap="square" rtlCol="0">
            <a:spAutoFit/>
          </a:bodyPr>
          <a:lstStyle/>
          <a:p>
            <a:r>
              <a:rPr lang="de-DE" dirty="0"/>
              <a:t>0</a:t>
            </a:r>
          </a:p>
        </p:txBody>
      </p:sp>
      <p:sp>
        <p:nvSpPr>
          <p:cNvPr id="20" name="Textfeld 19">
            <a:extLst>
              <a:ext uri="{FF2B5EF4-FFF2-40B4-BE49-F238E27FC236}">
                <a16:creationId xmlns:a16="http://schemas.microsoft.com/office/drawing/2014/main" id="{0E50FEB5-7B7B-E57C-0909-E73E401F036D}"/>
              </a:ext>
            </a:extLst>
          </p:cNvPr>
          <p:cNvSpPr txBox="1"/>
          <p:nvPr/>
        </p:nvSpPr>
        <p:spPr>
          <a:xfrm>
            <a:off x="120739" y="3628632"/>
            <a:ext cx="3719939" cy="1323439"/>
          </a:xfrm>
          <a:prstGeom prst="rect">
            <a:avLst/>
          </a:prstGeom>
          <a:noFill/>
        </p:spPr>
        <p:txBody>
          <a:bodyPr wrap="square" rtlCol="0">
            <a:spAutoFit/>
          </a:bodyPr>
          <a:lstStyle/>
          <a:p>
            <a:r>
              <a:rPr lang="de-DE" sz="1600" b="1" dirty="0"/>
              <a:t>niedrige Impedanz bei Resonanzfrequenz</a:t>
            </a:r>
          </a:p>
          <a:p>
            <a:r>
              <a:rPr lang="de-DE" sz="1600" dirty="0"/>
              <a:t>(im Vergleich zur Impedanz bei niedriger bzw. hoher Frequenz)</a:t>
            </a:r>
          </a:p>
          <a:p>
            <a:endParaRPr lang="de-DE" sz="1600" dirty="0"/>
          </a:p>
          <a:p>
            <a:r>
              <a:rPr lang="de-DE" sz="1600" dirty="0"/>
              <a:t>Vereinfachter Extremwert bei Resonanz:</a:t>
            </a:r>
          </a:p>
        </p:txBody>
      </p:sp>
      <p:grpSp>
        <p:nvGrpSpPr>
          <p:cNvPr id="21" name="Gruppieren 20">
            <a:extLst>
              <a:ext uri="{FF2B5EF4-FFF2-40B4-BE49-F238E27FC236}">
                <a16:creationId xmlns:a16="http://schemas.microsoft.com/office/drawing/2014/main" id="{FF1BA438-81D5-9E3A-8863-91C03C51D590}"/>
              </a:ext>
            </a:extLst>
          </p:cNvPr>
          <p:cNvGrpSpPr/>
          <p:nvPr/>
        </p:nvGrpSpPr>
        <p:grpSpPr>
          <a:xfrm>
            <a:off x="453788" y="2417320"/>
            <a:ext cx="881901" cy="360000"/>
            <a:chOff x="5316144" y="2659793"/>
            <a:chExt cx="881901" cy="360000"/>
          </a:xfrm>
        </p:grpSpPr>
        <p:cxnSp>
          <p:nvCxnSpPr>
            <p:cNvPr id="22" name="Gerader Verbinder 21">
              <a:extLst>
                <a:ext uri="{FF2B5EF4-FFF2-40B4-BE49-F238E27FC236}">
                  <a16:creationId xmlns:a16="http://schemas.microsoft.com/office/drawing/2014/main" id="{E822D033-92BE-8E6C-6431-A75574A1C729}"/>
                </a:ext>
              </a:extLst>
            </p:cNvPr>
            <p:cNvCxnSpPr/>
            <p:nvPr/>
          </p:nvCxnSpPr>
          <p:spPr>
            <a:xfrm rot="5400000">
              <a:off x="5676144"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8FC52300-2843-CE6D-0ABB-7E9972C30992}"/>
                </a:ext>
              </a:extLst>
            </p:cNvPr>
            <p:cNvCxnSpPr/>
            <p:nvPr/>
          </p:nvCxnSpPr>
          <p:spPr>
            <a:xfrm rot="5400000">
              <a:off x="5774116" y="283979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BD60A926-6D37-6A9A-CF84-DDDFA88DBDFD}"/>
                </a:ext>
              </a:extLst>
            </p:cNvPr>
            <p:cNvCxnSpPr/>
            <p:nvPr/>
          </p:nvCxnSpPr>
          <p:spPr>
            <a:xfrm>
              <a:off x="5954116" y="2839793"/>
              <a:ext cx="2439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374457A-61DB-0168-E428-3B6AEAE61DA3}"/>
                </a:ext>
              </a:extLst>
            </p:cNvPr>
            <p:cNvCxnSpPr/>
            <p:nvPr/>
          </p:nvCxnSpPr>
          <p:spPr>
            <a:xfrm>
              <a:off x="5316144" y="2839793"/>
              <a:ext cx="5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feld 25">
            <a:extLst>
              <a:ext uri="{FF2B5EF4-FFF2-40B4-BE49-F238E27FC236}">
                <a16:creationId xmlns:a16="http://schemas.microsoft.com/office/drawing/2014/main" id="{827B9820-F81C-2855-BF22-796FAF591315}"/>
              </a:ext>
            </a:extLst>
          </p:cNvPr>
          <p:cNvSpPr txBox="1"/>
          <p:nvPr/>
        </p:nvSpPr>
        <p:spPr>
          <a:xfrm>
            <a:off x="879611" y="2719877"/>
            <a:ext cx="309700" cy="369332"/>
          </a:xfrm>
          <a:prstGeom prst="rect">
            <a:avLst/>
          </a:prstGeom>
          <a:noFill/>
        </p:spPr>
        <p:txBody>
          <a:bodyPr wrap="none" rtlCol="0">
            <a:spAutoFit/>
          </a:bodyPr>
          <a:lstStyle/>
          <a:p>
            <a:r>
              <a:rPr lang="de-DE" dirty="0"/>
              <a:t>C</a:t>
            </a:r>
          </a:p>
        </p:txBody>
      </p:sp>
      <p:grpSp>
        <p:nvGrpSpPr>
          <p:cNvPr id="27" name="Gruppieren 26">
            <a:extLst>
              <a:ext uri="{FF2B5EF4-FFF2-40B4-BE49-F238E27FC236}">
                <a16:creationId xmlns:a16="http://schemas.microsoft.com/office/drawing/2014/main" id="{5558C51C-6CD5-F7BF-E641-8241E7D0A5AF}"/>
              </a:ext>
            </a:extLst>
          </p:cNvPr>
          <p:cNvGrpSpPr/>
          <p:nvPr/>
        </p:nvGrpSpPr>
        <p:grpSpPr>
          <a:xfrm rot="5400000">
            <a:off x="1771502" y="2039983"/>
            <a:ext cx="226422" cy="1114675"/>
            <a:chOff x="5738949" y="1550127"/>
            <a:chExt cx="226422" cy="1114675"/>
          </a:xfrm>
          <a:solidFill>
            <a:schemeClr val="tx1"/>
          </a:solidFill>
        </p:grpSpPr>
        <p:sp>
          <p:nvSpPr>
            <p:cNvPr id="28" name="Rechteck 27">
              <a:extLst>
                <a:ext uri="{FF2B5EF4-FFF2-40B4-BE49-F238E27FC236}">
                  <a16:creationId xmlns:a16="http://schemas.microsoft.com/office/drawing/2014/main" id="{C13FFF28-198B-E6DD-E42F-4D1D00F8E5CE}"/>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9" name="Gerader Verbinder 28">
              <a:extLst>
                <a:ext uri="{FF2B5EF4-FFF2-40B4-BE49-F238E27FC236}">
                  <a16:creationId xmlns:a16="http://schemas.microsoft.com/office/drawing/2014/main" id="{FA071EA8-5DC1-1CC9-F9E1-C10963ACB8FE}"/>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A49AFC90-AA7B-049F-2FB9-FA49D6AE3873}"/>
                </a:ext>
              </a:extLst>
            </p:cNvPr>
            <p:cNvCxnSpPr/>
            <p:nvPr/>
          </p:nvCxnSpPr>
          <p:spPr>
            <a:xfrm rot="16200000" flipH="1" flipV="1">
              <a:off x="5769439" y="2582080"/>
              <a:ext cx="165442" cy="1"/>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feld 30">
            <a:extLst>
              <a:ext uri="{FF2B5EF4-FFF2-40B4-BE49-F238E27FC236}">
                <a16:creationId xmlns:a16="http://schemas.microsoft.com/office/drawing/2014/main" id="{CE70581A-8256-2808-0CD7-FCBCD3CA5E5D}"/>
              </a:ext>
            </a:extLst>
          </p:cNvPr>
          <p:cNvSpPr txBox="1"/>
          <p:nvPr/>
        </p:nvSpPr>
        <p:spPr>
          <a:xfrm>
            <a:off x="1598281" y="2708518"/>
            <a:ext cx="282450" cy="369332"/>
          </a:xfrm>
          <a:prstGeom prst="rect">
            <a:avLst/>
          </a:prstGeom>
          <a:noFill/>
        </p:spPr>
        <p:txBody>
          <a:bodyPr wrap="none" rtlCol="0">
            <a:spAutoFit/>
          </a:bodyPr>
          <a:lstStyle/>
          <a:p>
            <a:r>
              <a:rPr lang="de-DE" dirty="0"/>
              <a:t>L</a:t>
            </a:r>
          </a:p>
        </p:txBody>
      </p:sp>
      <p:sp>
        <p:nvSpPr>
          <p:cNvPr id="32" name="Ellipse 31">
            <a:extLst>
              <a:ext uri="{FF2B5EF4-FFF2-40B4-BE49-F238E27FC236}">
                <a16:creationId xmlns:a16="http://schemas.microsoft.com/office/drawing/2014/main" id="{6CC96BF5-0C73-4274-C69D-FB69E5937946}"/>
              </a:ext>
            </a:extLst>
          </p:cNvPr>
          <p:cNvSpPr/>
          <p:nvPr/>
        </p:nvSpPr>
        <p:spPr>
          <a:xfrm>
            <a:off x="397367" y="253945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59505C03-448D-8C4E-AC39-576DB473AEBE}"/>
              </a:ext>
            </a:extLst>
          </p:cNvPr>
          <p:cNvSpPr/>
          <p:nvPr/>
        </p:nvSpPr>
        <p:spPr>
          <a:xfrm>
            <a:off x="2388052" y="255445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32" name="Gruppieren 1031">
            <a:extLst>
              <a:ext uri="{FF2B5EF4-FFF2-40B4-BE49-F238E27FC236}">
                <a16:creationId xmlns:a16="http://schemas.microsoft.com/office/drawing/2014/main" id="{F3CC0B76-4771-F82C-F65D-EEED09306E5B}"/>
              </a:ext>
            </a:extLst>
          </p:cNvPr>
          <p:cNvGrpSpPr/>
          <p:nvPr/>
        </p:nvGrpSpPr>
        <p:grpSpPr>
          <a:xfrm>
            <a:off x="3211532" y="2489320"/>
            <a:ext cx="1578618" cy="469781"/>
            <a:chOff x="3211532" y="2489320"/>
            <a:chExt cx="1578618" cy="469781"/>
          </a:xfrm>
        </p:grpSpPr>
        <p:grpSp>
          <p:nvGrpSpPr>
            <p:cNvPr id="34" name="Gruppieren 33">
              <a:extLst>
                <a:ext uri="{FF2B5EF4-FFF2-40B4-BE49-F238E27FC236}">
                  <a16:creationId xmlns:a16="http://schemas.microsoft.com/office/drawing/2014/main" id="{FF4B23A5-C97A-35E5-C2D9-711B40D743E5}"/>
                </a:ext>
              </a:extLst>
            </p:cNvPr>
            <p:cNvGrpSpPr/>
            <p:nvPr/>
          </p:nvGrpSpPr>
          <p:grpSpPr>
            <a:xfrm rot="5400000">
              <a:off x="3955644" y="1825274"/>
              <a:ext cx="108001" cy="1444344"/>
              <a:chOff x="7804114" y="1345570"/>
              <a:chExt cx="108001" cy="1444344"/>
            </a:xfrm>
          </p:grpSpPr>
          <p:sp>
            <p:nvSpPr>
              <p:cNvPr id="35" name="Ellipse 34">
                <a:extLst>
                  <a:ext uri="{FF2B5EF4-FFF2-40B4-BE49-F238E27FC236}">
                    <a16:creationId xmlns:a16="http://schemas.microsoft.com/office/drawing/2014/main" id="{40E7B9B2-9B86-0A68-AEE9-A5B07FC2AA4F}"/>
                  </a:ext>
                </a:extLst>
              </p:cNvPr>
              <p:cNvSpPr/>
              <p:nvPr/>
            </p:nvSpPr>
            <p:spPr>
              <a:xfrm>
                <a:off x="7804114" y="235545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a:extLst>
                  <a:ext uri="{FF2B5EF4-FFF2-40B4-BE49-F238E27FC236}">
                    <a16:creationId xmlns:a16="http://schemas.microsoft.com/office/drawing/2014/main" id="{82BFC8AE-2096-0147-C5F6-C8D63FB6F1F4}"/>
                  </a:ext>
                </a:extLst>
              </p:cNvPr>
              <p:cNvSpPr/>
              <p:nvPr/>
            </p:nvSpPr>
            <p:spPr>
              <a:xfrm>
                <a:off x="7804115" y="213699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r Verbinder 36">
                <a:extLst>
                  <a:ext uri="{FF2B5EF4-FFF2-40B4-BE49-F238E27FC236}">
                    <a16:creationId xmlns:a16="http://schemas.microsoft.com/office/drawing/2014/main" id="{4BE09F0B-2C15-6847-A210-8DB9732F066E}"/>
                  </a:ext>
                </a:extLst>
              </p:cNvPr>
              <p:cNvCxnSpPr>
                <a:stCxn id="36" idx="0"/>
              </p:cNvCxnSpPr>
              <p:nvPr/>
            </p:nvCxnSpPr>
            <p:spPr>
              <a:xfrm rot="16200000">
                <a:off x="7464574" y="1739111"/>
                <a:ext cx="791420" cy="4338"/>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50220F8D-2E38-3380-6FA5-BC074A0A6C4C}"/>
                  </a:ext>
                </a:extLst>
              </p:cNvPr>
              <p:cNvCxnSpPr>
                <a:endCxn id="35" idx="4"/>
              </p:cNvCxnSpPr>
              <p:nvPr/>
            </p:nvCxnSpPr>
            <p:spPr>
              <a:xfrm flipV="1">
                <a:off x="7858114" y="2463453"/>
                <a:ext cx="0" cy="32646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39" name="Ellipse 38">
              <a:extLst>
                <a:ext uri="{FF2B5EF4-FFF2-40B4-BE49-F238E27FC236}">
                  <a16:creationId xmlns:a16="http://schemas.microsoft.com/office/drawing/2014/main" id="{57D41901-9FF8-0B45-C291-A4325024E827}"/>
                </a:ext>
              </a:extLst>
            </p:cNvPr>
            <p:cNvSpPr/>
            <p:nvPr/>
          </p:nvSpPr>
          <p:spPr>
            <a:xfrm>
              <a:off x="3211532" y="248932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a:extLst>
                <a:ext uri="{FF2B5EF4-FFF2-40B4-BE49-F238E27FC236}">
                  <a16:creationId xmlns:a16="http://schemas.microsoft.com/office/drawing/2014/main" id="{B2DD3B21-91AF-1FA9-2080-797F269F78B2}"/>
                </a:ext>
              </a:extLst>
            </p:cNvPr>
            <p:cNvSpPr/>
            <p:nvPr/>
          </p:nvSpPr>
          <p:spPr>
            <a:xfrm>
              <a:off x="4682150" y="249778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a:extLst>
                <a:ext uri="{FF2B5EF4-FFF2-40B4-BE49-F238E27FC236}">
                  <a16:creationId xmlns:a16="http://schemas.microsoft.com/office/drawing/2014/main" id="{1341EC36-31B4-80A0-1875-5AA53266207E}"/>
                </a:ext>
              </a:extLst>
            </p:cNvPr>
            <p:cNvSpPr txBox="1"/>
            <p:nvPr/>
          </p:nvSpPr>
          <p:spPr>
            <a:xfrm>
              <a:off x="4173527" y="2589769"/>
              <a:ext cx="369012" cy="369332"/>
            </a:xfrm>
            <a:prstGeom prst="rect">
              <a:avLst/>
            </a:prstGeom>
            <a:noFill/>
          </p:spPr>
          <p:txBody>
            <a:bodyPr wrap="none" rtlCol="0">
              <a:spAutoFit/>
            </a:bodyPr>
            <a:lstStyle/>
            <a:p>
              <a:r>
                <a:rPr lang="de-DE" dirty="0"/>
                <a:t>X</a:t>
              </a:r>
              <a:r>
                <a:rPr lang="de-DE" baseline="-25000" dirty="0"/>
                <a:t>L</a:t>
              </a:r>
            </a:p>
          </p:txBody>
        </p:sp>
        <p:sp>
          <p:nvSpPr>
            <p:cNvPr id="42" name="Textfeld 41">
              <a:extLst>
                <a:ext uri="{FF2B5EF4-FFF2-40B4-BE49-F238E27FC236}">
                  <a16:creationId xmlns:a16="http://schemas.microsoft.com/office/drawing/2014/main" id="{8B192524-245A-E0E4-3226-4AF81700E3A6}"/>
                </a:ext>
              </a:extLst>
            </p:cNvPr>
            <p:cNvSpPr txBox="1"/>
            <p:nvPr/>
          </p:nvSpPr>
          <p:spPr>
            <a:xfrm>
              <a:off x="3591712" y="2589769"/>
              <a:ext cx="380232" cy="369332"/>
            </a:xfrm>
            <a:prstGeom prst="rect">
              <a:avLst/>
            </a:prstGeom>
            <a:noFill/>
          </p:spPr>
          <p:txBody>
            <a:bodyPr wrap="none" rtlCol="0">
              <a:spAutoFit/>
            </a:bodyPr>
            <a:lstStyle/>
            <a:p>
              <a:r>
                <a:rPr lang="de-DE" dirty="0"/>
                <a:t>X</a:t>
              </a:r>
              <a:r>
                <a:rPr lang="de-DE" baseline="-25000" dirty="0"/>
                <a:t>C</a:t>
              </a:r>
            </a:p>
          </p:txBody>
        </p:sp>
      </p:grpSp>
      <p:grpSp>
        <p:nvGrpSpPr>
          <p:cNvPr id="1033" name="Gruppieren 1032">
            <a:extLst>
              <a:ext uri="{FF2B5EF4-FFF2-40B4-BE49-F238E27FC236}">
                <a16:creationId xmlns:a16="http://schemas.microsoft.com/office/drawing/2014/main" id="{756E4A67-012F-194C-4E41-80289D06EBEA}"/>
              </a:ext>
            </a:extLst>
          </p:cNvPr>
          <p:cNvGrpSpPr/>
          <p:nvPr/>
        </p:nvGrpSpPr>
        <p:grpSpPr>
          <a:xfrm>
            <a:off x="8504898" y="2493657"/>
            <a:ext cx="1578618" cy="471296"/>
            <a:chOff x="8504898" y="2493657"/>
            <a:chExt cx="1578618" cy="471296"/>
          </a:xfrm>
        </p:grpSpPr>
        <p:grpSp>
          <p:nvGrpSpPr>
            <p:cNvPr id="43" name="Gruppieren 42">
              <a:extLst>
                <a:ext uri="{FF2B5EF4-FFF2-40B4-BE49-F238E27FC236}">
                  <a16:creationId xmlns:a16="http://schemas.microsoft.com/office/drawing/2014/main" id="{E11BB77E-1700-4BA8-BCE9-346BEDD09775}"/>
                </a:ext>
              </a:extLst>
            </p:cNvPr>
            <p:cNvGrpSpPr/>
            <p:nvPr/>
          </p:nvGrpSpPr>
          <p:grpSpPr>
            <a:xfrm rot="10800000">
              <a:off x="8504898" y="2493657"/>
              <a:ext cx="1578618" cy="112339"/>
              <a:chOff x="8536059" y="2567951"/>
              <a:chExt cx="1578618" cy="112339"/>
            </a:xfrm>
          </p:grpSpPr>
          <p:grpSp>
            <p:nvGrpSpPr>
              <p:cNvPr id="44" name="Gruppieren 43">
                <a:extLst>
                  <a:ext uri="{FF2B5EF4-FFF2-40B4-BE49-F238E27FC236}">
                    <a16:creationId xmlns:a16="http://schemas.microsoft.com/office/drawing/2014/main" id="{80A1436A-47D4-3AE3-EBA1-B805D8CE940D}"/>
                  </a:ext>
                </a:extLst>
              </p:cNvPr>
              <p:cNvGrpSpPr/>
              <p:nvPr/>
            </p:nvGrpSpPr>
            <p:grpSpPr>
              <a:xfrm rot="5400000">
                <a:off x="9280171" y="1899780"/>
                <a:ext cx="108001" cy="1444344"/>
                <a:chOff x="7804114" y="1345570"/>
                <a:chExt cx="108001" cy="1444344"/>
              </a:xfrm>
            </p:grpSpPr>
            <p:sp>
              <p:nvSpPr>
                <p:cNvPr id="47" name="Ellipse 46">
                  <a:extLst>
                    <a:ext uri="{FF2B5EF4-FFF2-40B4-BE49-F238E27FC236}">
                      <a16:creationId xmlns:a16="http://schemas.microsoft.com/office/drawing/2014/main" id="{24B393DB-2CE7-CFA1-C260-6FD1CF6D23BF}"/>
                    </a:ext>
                  </a:extLst>
                </p:cNvPr>
                <p:cNvSpPr/>
                <p:nvPr/>
              </p:nvSpPr>
              <p:spPr>
                <a:xfrm>
                  <a:off x="7804114" y="235545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7ABB0B28-37DA-0906-A086-82A5093F60D7}"/>
                    </a:ext>
                  </a:extLst>
                </p:cNvPr>
                <p:cNvSpPr/>
                <p:nvPr/>
              </p:nvSpPr>
              <p:spPr>
                <a:xfrm>
                  <a:off x="7804115" y="213699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Gerader Verbinder 48">
                  <a:extLst>
                    <a:ext uri="{FF2B5EF4-FFF2-40B4-BE49-F238E27FC236}">
                      <a16:creationId xmlns:a16="http://schemas.microsoft.com/office/drawing/2014/main" id="{80532F2B-2C4C-AF4A-1320-65A0E7F3B96D}"/>
                    </a:ext>
                  </a:extLst>
                </p:cNvPr>
                <p:cNvCxnSpPr>
                  <a:stCxn id="48" idx="0"/>
                </p:cNvCxnSpPr>
                <p:nvPr/>
              </p:nvCxnSpPr>
              <p:spPr>
                <a:xfrm rot="16200000">
                  <a:off x="7464574" y="1739111"/>
                  <a:ext cx="791420" cy="4338"/>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96286F71-97D6-E966-3BDD-D2BEAF775498}"/>
                    </a:ext>
                  </a:extLst>
                </p:cNvPr>
                <p:cNvCxnSpPr>
                  <a:endCxn id="47" idx="4"/>
                </p:cNvCxnSpPr>
                <p:nvPr/>
              </p:nvCxnSpPr>
              <p:spPr>
                <a:xfrm flipV="1">
                  <a:off x="7858114" y="2463453"/>
                  <a:ext cx="0" cy="32646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5" name="Ellipse 44">
                <a:extLst>
                  <a:ext uri="{FF2B5EF4-FFF2-40B4-BE49-F238E27FC236}">
                    <a16:creationId xmlns:a16="http://schemas.microsoft.com/office/drawing/2014/main" id="{52B1C9F3-8D03-CF46-A108-F3FC08D4C02A}"/>
                  </a:ext>
                </a:extLst>
              </p:cNvPr>
              <p:cNvSpPr/>
              <p:nvPr/>
            </p:nvSpPr>
            <p:spPr>
              <a:xfrm>
                <a:off x="8536059" y="257221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a:extLst>
                  <a:ext uri="{FF2B5EF4-FFF2-40B4-BE49-F238E27FC236}">
                    <a16:creationId xmlns:a16="http://schemas.microsoft.com/office/drawing/2014/main" id="{41FEE765-E4CF-35B2-1DE8-CD0667CC9374}"/>
                  </a:ext>
                </a:extLst>
              </p:cNvPr>
              <p:cNvSpPr/>
              <p:nvPr/>
            </p:nvSpPr>
            <p:spPr>
              <a:xfrm>
                <a:off x="10006677" y="257229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1" name="Textfeld 50">
              <a:extLst>
                <a:ext uri="{FF2B5EF4-FFF2-40B4-BE49-F238E27FC236}">
                  <a16:creationId xmlns:a16="http://schemas.microsoft.com/office/drawing/2014/main" id="{E9B96E59-7F54-B77B-A2DF-09682921AC91}"/>
                </a:ext>
              </a:extLst>
            </p:cNvPr>
            <p:cNvSpPr txBox="1"/>
            <p:nvPr/>
          </p:nvSpPr>
          <p:spPr>
            <a:xfrm>
              <a:off x="9363138" y="2595621"/>
              <a:ext cx="369012" cy="369332"/>
            </a:xfrm>
            <a:prstGeom prst="rect">
              <a:avLst/>
            </a:prstGeom>
            <a:noFill/>
          </p:spPr>
          <p:txBody>
            <a:bodyPr wrap="none" rtlCol="0">
              <a:spAutoFit/>
            </a:bodyPr>
            <a:lstStyle/>
            <a:p>
              <a:r>
                <a:rPr lang="de-DE" dirty="0"/>
                <a:t>X</a:t>
              </a:r>
              <a:r>
                <a:rPr lang="de-DE" baseline="-25000" dirty="0"/>
                <a:t>L</a:t>
              </a:r>
            </a:p>
          </p:txBody>
        </p:sp>
        <p:sp>
          <p:nvSpPr>
            <p:cNvPr id="53" name="Textfeld 52">
              <a:extLst>
                <a:ext uri="{FF2B5EF4-FFF2-40B4-BE49-F238E27FC236}">
                  <a16:creationId xmlns:a16="http://schemas.microsoft.com/office/drawing/2014/main" id="{BFBD8457-209F-289E-95DE-D2F139085A98}"/>
                </a:ext>
              </a:extLst>
            </p:cNvPr>
            <p:cNvSpPr txBox="1"/>
            <p:nvPr/>
          </p:nvSpPr>
          <p:spPr>
            <a:xfrm>
              <a:off x="8825664" y="2565850"/>
              <a:ext cx="380232" cy="369332"/>
            </a:xfrm>
            <a:prstGeom prst="rect">
              <a:avLst/>
            </a:prstGeom>
            <a:noFill/>
          </p:spPr>
          <p:txBody>
            <a:bodyPr wrap="none" rtlCol="0">
              <a:spAutoFit/>
            </a:bodyPr>
            <a:lstStyle/>
            <a:p>
              <a:r>
                <a:rPr lang="de-DE" dirty="0"/>
                <a:t>X</a:t>
              </a:r>
              <a:r>
                <a:rPr lang="de-DE" baseline="-25000" dirty="0"/>
                <a:t>C</a:t>
              </a:r>
            </a:p>
          </p:txBody>
        </p:sp>
      </p:grpSp>
      <p:grpSp>
        <p:nvGrpSpPr>
          <p:cNvPr id="1034" name="Gruppieren 1033">
            <a:extLst>
              <a:ext uri="{FF2B5EF4-FFF2-40B4-BE49-F238E27FC236}">
                <a16:creationId xmlns:a16="http://schemas.microsoft.com/office/drawing/2014/main" id="{EE6616C3-985A-239A-3CF9-95A26E4C57F0}"/>
              </a:ext>
            </a:extLst>
          </p:cNvPr>
          <p:cNvGrpSpPr/>
          <p:nvPr/>
        </p:nvGrpSpPr>
        <p:grpSpPr>
          <a:xfrm>
            <a:off x="5519278" y="2417460"/>
            <a:ext cx="2080748" cy="591419"/>
            <a:chOff x="5519278" y="2417460"/>
            <a:chExt cx="2080748" cy="591419"/>
          </a:xfrm>
        </p:grpSpPr>
        <p:grpSp>
          <p:nvGrpSpPr>
            <p:cNvPr id="7" name="Gruppieren 6">
              <a:extLst>
                <a:ext uri="{FF2B5EF4-FFF2-40B4-BE49-F238E27FC236}">
                  <a16:creationId xmlns:a16="http://schemas.microsoft.com/office/drawing/2014/main" id="{4E55219C-42AF-3599-8259-9D260CF283B1}"/>
                </a:ext>
              </a:extLst>
            </p:cNvPr>
            <p:cNvGrpSpPr/>
            <p:nvPr/>
          </p:nvGrpSpPr>
          <p:grpSpPr>
            <a:xfrm rot="10800000">
              <a:off x="5573279" y="2421796"/>
              <a:ext cx="1003168" cy="226422"/>
              <a:chOff x="6154511" y="3300753"/>
              <a:chExt cx="1003168" cy="226422"/>
            </a:xfrm>
          </p:grpSpPr>
          <p:sp>
            <p:nvSpPr>
              <p:cNvPr id="8" name="Rechteck 7">
                <a:extLst>
                  <a:ext uri="{FF2B5EF4-FFF2-40B4-BE49-F238E27FC236}">
                    <a16:creationId xmlns:a16="http://schemas.microsoft.com/office/drawing/2014/main" id="{F5CB345B-0105-14A4-4353-65495EFA1022}"/>
                  </a:ext>
                </a:extLst>
              </p:cNvPr>
              <p:cNvSpPr/>
              <p:nvPr/>
            </p:nvSpPr>
            <p:spPr>
              <a:xfrm rot="5400000">
                <a:off x="6476707" y="3143998"/>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0E86E1A8-92CC-B925-768A-5EFBF1BAC5BE}"/>
                  </a:ext>
                </a:extLst>
              </p:cNvPr>
              <p:cNvCxnSpPr/>
              <p:nvPr/>
            </p:nvCxnSpPr>
            <p:spPr>
              <a:xfrm rot="10800000">
                <a:off x="6859884" y="3413964"/>
                <a:ext cx="297795"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1641646B-2915-22B2-B1AD-9C19E80559C1}"/>
                  </a:ext>
                </a:extLst>
              </p:cNvPr>
              <p:cNvCxnSpPr/>
              <p:nvPr/>
            </p:nvCxnSpPr>
            <p:spPr>
              <a:xfrm flipH="1" flipV="1">
                <a:off x="6154511" y="3413963"/>
                <a:ext cx="165442" cy="1"/>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uppieren 54">
              <a:extLst>
                <a:ext uri="{FF2B5EF4-FFF2-40B4-BE49-F238E27FC236}">
                  <a16:creationId xmlns:a16="http://schemas.microsoft.com/office/drawing/2014/main" id="{D3B3A479-9BAF-4B8D-0903-BCAF5EDE00AB}"/>
                </a:ext>
              </a:extLst>
            </p:cNvPr>
            <p:cNvGrpSpPr/>
            <p:nvPr/>
          </p:nvGrpSpPr>
          <p:grpSpPr>
            <a:xfrm rot="5400000">
              <a:off x="6936041" y="2051984"/>
              <a:ext cx="226422" cy="957373"/>
              <a:chOff x="5738949" y="1707429"/>
              <a:chExt cx="226422" cy="957373"/>
            </a:xfrm>
            <a:solidFill>
              <a:schemeClr val="tx1"/>
            </a:solidFill>
          </p:grpSpPr>
          <p:sp>
            <p:nvSpPr>
              <p:cNvPr id="56" name="Rechteck 55">
                <a:extLst>
                  <a:ext uri="{FF2B5EF4-FFF2-40B4-BE49-F238E27FC236}">
                    <a16:creationId xmlns:a16="http://schemas.microsoft.com/office/drawing/2014/main" id="{E1713046-3DB1-6CBB-6DEC-6B15B411BF52}"/>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7" name="Gerader Verbinder 56">
                <a:extLst>
                  <a:ext uri="{FF2B5EF4-FFF2-40B4-BE49-F238E27FC236}">
                    <a16:creationId xmlns:a16="http://schemas.microsoft.com/office/drawing/2014/main" id="{5CB41640-D820-9C2E-3878-21CF2113AB61}"/>
                  </a:ext>
                </a:extLst>
              </p:cNvPr>
              <p:cNvCxnSpPr/>
              <p:nvPr/>
            </p:nvCxnSpPr>
            <p:spPr>
              <a:xfrm rot="16200000" flipH="1" flipV="1">
                <a:off x="5726163" y="1833429"/>
                <a:ext cx="252000" cy="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85288DA3-7CDA-CDD5-83EF-6EB150399BF7}"/>
                  </a:ext>
                </a:extLst>
              </p:cNvPr>
              <p:cNvCxnSpPr/>
              <p:nvPr/>
            </p:nvCxnSpPr>
            <p:spPr>
              <a:xfrm rot="16200000" flipH="1" flipV="1">
                <a:off x="5769439" y="2582080"/>
                <a:ext cx="165442" cy="1"/>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Ellipse 58">
              <a:extLst>
                <a:ext uri="{FF2B5EF4-FFF2-40B4-BE49-F238E27FC236}">
                  <a16:creationId xmlns:a16="http://schemas.microsoft.com/office/drawing/2014/main" id="{CA55686C-0249-1EE5-EDC8-D3B262C48D1C}"/>
                </a:ext>
              </a:extLst>
            </p:cNvPr>
            <p:cNvSpPr/>
            <p:nvPr/>
          </p:nvSpPr>
          <p:spPr>
            <a:xfrm>
              <a:off x="5519278" y="248176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Ellipse 59">
              <a:extLst>
                <a:ext uri="{FF2B5EF4-FFF2-40B4-BE49-F238E27FC236}">
                  <a16:creationId xmlns:a16="http://schemas.microsoft.com/office/drawing/2014/main" id="{A5B14BA4-DB04-2754-FAA1-1769F6CFBF7F}"/>
                </a:ext>
              </a:extLst>
            </p:cNvPr>
            <p:cNvSpPr/>
            <p:nvPr/>
          </p:nvSpPr>
          <p:spPr>
            <a:xfrm>
              <a:off x="7492026" y="2479646"/>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Textfeld 60">
              <a:extLst>
                <a:ext uri="{FF2B5EF4-FFF2-40B4-BE49-F238E27FC236}">
                  <a16:creationId xmlns:a16="http://schemas.microsoft.com/office/drawing/2014/main" id="{1D638956-14A4-A0BB-CBB9-48AE0803A771}"/>
                </a:ext>
              </a:extLst>
            </p:cNvPr>
            <p:cNvSpPr txBox="1"/>
            <p:nvPr/>
          </p:nvSpPr>
          <p:spPr>
            <a:xfrm>
              <a:off x="6814125" y="2639547"/>
              <a:ext cx="369012" cy="369332"/>
            </a:xfrm>
            <a:prstGeom prst="rect">
              <a:avLst/>
            </a:prstGeom>
            <a:noFill/>
          </p:spPr>
          <p:txBody>
            <a:bodyPr wrap="none" rtlCol="0">
              <a:spAutoFit/>
            </a:bodyPr>
            <a:lstStyle/>
            <a:p>
              <a:r>
                <a:rPr lang="de-DE" dirty="0"/>
                <a:t>X</a:t>
              </a:r>
              <a:r>
                <a:rPr lang="de-DE" baseline="-25000" dirty="0"/>
                <a:t>L</a:t>
              </a:r>
            </a:p>
          </p:txBody>
        </p:sp>
        <p:sp>
          <p:nvSpPr>
            <p:cNvPr id="62" name="Textfeld 61">
              <a:extLst>
                <a:ext uri="{FF2B5EF4-FFF2-40B4-BE49-F238E27FC236}">
                  <a16:creationId xmlns:a16="http://schemas.microsoft.com/office/drawing/2014/main" id="{9199E0BF-F6E9-048F-76DC-96CB15E35A01}"/>
                </a:ext>
              </a:extLst>
            </p:cNvPr>
            <p:cNvSpPr txBox="1"/>
            <p:nvPr/>
          </p:nvSpPr>
          <p:spPr>
            <a:xfrm>
              <a:off x="5994632" y="2639547"/>
              <a:ext cx="380232" cy="369332"/>
            </a:xfrm>
            <a:prstGeom prst="rect">
              <a:avLst/>
            </a:prstGeom>
            <a:noFill/>
          </p:spPr>
          <p:txBody>
            <a:bodyPr wrap="none" rtlCol="0">
              <a:spAutoFit/>
            </a:bodyPr>
            <a:lstStyle/>
            <a:p>
              <a:r>
                <a:rPr lang="de-DE" dirty="0"/>
                <a:t>X</a:t>
              </a:r>
              <a:r>
                <a:rPr lang="de-DE" baseline="-25000" dirty="0"/>
                <a:t>C</a:t>
              </a:r>
            </a:p>
          </p:txBody>
        </p:sp>
      </p:grpSp>
      <p:grpSp>
        <p:nvGrpSpPr>
          <p:cNvPr id="1035" name="Gruppieren 1034">
            <a:extLst>
              <a:ext uri="{FF2B5EF4-FFF2-40B4-BE49-F238E27FC236}">
                <a16:creationId xmlns:a16="http://schemas.microsoft.com/office/drawing/2014/main" id="{62D60BE8-2B95-4728-33AB-AE5E7F6B98BB}"/>
              </a:ext>
            </a:extLst>
          </p:cNvPr>
          <p:cNvGrpSpPr/>
          <p:nvPr/>
        </p:nvGrpSpPr>
        <p:grpSpPr>
          <a:xfrm>
            <a:off x="735151" y="5121018"/>
            <a:ext cx="1561572" cy="111099"/>
            <a:chOff x="735151" y="5121018"/>
            <a:chExt cx="1561572" cy="111099"/>
          </a:xfrm>
        </p:grpSpPr>
        <p:cxnSp>
          <p:nvCxnSpPr>
            <p:cNvPr id="63" name="Gerader Verbinder 62">
              <a:extLst>
                <a:ext uri="{FF2B5EF4-FFF2-40B4-BE49-F238E27FC236}">
                  <a16:creationId xmlns:a16="http://schemas.microsoft.com/office/drawing/2014/main" id="{16777EAE-B762-66E1-DACA-00AC9F37D648}"/>
                </a:ext>
              </a:extLst>
            </p:cNvPr>
            <p:cNvCxnSpPr/>
            <p:nvPr/>
          </p:nvCxnSpPr>
          <p:spPr>
            <a:xfrm>
              <a:off x="814535" y="5177730"/>
              <a:ext cx="141888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24" name="Ellipse 1023">
              <a:extLst>
                <a:ext uri="{FF2B5EF4-FFF2-40B4-BE49-F238E27FC236}">
                  <a16:creationId xmlns:a16="http://schemas.microsoft.com/office/drawing/2014/main" id="{DCF9B97B-19B9-0364-3650-1596C4933C5C}"/>
                </a:ext>
              </a:extLst>
            </p:cNvPr>
            <p:cNvSpPr/>
            <p:nvPr/>
          </p:nvSpPr>
          <p:spPr>
            <a:xfrm>
              <a:off x="2188723" y="512411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5" name="Ellipse 1024">
              <a:extLst>
                <a:ext uri="{FF2B5EF4-FFF2-40B4-BE49-F238E27FC236}">
                  <a16:creationId xmlns:a16="http://schemas.microsoft.com/office/drawing/2014/main" id="{A43AC152-1F23-A2A1-587F-8CCF65B39B16}"/>
                </a:ext>
              </a:extLst>
            </p:cNvPr>
            <p:cNvSpPr/>
            <p:nvPr/>
          </p:nvSpPr>
          <p:spPr>
            <a:xfrm>
              <a:off x="735151" y="512101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27" name="Ellipse 1026">
            <a:extLst>
              <a:ext uri="{FF2B5EF4-FFF2-40B4-BE49-F238E27FC236}">
                <a16:creationId xmlns:a16="http://schemas.microsoft.com/office/drawing/2014/main" id="{67C37F89-1B84-DEB1-B85D-3974AF88F148}"/>
              </a:ext>
            </a:extLst>
          </p:cNvPr>
          <p:cNvSpPr/>
          <p:nvPr/>
        </p:nvSpPr>
        <p:spPr>
          <a:xfrm>
            <a:off x="3924701" y="3746499"/>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8" name="Ellipse 1027">
            <a:extLst>
              <a:ext uri="{FF2B5EF4-FFF2-40B4-BE49-F238E27FC236}">
                <a16:creationId xmlns:a16="http://schemas.microsoft.com/office/drawing/2014/main" id="{C49C7716-5E20-0E83-AEF8-E6D6EC679288}"/>
              </a:ext>
            </a:extLst>
          </p:cNvPr>
          <p:cNvSpPr/>
          <p:nvPr/>
        </p:nvSpPr>
        <p:spPr>
          <a:xfrm>
            <a:off x="6539049" y="5223049"/>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9" name="Ellipse 1028">
            <a:extLst>
              <a:ext uri="{FF2B5EF4-FFF2-40B4-BE49-F238E27FC236}">
                <a16:creationId xmlns:a16="http://schemas.microsoft.com/office/drawing/2014/main" id="{175FB92F-22A0-0EF5-62DB-5BCBB45071D2}"/>
              </a:ext>
            </a:extLst>
          </p:cNvPr>
          <p:cNvSpPr/>
          <p:nvPr/>
        </p:nvSpPr>
        <p:spPr>
          <a:xfrm>
            <a:off x="9339107" y="3743616"/>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0" name="Gerader Verbinder 1029">
            <a:extLst>
              <a:ext uri="{FF2B5EF4-FFF2-40B4-BE49-F238E27FC236}">
                <a16:creationId xmlns:a16="http://schemas.microsoft.com/office/drawing/2014/main" id="{889D20BF-292B-8D4E-5B26-5FC8940DACF4}"/>
              </a:ext>
            </a:extLst>
          </p:cNvPr>
          <p:cNvCxnSpPr/>
          <p:nvPr/>
        </p:nvCxnSpPr>
        <p:spPr>
          <a:xfrm>
            <a:off x="3951026" y="3787774"/>
            <a:ext cx="2619629" cy="152666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31" name="Gerader Verbinder 1030">
            <a:extLst>
              <a:ext uri="{FF2B5EF4-FFF2-40B4-BE49-F238E27FC236}">
                <a16:creationId xmlns:a16="http://schemas.microsoft.com/office/drawing/2014/main" id="{A740560C-9678-AC51-9370-B83F5F41AB76}"/>
              </a:ext>
            </a:extLst>
          </p:cNvPr>
          <p:cNvCxnSpPr>
            <a:stCxn id="1029" idx="2"/>
            <a:endCxn id="1028" idx="5"/>
          </p:cNvCxnSpPr>
          <p:nvPr/>
        </p:nvCxnSpPr>
        <p:spPr>
          <a:xfrm flipH="1">
            <a:off x="6631233" y="3797616"/>
            <a:ext cx="2707874" cy="151761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65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p:bldP spid="20" grpId="0"/>
      <p:bldP spid="1027" grpId="0" animBg="1"/>
      <p:bldP spid="1028" grpId="0" animBg="1"/>
      <p:bldP spid="10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Schaltungsanalyse</a:t>
            </a:r>
            <a:br>
              <a:rPr kumimoji="0" lang="de-DE" sz="4000" b="0" i="0" u="none" strike="noStrike" kern="1200" cap="none" spc="0" normalizeH="0" baseline="0" noProof="0" dirty="0">
                <a:ln>
                  <a:noFill/>
                </a:ln>
                <a:solidFill>
                  <a:srgbClr val="A80163"/>
                </a:solidFill>
                <a:effectLst/>
                <a:uLnTx/>
                <a:uFillTx/>
                <a:latin typeface="Bosch Office Sans"/>
                <a:ea typeface="+mj-ea"/>
                <a:cs typeface="+mj-cs"/>
              </a:rPr>
            </a:br>
            <a:endParaRPr kumimoji="0" lang="de-DE" sz="4000" b="0" i="0" u="none" strike="noStrike" kern="1200" cap="none" spc="0" normalizeH="0" baseline="0" noProof="0" dirty="0">
              <a:ln>
                <a:noFill/>
              </a:ln>
              <a:solidFill>
                <a:srgbClr val="A80163"/>
              </a:solidFill>
              <a:effectLst/>
              <a:uLnTx/>
              <a:uFillTx/>
              <a:latin typeface="Bosch Office Sans"/>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1051" name="Textfeld 1050">
            <a:extLst>
              <a:ext uri="{FF2B5EF4-FFF2-40B4-BE49-F238E27FC236}">
                <a16:creationId xmlns:a16="http://schemas.microsoft.com/office/drawing/2014/main" id="{C9FBD037-99D1-3DDD-9FF9-8533D380F6CF}"/>
              </a:ext>
            </a:extLst>
          </p:cNvPr>
          <p:cNvSpPr txBox="1"/>
          <p:nvPr/>
        </p:nvSpPr>
        <p:spPr>
          <a:xfrm>
            <a:off x="344235" y="3541348"/>
            <a:ext cx="9871228" cy="923330"/>
          </a:xfrm>
          <a:prstGeom prst="rect">
            <a:avLst/>
          </a:prstGeom>
          <a:noFill/>
        </p:spPr>
        <p:txBody>
          <a:bodyPr wrap="square" rtlCol="0">
            <a:spAutoFit/>
          </a:bodyPr>
          <a:lstStyle/>
          <a:p>
            <a:r>
              <a:rPr lang="de-DE" dirty="0"/>
              <a:t>Was bewirkt diese Schaltung?</a:t>
            </a:r>
          </a:p>
          <a:p>
            <a:endParaRPr lang="de-DE" dirty="0"/>
          </a:p>
          <a:p>
            <a:r>
              <a:rPr lang="de-DE" dirty="0"/>
              <a:t>L und C enthalten </a:t>
            </a:r>
            <a:r>
              <a:rPr lang="de-DE" dirty="0">
                <a:sym typeface="Wingdings" panose="05000000000000000000" pitchFamily="2" charset="2"/>
              </a:rPr>
              <a:t> Frequenzbetrachtung bei niedriger, (bei Resonanz-) und bei hoher Frequenz</a:t>
            </a:r>
            <a:endParaRPr lang="de-DE" dirty="0"/>
          </a:p>
        </p:txBody>
      </p:sp>
      <p:grpSp>
        <p:nvGrpSpPr>
          <p:cNvPr id="6" name="Gruppieren 5">
            <a:extLst>
              <a:ext uri="{FF2B5EF4-FFF2-40B4-BE49-F238E27FC236}">
                <a16:creationId xmlns:a16="http://schemas.microsoft.com/office/drawing/2014/main" id="{257FDF51-8065-71F7-D772-4526EDF263EE}"/>
              </a:ext>
            </a:extLst>
          </p:cNvPr>
          <p:cNvGrpSpPr/>
          <p:nvPr/>
        </p:nvGrpSpPr>
        <p:grpSpPr>
          <a:xfrm>
            <a:off x="3900006" y="1552117"/>
            <a:ext cx="2711744" cy="1586916"/>
            <a:chOff x="3900006" y="1552117"/>
            <a:chExt cx="2711744" cy="1586916"/>
          </a:xfrm>
        </p:grpSpPr>
        <p:grpSp>
          <p:nvGrpSpPr>
            <p:cNvPr id="1032" name="Gruppieren 1031">
              <a:extLst>
                <a:ext uri="{FF2B5EF4-FFF2-40B4-BE49-F238E27FC236}">
                  <a16:creationId xmlns:a16="http://schemas.microsoft.com/office/drawing/2014/main" id="{480DC0A4-4411-769D-7757-A3A700BBE349}"/>
                </a:ext>
              </a:extLst>
            </p:cNvPr>
            <p:cNvGrpSpPr/>
            <p:nvPr/>
          </p:nvGrpSpPr>
          <p:grpSpPr>
            <a:xfrm>
              <a:off x="4126945" y="1552117"/>
              <a:ext cx="1345896" cy="360000"/>
              <a:chOff x="7061817" y="1889926"/>
              <a:chExt cx="1345896" cy="360000"/>
            </a:xfrm>
          </p:grpSpPr>
          <p:cxnSp>
            <p:nvCxnSpPr>
              <p:cNvPr id="1033" name="Gerader Verbinder 1032">
                <a:extLst>
                  <a:ext uri="{FF2B5EF4-FFF2-40B4-BE49-F238E27FC236}">
                    <a16:creationId xmlns:a16="http://schemas.microsoft.com/office/drawing/2014/main" id="{7EC615F2-5F7D-25A6-2338-F2AA94F6C070}"/>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Gerader Verbinder 1033">
                <a:extLst>
                  <a:ext uri="{FF2B5EF4-FFF2-40B4-BE49-F238E27FC236}">
                    <a16:creationId xmlns:a16="http://schemas.microsoft.com/office/drawing/2014/main" id="{11BD9F3A-F5C5-5307-356F-0EF0E5348A27}"/>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Gerader Verbinder 1034">
                <a:extLst>
                  <a:ext uri="{FF2B5EF4-FFF2-40B4-BE49-F238E27FC236}">
                    <a16:creationId xmlns:a16="http://schemas.microsoft.com/office/drawing/2014/main" id="{B7F86768-71BB-98FA-70E9-1455A1D5FD61}"/>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6" name="Gerader Verbinder 1035">
                <a:extLst>
                  <a:ext uri="{FF2B5EF4-FFF2-40B4-BE49-F238E27FC236}">
                    <a16:creationId xmlns:a16="http://schemas.microsoft.com/office/drawing/2014/main" id="{308FFC52-5C09-B3E7-7C3D-7D57541859FD}"/>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37" name="Gerader Verbinder 1036">
              <a:extLst>
                <a:ext uri="{FF2B5EF4-FFF2-40B4-BE49-F238E27FC236}">
                  <a16:creationId xmlns:a16="http://schemas.microsoft.com/office/drawing/2014/main" id="{E12C3568-6A4F-653F-4D32-8E865074E388}"/>
                </a:ext>
              </a:extLst>
            </p:cNvPr>
            <p:cNvCxnSpPr/>
            <p:nvPr/>
          </p:nvCxnSpPr>
          <p:spPr>
            <a:xfrm rot="10800000">
              <a:off x="5499842" y="173211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38" name="Gruppieren 1037">
              <a:extLst>
                <a:ext uri="{FF2B5EF4-FFF2-40B4-BE49-F238E27FC236}">
                  <a16:creationId xmlns:a16="http://schemas.microsoft.com/office/drawing/2014/main" id="{A7A818C2-A8AA-2C33-359C-F6084872C2CA}"/>
                </a:ext>
              </a:extLst>
            </p:cNvPr>
            <p:cNvGrpSpPr/>
            <p:nvPr/>
          </p:nvGrpSpPr>
          <p:grpSpPr>
            <a:xfrm rot="10800000">
              <a:off x="5386632" y="1732717"/>
              <a:ext cx="226422" cy="1359634"/>
              <a:chOff x="5738949" y="1550127"/>
              <a:chExt cx="226422" cy="1359634"/>
            </a:xfrm>
          </p:grpSpPr>
          <p:sp>
            <p:nvSpPr>
              <p:cNvPr id="1039" name="Rechteck 1038">
                <a:extLst>
                  <a:ext uri="{FF2B5EF4-FFF2-40B4-BE49-F238E27FC236}">
                    <a16:creationId xmlns:a16="http://schemas.microsoft.com/office/drawing/2014/main" id="{C97FB546-A669-0062-F433-848F637164DB}"/>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0" name="Gerader Verbinder 1039">
                <a:extLst>
                  <a:ext uri="{FF2B5EF4-FFF2-40B4-BE49-F238E27FC236}">
                    <a16:creationId xmlns:a16="http://schemas.microsoft.com/office/drawing/2014/main" id="{5CBBA38A-82D8-3244-ED80-66B6298CFC1A}"/>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1" name="Gerader Verbinder 1040">
                <a:extLst>
                  <a:ext uri="{FF2B5EF4-FFF2-40B4-BE49-F238E27FC236}">
                    <a16:creationId xmlns:a16="http://schemas.microsoft.com/office/drawing/2014/main" id="{99F3D6F1-D438-0896-27A1-9227D80B032C}"/>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2" name="Gerader Verbinder 1041">
              <a:extLst>
                <a:ext uri="{FF2B5EF4-FFF2-40B4-BE49-F238E27FC236}">
                  <a16:creationId xmlns:a16="http://schemas.microsoft.com/office/drawing/2014/main" id="{80FD4AB3-A681-4A03-235B-958E9711B542}"/>
                </a:ext>
              </a:extLst>
            </p:cNvPr>
            <p:cNvCxnSpPr/>
            <p:nvPr/>
          </p:nvCxnSpPr>
          <p:spPr>
            <a:xfrm rot="10800000">
              <a:off x="5499842" y="3081159"/>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43" name="Textfeld 1042">
              <a:extLst>
                <a:ext uri="{FF2B5EF4-FFF2-40B4-BE49-F238E27FC236}">
                  <a16:creationId xmlns:a16="http://schemas.microsoft.com/office/drawing/2014/main" id="{F6137301-3649-79C9-6D05-315D1AACDCC4}"/>
                </a:ext>
              </a:extLst>
            </p:cNvPr>
            <p:cNvSpPr txBox="1"/>
            <p:nvPr/>
          </p:nvSpPr>
          <p:spPr>
            <a:xfrm>
              <a:off x="5613054" y="2222272"/>
              <a:ext cx="282450" cy="369332"/>
            </a:xfrm>
            <a:prstGeom prst="rect">
              <a:avLst/>
            </a:prstGeom>
            <a:noFill/>
          </p:spPr>
          <p:txBody>
            <a:bodyPr wrap="none" rtlCol="0">
              <a:spAutoFit/>
            </a:bodyPr>
            <a:lstStyle/>
            <a:p>
              <a:r>
                <a:rPr lang="de-DE" dirty="0"/>
                <a:t>L</a:t>
              </a:r>
              <a:endParaRPr lang="de-DE" baseline="-25000" dirty="0"/>
            </a:p>
          </p:txBody>
        </p:sp>
        <p:sp>
          <p:nvSpPr>
            <p:cNvPr id="1044" name="Textfeld 1043">
              <a:extLst>
                <a:ext uri="{FF2B5EF4-FFF2-40B4-BE49-F238E27FC236}">
                  <a16:creationId xmlns:a16="http://schemas.microsoft.com/office/drawing/2014/main" id="{29534344-2FCE-9F0F-AE38-804EF25CB6EC}"/>
                </a:ext>
              </a:extLst>
            </p:cNvPr>
            <p:cNvSpPr txBox="1"/>
            <p:nvPr/>
          </p:nvSpPr>
          <p:spPr>
            <a:xfrm>
              <a:off x="4611175" y="1890023"/>
              <a:ext cx="308098" cy="369332"/>
            </a:xfrm>
            <a:prstGeom prst="rect">
              <a:avLst/>
            </a:prstGeom>
            <a:noFill/>
          </p:spPr>
          <p:txBody>
            <a:bodyPr wrap="none" rtlCol="0">
              <a:spAutoFit/>
            </a:bodyPr>
            <a:lstStyle/>
            <a:p>
              <a:r>
                <a:rPr lang="de-DE" dirty="0"/>
                <a:t>C</a:t>
              </a:r>
              <a:endParaRPr lang="de-DE" baseline="-25000" dirty="0"/>
            </a:p>
          </p:txBody>
        </p:sp>
        <p:sp>
          <p:nvSpPr>
            <p:cNvPr id="1045" name="Ellipse 1044">
              <a:extLst>
                <a:ext uri="{FF2B5EF4-FFF2-40B4-BE49-F238E27FC236}">
                  <a16:creationId xmlns:a16="http://schemas.microsoft.com/office/drawing/2014/main" id="{0D832DF5-8ED4-0F58-4A78-27A6F105317F}"/>
                </a:ext>
              </a:extLst>
            </p:cNvPr>
            <p:cNvSpPr/>
            <p:nvPr/>
          </p:nvSpPr>
          <p:spPr>
            <a:xfrm>
              <a:off x="5445841" y="167811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6" name="Ellipse 1045">
              <a:extLst>
                <a:ext uri="{FF2B5EF4-FFF2-40B4-BE49-F238E27FC236}">
                  <a16:creationId xmlns:a16="http://schemas.microsoft.com/office/drawing/2014/main" id="{7A71A960-2785-2F5A-A15B-62F361F12C46}"/>
                </a:ext>
              </a:extLst>
            </p:cNvPr>
            <p:cNvSpPr/>
            <p:nvPr/>
          </p:nvSpPr>
          <p:spPr>
            <a:xfrm>
              <a:off x="4030608" y="167174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7" name="Ellipse 1046">
              <a:extLst>
                <a:ext uri="{FF2B5EF4-FFF2-40B4-BE49-F238E27FC236}">
                  <a16:creationId xmlns:a16="http://schemas.microsoft.com/office/drawing/2014/main" id="{6FD7CF44-19A6-6B96-B774-06075ED61E94}"/>
                </a:ext>
              </a:extLst>
            </p:cNvPr>
            <p:cNvSpPr/>
            <p:nvPr/>
          </p:nvSpPr>
          <p:spPr>
            <a:xfrm>
              <a:off x="6053014" y="167385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8" name="Gerader Verbinder 1047">
              <a:extLst>
                <a:ext uri="{FF2B5EF4-FFF2-40B4-BE49-F238E27FC236}">
                  <a16:creationId xmlns:a16="http://schemas.microsoft.com/office/drawing/2014/main" id="{F3C0E8FB-7AC0-1A43-206F-645832402BF2}"/>
                </a:ext>
              </a:extLst>
            </p:cNvPr>
            <p:cNvCxnSpPr/>
            <p:nvPr/>
          </p:nvCxnSpPr>
          <p:spPr>
            <a:xfrm flipH="1">
              <a:off x="4030608" y="3086755"/>
              <a:ext cx="146923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49" name="Ellipse 1048">
              <a:extLst>
                <a:ext uri="{FF2B5EF4-FFF2-40B4-BE49-F238E27FC236}">
                  <a16:creationId xmlns:a16="http://schemas.microsoft.com/office/drawing/2014/main" id="{AE9CED1F-896A-361B-797E-2345266433E0}"/>
                </a:ext>
              </a:extLst>
            </p:cNvPr>
            <p:cNvSpPr/>
            <p:nvPr/>
          </p:nvSpPr>
          <p:spPr>
            <a:xfrm>
              <a:off x="6053014" y="3027159"/>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0" name="Ellipse 1049">
              <a:extLst>
                <a:ext uri="{FF2B5EF4-FFF2-40B4-BE49-F238E27FC236}">
                  <a16:creationId xmlns:a16="http://schemas.microsoft.com/office/drawing/2014/main" id="{9D25C8CF-DAE1-B4FD-0C78-449041B0C533}"/>
                </a:ext>
              </a:extLst>
            </p:cNvPr>
            <p:cNvSpPr/>
            <p:nvPr/>
          </p:nvSpPr>
          <p:spPr>
            <a:xfrm>
              <a:off x="4016249" y="302964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2" name="Gerader Verbinder 1051">
              <a:extLst>
                <a:ext uri="{FF2B5EF4-FFF2-40B4-BE49-F238E27FC236}">
                  <a16:creationId xmlns:a16="http://schemas.microsoft.com/office/drawing/2014/main" id="{EBF50957-BCE0-066A-08A9-3CADF97B79A8}"/>
                </a:ext>
              </a:extLst>
            </p:cNvPr>
            <p:cNvCxnSpPr/>
            <p:nvPr/>
          </p:nvCxnSpPr>
          <p:spPr>
            <a:xfrm flipV="1">
              <a:off x="6229424" y="1890024"/>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53" name="Textfeld 1052">
              <a:extLst>
                <a:ext uri="{FF2B5EF4-FFF2-40B4-BE49-F238E27FC236}">
                  <a16:creationId xmlns:a16="http://schemas.microsoft.com/office/drawing/2014/main" id="{8DAF5B08-C615-6609-F0D2-506279B4D47C}"/>
                </a:ext>
              </a:extLst>
            </p:cNvPr>
            <p:cNvSpPr txBox="1"/>
            <p:nvPr/>
          </p:nvSpPr>
          <p:spPr>
            <a:xfrm>
              <a:off x="6205870" y="2193550"/>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cxnSp>
          <p:nvCxnSpPr>
            <p:cNvPr id="1054" name="Gerader Verbinder 1053">
              <a:extLst>
                <a:ext uri="{FF2B5EF4-FFF2-40B4-BE49-F238E27FC236}">
                  <a16:creationId xmlns:a16="http://schemas.microsoft.com/office/drawing/2014/main" id="{36E5ED99-8C55-30DC-8768-A89C11AADD25}"/>
                </a:ext>
              </a:extLst>
            </p:cNvPr>
            <p:cNvCxnSpPr/>
            <p:nvPr/>
          </p:nvCxnSpPr>
          <p:spPr>
            <a:xfrm flipV="1">
              <a:off x="3923560" y="1910037"/>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55" name="Textfeld 1054">
              <a:extLst>
                <a:ext uri="{FF2B5EF4-FFF2-40B4-BE49-F238E27FC236}">
                  <a16:creationId xmlns:a16="http://schemas.microsoft.com/office/drawing/2014/main" id="{C8C269A1-15F3-8B7B-0D9F-AD7CCFC9457C}"/>
                </a:ext>
              </a:extLst>
            </p:cNvPr>
            <p:cNvSpPr txBox="1"/>
            <p:nvPr/>
          </p:nvSpPr>
          <p:spPr>
            <a:xfrm>
              <a:off x="3900006" y="2213563"/>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sp>
          <p:nvSpPr>
            <p:cNvPr id="1056" name="Ellipse 1055">
              <a:extLst>
                <a:ext uri="{FF2B5EF4-FFF2-40B4-BE49-F238E27FC236}">
                  <a16:creationId xmlns:a16="http://schemas.microsoft.com/office/drawing/2014/main" id="{1470727F-CB28-FE40-5036-05D13BBE7EFC}"/>
                </a:ext>
              </a:extLst>
            </p:cNvPr>
            <p:cNvSpPr/>
            <p:nvPr/>
          </p:nvSpPr>
          <p:spPr>
            <a:xfrm>
              <a:off x="5449857" y="303103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68702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Schaltungsanalyse</a:t>
            </a:r>
            <a:br>
              <a:rPr kumimoji="0" lang="de-DE" sz="4000" b="0" i="0" u="none" strike="noStrike" kern="1200" cap="none" spc="0" normalizeH="0" baseline="0" noProof="0" dirty="0">
                <a:ln>
                  <a:noFill/>
                </a:ln>
                <a:solidFill>
                  <a:srgbClr val="A80163"/>
                </a:solidFill>
                <a:effectLst/>
                <a:uLnTx/>
                <a:uFillTx/>
                <a:latin typeface="Bosch Office Sans"/>
                <a:ea typeface="+mj-ea"/>
                <a:cs typeface="+mj-cs"/>
              </a:rPr>
            </a:br>
            <a:endParaRPr kumimoji="0" lang="de-DE" sz="4000" b="0" i="0" u="none" strike="noStrike" kern="1200" cap="none" spc="0" normalizeH="0" baseline="0" noProof="0" dirty="0">
              <a:ln>
                <a:noFill/>
              </a:ln>
              <a:solidFill>
                <a:srgbClr val="A80163"/>
              </a:solidFill>
              <a:effectLst/>
              <a:uLnTx/>
              <a:uFillTx/>
              <a:latin typeface="Bosch Office Sans"/>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cxnSp>
        <p:nvCxnSpPr>
          <p:cNvPr id="6" name="Gerader Verbinder 5">
            <a:extLst>
              <a:ext uri="{FF2B5EF4-FFF2-40B4-BE49-F238E27FC236}">
                <a16:creationId xmlns:a16="http://schemas.microsoft.com/office/drawing/2014/main" id="{D02D52F1-8B88-26B1-6011-377C1D2D7F1B}"/>
              </a:ext>
            </a:extLst>
          </p:cNvPr>
          <p:cNvCxnSpPr>
            <a:cxnSpLocks/>
            <a:stCxn id="1084" idx="2"/>
          </p:cNvCxnSpPr>
          <p:nvPr/>
        </p:nvCxnSpPr>
        <p:spPr>
          <a:xfrm flipV="1">
            <a:off x="6435891" y="1646334"/>
            <a:ext cx="2910212" cy="17398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876B866F-76AD-34C8-7298-8357187FB3ED}"/>
              </a:ext>
            </a:extLst>
          </p:cNvPr>
          <p:cNvCxnSpPr>
            <a:cxnSpLocks/>
          </p:cNvCxnSpPr>
          <p:nvPr/>
        </p:nvCxnSpPr>
        <p:spPr>
          <a:xfrm flipV="1">
            <a:off x="3840275" y="1636669"/>
            <a:ext cx="5459859"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 name="Inhaltsplatzhalter 4">
            <a:extLst>
              <a:ext uri="{FF2B5EF4-FFF2-40B4-BE49-F238E27FC236}">
                <a16:creationId xmlns:a16="http://schemas.microsoft.com/office/drawing/2014/main" id="{0B8AF4A1-54C3-8FE5-1402-4687B97FE8D4}"/>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cxnSp>
        <p:nvCxnSpPr>
          <p:cNvPr id="9" name="Gerade Verbindung mit Pfeil 8">
            <a:extLst>
              <a:ext uri="{FF2B5EF4-FFF2-40B4-BE49-F238E27FC236}">
                <a16:creationId xmlns:a16="http://schemas.microsoft.com/office/drawing/2014/main" id="{A1A266A7-0BC0-A1C6-3EF4-285F4BCA8726}"/>
              </a:ext>
            </a:extLst>
          </p:cNvPr>
          <p:cNvCxnSpPr/>
          <p:nvPr/>
        </p:nvCxnSpPr>
        <p:spPr>
          <a:xfrm flipV="1">
            <a:off x="3795221" y="3337495"/>
            <a:ext cx="5611200" cy="15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074CEFB3-D62E-6552-945A-B91448E2AFD4}"/>
              </a:ext>
            </a:extLst>
          </p:cNvPr>
          <p:cNvCxnSpPr/>
          <p:nvPr/>
        </p:nvCxnSpPr>
        <p:spPr>
          <a:xfrm flipV="1">
            <a:off x="3795221" y="1339350"/>
            <a:ext cx="0" cy="19981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FBB6EA-88E0-8AB3-CF3B-636C4DEB30D8}"/>
              </a:ext>
            </a:extLst>
          </p:cNvPr>
          <p:cNvSpPr txBox="1"/>
          <p:nvPr/>
        </p:nvSpPr>
        <p:spPr>
          <a:xfrm>
            <a:off x="8784043" y="2977224"/>
            <a:ext cx="1171702" cy="369332"/>
          </a:xfrm>
          <a:prstGeom prst="rect">
            <a:avLst/>
          </a:prstGeom>
          <a:noFill/>
        </p:spPr>
        <p:txBody>
          <a:bodyPr wrap="square" rtlCol="0">
            <a:spAutoFit/>
          </a:bodyPr>
          <a:lstStyle/>
          <a:p>
            <a:r>
              <a:rPr lang="de-DE" dirty="0"/>
              <a:t>Frequenz</a:t>
            </a:r>
          </a:p>
        </p:txBody>
      </p:sp>
      <p:sp>
        <p:nvSpPr>
          <p:cNvPr id="15" name="Textfeld 14">
            <a:extLst>
              <a:ext uri="{FF2B5EF4-FFF2-40B4-BE49-F238E27FC236}">
                <a16:creationId xmlns:a16="http://schemas.microsoft.com/office/drawing/2014/main" id="{3EACDDA8-4A5B-D96A-1A19-1FC44D6DE74D}"/>
              </a:ext>
            </a:extLst>
          </p:cNvPr>
          <p:cNvSpPr txBox="1"/>
          <p:nvPr/>
        </p:nvSpPr>
        <p:spPr>
          <a:xfrm>
            <a:off x="3810674" y="991929"/>
            <a:ext cx="1111890" cy="646331"/>
          </a:xfrm>
          <a:prstGeom prst="rect">
            <a:avLst/>
          </a:prstGeom>
          <a:noFill/>
        </p:spPr>
        <p:txBody>
          <a:bodyPr wrap="square" rtlCol="0">
            <a:spAutoFit/>
          </a:bodyPr>
          <a:lstStyle/>
          <a:p>
            <a:r>
              <a:rPr lang="de-DE" dirty="0" err="1"/>
              <a:t>U</a:t>
            </a:r>
            <a:r>
              <a:rPr lang="de-DE" baseline="-25000" dirty="0" err="1"/>
              <a:t>a</a:t>
            </a:r>
            <a:r>
              <a:rPr lang="de-DE" dirty="0"/>
              <a:t>/</a:t>
            </a:r>
            <a:r>
              <a:rPr lang="de-DE" dirty="0" err="1"/>
              <a:t>U</a:t>
            </a:r>
            <a:r>
              <a:rPr lang="de-DE" baseline="-25000" dirty="0" err="1"/>
              <a:t>e</a:t>
            </a:r>
            <a:r>
              <a:rPr lang="de-DE" dirty="0"/>
              <a:t> (dB)</a:t>
            </a:r>
            <a:endParaRPr lang="de-DE" baseline="-25000" dirty="0"/>
          </a:p>
        </p:txBody>
      </p:sp>
      <p:sp>
        <p:nvSpPr>
          <p:cNvPr id="16" name="Freihandform 44">
            <a:extLst>
              <a:ext uri="{FF2B5EF4-FFF2-40B4-BE49-F238E27FC236}">
                <a16:creationId xmlns:a16="http://schemas.microsoft.com/office/drawing/2014/main" id="{D8CBBD31-DCEA-B6B4-E59B-1317D8B61010}"/>
              </a:ext>
            </a:extLst>
          </p:cNvPr>
          <p:cNvSpPr/>
          <p:nvPr/>
        </p:nvSpPr>
        <p:spPr>
          <a:xfrm>
            <a:off x="3798101" y="1658091"/>
            <a:ext cx="5521002" cy="1688111"/>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 name="connsiteX0" fmla="*/ 0 w 5529629"/>
              <a:gd name="connsiteY0" fmla="*/ 1717310 h 1717310"/>
              <a:gd name="connsiteX1" fmla="*/ 2177142 w 5529629"/>
              <a:gd name="connsiteY1" fmla="*/ 471985 h 1717310"/>
              <a:gd name="connsiteX2" fmla="*/ 5529629 w 5529629"/>
              <a:gd name="connsiteY2" fmla="*/ 11946 h 1717310"/>
              <a:gd name="connsiteX0" fmla="*/ 0 w 5529629"/>
              <a:gd name="connsiteY0" fmla="*/ 1705364 h 1705364"/>
              <a:gd name="connsiteX1" fmla="*/ 2177142 w 5529629"/>
              <a:gd name="connsiteY1" fmla="*/ 460039 h 1705364"/>
              <a:gd name="connsiteX2" fmla="*/ 5529629 w 5529629"/>
              <a:gd name="connsiteY2" fmla="*/ 0 h 1705364"/>
              <a:gd name="connsiteX0" fmla="*/ 0 w 5521002"/>
              <a:gd name="connsiteY0" fmla="*/ 1688111 h 1688111"/>
              <a:gd name="connsiteX1" fmla="*/ 2177142 w 5521002"/>
              <a:gd name="connsiteY1" fmla="*/ 442786 h 1688111"/>
              <a:gd name="connsiteX2" fmla="*/ 5521002 w 5521002"/>
              <a:gd name="connsiteY2" fmla="*/ 0 h 1688111"/>
            </a:gdLst>
            <a:ahLst/>
            <a:cxnLst>
              <a:cxn ang="0">
                <a:pos x="connsiteX0" y="connsiteY0"/>
              </a:cxn>
              <a:cxn ang="0">
                <a:pos x="connsiteX1" y="connsiteY1"/>
              </a:cxn>
              <a:cxn ang="0">
                <a:pos x="connsiteX2" y="connsiteY2"/>
              </a:cxn>
            </a:cxnLst>
            <a:rect l="l" t="t" r="r" b="b"/>
            <a:pathLst>
              <a:path w="5521002" h="1688111">
                <a:moveTo>
                  <a:pt x="0" y="1688111"/>
                </a:moveTo>
                <a:cubicBezTo>
                  <a:pt x="560615" y="1328883"/>
                  <a:pt x="1297642" y="947686"/>
                  <a:pt x="2177142" y="442786"/>
                </a:cubicBezTo>
                <a:cubicBezTo>
                  <a:pt x="3056642" y="-62114"/>
                  <a:pt x="2684432" y="22485"/>
                  <a:pt x="5521002" y="0"/>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70DC5026-1154-0CF0-BAE2-483F848EE001}"/>
              </a:ext>
            </a:extLst>
          </p:cNvPr>
          <p:cNvSpPr txBox="1"/>
          <p:nvPr/>
        </p:nvSpPr>
        <p:spPr>
          <a:xfrm>
            <a:off x="3543605" y="1463490"/>
            <a:ext cx="326384" cy="369332"/>
          </a:xfrm>
          <a:prstGeom prst="rect">
            <a:avLst/>
          </a:prstGeom>
          <a:noFill/>
        </p:spPr>
        <p:txBody>
          <a:bodyPr wrap="square" rtlCol="0">
            <a:spAutoFit/>
          </a:bodyPr>
          <a:lstStyle/>
          <a:p>
            <a:r>
              <a:rPr lang="de-DE" dirty="0"/>
              <a:t>0</a:t>
            </a:r>
          </a:p>
        </p:txBody>
      </p:sp>
      <p:grpSp>
        <p:nvGrpSpPr>
          <p:cNvPr id="18" name="Gruppieren 17">
            <a:extLst>
              <a:ext uri="{FF2B5EF4-FFF2-40B4-BE49-F238E27FC236}">
                <a16:creationId xmlns:a16="http://schemas.microsoft.com/office/drawing/2014/main" id="{0873735D-9C4D-0BED-6A8C-7FC1505E1660}"/>
              </a:ext>
            </a:extLst>
          </p:cNvPr>
          <p:cNvGrpSpPr/>
          <p:nvPr/>
        </p:nvGrpSpPr>
        <p:grpSpPr>
          <a:xfrm>
            <a:off x="493542" y="3506631"/>
            <a:ext cx="2711744" cy="1586916"/>
            <a:chOff x="318085" y="2338442"/>
            <a:chExt cx="2711744" cy="1586916"/>
          </a:xfrm>
        </p:grpSpPr>
        <p:grpSp>
          <p:nvGrpSpPr>
            <p:cNvPr id="19" name="Gruppieren 18">
              <a:extLst>
                <a:ext uri="{FF2B5EF4-FFF2-40B4-BE49-F238E27FC236}">
                  <a16:creationId xmlns:a16="http://schemas.microsoft.com/office/drawing/2014/main" id="{10A4D49F-AD08-FF00-7922-D34D1D42D59B}"/>
                </a:ext>
              </a:extLst>
            </p:cNvPr>
            <p:cNvGrpSpPr/>
            <p:nvPr/>
          </p:nvGrpSpPr>
          <p:grpSpPr>
            <a:xfrm>
              <a:off x="545024" y="2338442"/>
              <a:ext cx="1345896" cy="360000"/>
              <a:chOff x="7061817" y="1889926"/>
              <a:chExt cx="1345896" cy="360000"/>
            </a:xfrm>
          </p:grpSpPr>
          <p:cxnSp>
            <p:nvCxnSpPr>
              <p:cNvPr id="39" name="Gerader Verbinder 38">
                <a:extLst>
                  <a:ext uri="{FF2B5EF4-FFF2-40B4-BE49-F238E27FC236}">
                    <a16:creationId xmlns:a16="http://schemas.microsoft.com/office/drawing/2014/main" id="{477714BD-4D1C-6661-180C-7503D6FCF043}"/>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55CC8981-B124-BFA4-52AC-CE8CF56B33F9}"/>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E1F15D95-E3E9-A801-54B6-FBE5F3DF94D6}"/>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DFD8BA11-B191-20C9-2348-1CD86004082C}"/>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Gerader Verbinder 19">
              <a:extLst>
                <a:ext uri="{FF2B5EF4-FFF2-40B4-BE49-F238E27FC236}">
                  <a16:creationId xmlns:a16="http://schemas.microsoft.com/office/drawing/2014/main" id="{8D7F2A40-18D4-6F79-2E18-6710D86A7DDB}"/>
                </a:ext>
              </a:extLst>
            </p:cNvPr>
            <p:cNvCxnSpPr/>
            <p:nvPr/>
          </p:nvCxnSpPr>
          <p:spPr>
            <a:xfrm rot="10800000">
              <a:off x="1917921" y="2518442"/>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8498F43F-9B3F-EEEE-455D-07DBE595FDCA}"/>
                </a:ext>
              </a:extLst>
            </p:cNvPr>
            <p:cNvGrpSpPr/>
            <p:nvPr/>
          </p:nvGrpSpPr>
          <p:grpSpPr>
            <a:xfrm rot="10800000">
              <a:off x="1804711" y="2519042"/>
              <a:ext cx="226422" cy="1359634"/>
              <a:chOff x="5738949" y="1550127"/>
              <a:chExt cx="226422" cy="1359634"/>
            </a:xfrm>
          </p:grpSpPr>
          <p:sp>
            <p:nvSpPr>
              <p:cNvPr id="36" name="Rechteck 35">
                <a:extLst>
                  <a:ext uri="{FF2B5EF4-FFF2-40B4-BE49-F238E27FC236}">
                    <a16:creationId xmlns:a16="http://schemas.microsoft.com/office/drawing/2014/main" id="{7094758D-7F51-150F-1EDA-E51461387279}"/>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r Verbinder 36">
                <a:extLst>
                  <a:ext uri="{FF2B5EF4-FFF2-40B4-BE49-F238E27FC236}">
                    <a16:creationId xmlns:a16="http://schemas.microsoft.com/office/drawing/2014/main" id="{575EF892-23E1-EE3A-3777-08C58E547CBB}"/>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E36F1E69-7573-B76D-A6BF-E164AB2E4DAF}"/>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Gerader Verbinder 21">
              <a:extLst>
                <a:ext uri="{FF2B5EF4-FFF2-40B4-BE49-F238E27FC236}">
                  <a16:creationId xmlns:a16="http://schemas.microsoft.com/office/drawing/2014/main" id="{6CF2A07A-073B-F676-F5D3-F72E911A9A04}"/>
                </a:ext>
              </a:extLst>
            </p:cNvPr>
            <p:cNvCxnSpPr/>
            <p:nvPr/>
          </p:nvCxnSpPr>
          <p:spPr>
            <a:xfrm rot="10800000">
              <a:off x="1917921" y="3867484"/>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E35C2D-6799-C708-7E93-7A69D14B8C5F}"/>
                </a:ext>
              </a:extLst>
            </p:cNvPr>
            <p:cNvSpPr txBox="1"/>
            <p:nvPr/>
          </p:nvSpPr>
          <p:spPr>
            <a:xfrm>
              <a:off x="2031133" y="3008597"/>
              <a:ext cx="282450" cy="369332"/>
            </a:xfrm>
            <a:prstGeom prst="rect">
              <a:avLst/>
            </a:prstGeom>
            <a:noFill/>
          </p:spPr>
          <p:txBody>
            <a:bodyPr wrap="none" rtlCol="0">
              <a:spAutoFit/>
            </a:bodyPr>
            <a:lstStyle/>
            <a:p>
              <a:r>
                <a:rPr lang="de-DE" dirty="0"/>
                <a:t>L</a:t>
              </a:r>
              <a:endParaRPr lang="de-DE" baseline="-25000" dirty="0"/>
            </a:p>
          </p:txBody>
        </p:sp>
        <p:sp>
          <p:nvSpPr>
            <p:cNvPr id="24" name="Textfeld 23">
              <a:extLst>
                <a:ext uri="{FF2B5EF4-FFF2-40B4-BE49-F238E27FC236}">
                  <a16:creationId xmlns:a16="http://schemas.microsoft.com/office/drawing/2014/main" id="{219975F7-AF63-3E53-76F3-0BF0D8E97954}"/>
                </a:ext>
              </a:extLst>
            </p:cNvPr>
            <p:cNvSpPr txBox="1"/>
            <p:nvPr/>
          </p:nvSpPr>
          <p:spPr>
            <a:xfrm>
              <a:off x="1029254" y="2676348"/>
              <a:ext cx="308098" cy="369332"/>
            </a:xfrm>
            <a:prstGeom prst="rect">
              <a:avLst/>
            </a:prstGeom>
            <a:noFill/>
          </p:spPr>
          <p:txBody>
            <a:bodyPr wrap="none" rtlCol="0">
              <a:spAutoFit/>
            </a:bodyPr>
            <a:lstStyle/>
            <a:p>
              <a:r>
                <a:rPr lang="de-DE" dirty="0"/>
                <a:t>C</a:t>
              </a:r>
              <a:endParaRPr lang="de-DE" baseline="-25000" dirty="0"/>
            </a:p>
          </p:txBody>
        </p:sp>
        <p:sp>
          <p:nvSpPr>
            <p:cNvPr id="25" name="Ellipse 24">
              <a:extLst>
                <a:ext uri="{FF2B5EF4-FFF2-40B4-BE49-F238E27FC236}">
                  <a16:creationId xmlns:a16="http://schemas.microsoft.com/office/drawing/2014/main" id="{B353B5BA-F6A1-51B9-CC00-2F7757474621}"/>
                </a:ext>
              </a:extLst>
            </p:cNvPr>
            <p:cNvSpPr/>
            <p:nvPr/>
          </p:nvSpPr>
          <p:spPr>
            <a:xfrm>
              <a:off x="1863920" y="246444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B229C242-98BB-871D-3008-72A27342E9FC}"/>
                </a:ext>
              </a:extLst>
            </p:cNvPr>
            <p:cNvSpPr/>
            <p:nvPr/>
          </p:nvSpPr>
          <p:spPr>
            <a:xfrm>
              <a:off x="448687" y="245806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44FE1273-A822-369B-DDAA-E49D525E5B13}"/>
                </a:ext>
              </a:extLst>
            </p:cNvPr>
            <p:cNvSpPr/>
            <p:nvPr/>
          </p:nvSpPr>
          <p:spPr>
            <a:xfrm>
              <a:off x="2471093" y="246017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 name="Gerader Verbinder 27">
              <a:extLst>
                <a:ext uri="{FF2B5EF4-FFF2-40B4-BE49-F238E27FC236}">
                  <a16:creationId xmlns:a16="http://schemas.microsoft.com/office/drawing/2014/main" id="{4936453C-5FBC-929A-0114-00EDAC727E2D}"/>
                </a:ext>
              </a:extLst>
            </p:cNvPr>
            <p:cNvCxnSpPr/>
            <p:nvPr/>
          </p:nvCxnSpPr>
          <p:spPr>
            <a:xfrm flipH="1">
              <a:off x="448687" y="3873080"/>
              <a:ext cx="146923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9" name="Ellipse 28">
              <a:extLst>
                <a:ext uri="{FF2B5EF4-FFF2-40B4-BE49-F238E27FC236}">
                  <a16:creationId xmlns:a16="http://schemas.microsoft.com/office/drawing/2014/main" id="{49A15F5D-DFBB-3833-1BEE-D1EF05E928A7}"/>
                </a:ext>
              </a:extLst>
            </p:cNvPr>
            <p:cNvSpPr/>
            <p:nvPr/>
          </p:nvSpPr>
          <p:spPr>
            <a:xfrm>
              <a:off x="2471093" y="381348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D1BAEE62-5193-F7A9-7292-749139E0DE56}"/>
                </a:ext>
              </a:extLst>
            </p:cNvPr>
            <p:cNvSpPr/>
            <p:nvPr/>
          </p:nvSpPr>
          <p:spPr>
            <a:xfrm>
              <a:off x="434328" y="381596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r Verbinder 30">
              <a:extLst>
                <a:ext uri="{FF2B5EF4-FFF2-40B4-BE49-F238E27FC236}">
                  <a16:creationId xmlns:a16="http://schemas.microsoft.com/office/drawing/2014/main" id="{BD92F722-F34C-381B-74AF-79D03631B994}"/>
                </a:ext>
              </a:extLst>
            </p:cNvPr>
            <p:cNvCxnSpPr/>
            <p:nvPr/>
          </p:nvCxnSpPr>
          <p:spPr>
            <a:xfrm flipV="1">
              <a:off x="2647503" y="2676349"/>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A3654AF-E982-325E-BB09-39D018D8651F}"/>
                </a:ext>
              </a:extLst>
            </p:cNvPr>
            <p:cNvSpPr txBox="1"/>
            <p:nvPr/>
          </p:nvSpPr>
          <p:spPr>
            <a:xfrm>
              <a:off x="2623949" y="2979875"/>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cxnSp>
          <p:nvCxnSpPr>
            <p:cNvPr id="33" name="Gerader Verbinder 32">
              <a:extLst>
                <a:ext uri="{FF2B5EF4-FFF2-40B4-BE49-F238E27FC236}">
                  <a16:creationId xmlns:a16="http://schemas.microsoft.com/office/drawing/2014/main" id="{6B6249E1-19D6-A75A-D8C1-6A44BD645FDA}"/>
                </a:ext>
              </a:extLst>
            </p:cNvPr>
            <p:cNvCxnSpPr/>
            <p:nvPr/>
          </p:nvCxnSpPr>
          <p:spPr>
            <a:xfrm flipV="1">
              <a:off x="341639" y="2696362"/>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6B8592AA-C952-9750-1B96-2CFBFE3BECD8}"/>
                </a:ext>
              </a:extLst>
            </p:cNvPr>
            <p:cNvSpPr txBox="1"/>
            <p:nvPr/>
          </p:nvSpPr>
          <p:spPr>
            <a:xfrm>
              <a:off x="318085" y="2999888"/>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sp>
          <p:nvSpPr>
            <p:cNvPr id="35" name="Ellipse 34">
              <a:extLst>
                <a:ext uri="{FF2B5EF4-FFF2-40B4-BE49-F238E27FC236}">
                  <a16:creationId xmlns:a16="http://schemas.microsoft.com/office/drawing/2014/main" id="{49BFDB44-C21A-D3B6-16D9-CA269FE48DC0}"/>
                </a:ext>
              </a:extLst>
            </p:cNvPr>
            <p:cNvSpPr/>
            <p:nvPr/>
          </p:nvSpPr>
          <p:spPr>
            <a:xfrm>
              <a:off x="1867936" y="381735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3" name="Gruppieren 42">
            <a:extLst>
              <a:ext uri="{FF2B5EF4-FFF2-40B4-BE49-F238E27FC236}">
                <a16:creationId xmlns:a16="http://schemas.microsoft.com/office/drawing/2014/main" id="{EFA98BCD-CA0E-7D8E-211F-935A07F6047C}"/>
              </a:ext>
            </a:extLst>
          </p:cNvPr>
          <p:cNvGrpSpPr/>
          <p:nvPr/>
        </p:nvGrpSpPr>
        <p:grpSpPr>
          <a:xfrm>
            <a:off x="3640150" y="4068375"/>
            <a:ext cx="1372002" cy="769772"/>
            <a:chOff x="918352" y="3086650"/>
            <a:chExt cx="2688572" cy="1504584"/>
          </a:xfrm>
        </p:grpSpPr>
        <p:grpSp>
          <p:nvGrpSpPr>
            <p:cNvPr id="44" name="Gruppieren 43">
              <a:extLst>
                <a:ext uri="{FF2B5EF4-FFF2-40B4-BE49-F238E27FC236}">
                  <a16:creationId xmlns:a16="http://schemas.microsoft.com/office/drawing/2014/main" id="{D70F9022-AC48-DE7D-E5DE-EEB28180CEBA}"/>
                </a:ext>
              </a:extLst>
            </p:cNvPr>
            <p:cNvGrpSpPr/>
            <p:nvPr/>
          </p:nvGrpSpPr>
          <p:grpSpPr>
            <a:xfrm rot="5400000">
              <a:off x="1766897" y="2517695"/>
              <a:ext cx="108000" cy="1347219"/>
              <a:chOff x="7804114" y="1442695"/>
              <a:chExt cx="108000" cy="1347219"/>
            </a:xfrm>
          </p:grpSpPr>
          <p:sp>
            <p:nvSpPr>
              <p:cNvPr id="63" name="Ellipse 62">
                <a:extLst>
                  <a:ext uri="{FF2B5EF4-FFF2-40B4-BE49-F238E27FC236}">
                    <a16:creationId xmlns:a16="http://schemas.microsoft.com/office/drawing/2014/main" id="{EC474C60-BD84-6CB5-926D-7BF501CF8ADB}"/>
                  </a:ext>
                </a:extLst>
              </p:cNvPr>
              <p:cNvSpPr/>
              <p:nvPr/>
            </p:nvSpPr>
            <p:spPr>
              <a:xfrm>
                <a:off x="7804114" y="2355453"/>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4" name="Ellipse 1023">
                <a:extLst>
                  <a:ext uri="{FF2B5EF4-FFF2-40B4-BE49-F238E27FC236}">
                    <a16:creationId xmlns:a16="http://schemas.microsoft.com/office/drawing/2014/main" id="{67EF2A10-4168-8F35-0257-10EC71BD07A4}"/>
                  </a:ext>
                </a:extLst>
              </p:cNvPr>
              <p:cNvSpPr/>
              <p:nvPr/>
            </p:nvSpPr>
            <p:spPr>
              <a:xfrm>
                <a:off x="7804114" y="185314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5" name="Gerader Verbinder 1024">
                <a:extLst>
                  <a:ext uri="{FF2B5EF4-FFF2-40B4-BE49-F238E27FC236}">
                    <a16:creationId xmlns:a16="http://schemas.microsoft.com/office/drawing/2014/main" id="{9565D870-0C60-1537-E97A-C6CC60CECB53}"/>
                  </a:ext>
                </a:extLst>
              </p:cNvPr>
              <p:cNvCxnSpPr>
                <a:stCxn id="1024" idx="0"/>
              </p:cNvCxnSpPr>
              <p:nvPr/>
            </p:nvCxnSpPr>
            <p:spPr>
              <a:xfrm flipV="1">
                <a:off x="7858114" y="1442695"/>
                <a:ext cx="0" cy="41044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27" name="Gerader Verbinder 1026">
                <a:extLst>
                  <a:ext uri="{FF2B5EF4-FFF2-40B4-BE49-F238E27FC236}">
                    <a16:creationId xmlns:a16="http://schemas.microsoft.com/office/drawing/2014/main" id="{3869D208-36CD-1D1D-34F5-042D6B12823C}"/>
                  </a:ext>
                </a:extLst>
              </p:cNvPr>
              <p:cNvCxnSpPr>
                <a:endCxn id="63" idx="4"/>
              </p:cNvCxnSpPr>
              <p:nvPr/>
            </p:nvCxnSpPr>
            <p:spPr>
              <a:xfrm flipV="1">
                <a:off x="7858114" y="2463453"/>
                <a:ext cx="0" cy="32646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45" name="Gerader Verbinder 44">
              <a:extLst>
                <a:ext uri="{FF2B5EF4-FFF2-40B4-BE49-F238E27FC236}">
                  <a16:creationId xmlns:a16="http://schemas.microsoft.com/office/drawing/2014/main" id="{810B891E-216A-A192-08DD-B52F43E5AF94}"/>
                </a:ext>
              </a:extLst>
            </p:cNvPr>
            <p:cNvCxnSpPr/>
            <p:nvPr/>
          </p:nvCxnSpPr>
          <p:spPr>
            <a:xfrm rot="10800000">
              <a:off x="2518188" y="3185708"/>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A7727ADC-9DED-4187-8BFA-B0246AFA8ACA}"/>
                </a:ext>
              </a:extLst>
            </p:cNvPr>
            <p:cNvCxnSpPr/>
            <p:nvPr/>
          </p:nvCxnSpPr>
          <p:spPr>
            <a:xfrm rot="10800000">
              <a:off x="2518188" y="4534750"/>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Ellipse 46">
              <a:extLst>
                <a:ext uri="{FF2B5EF4-FFF2-40B4-BE49-F238E27FC236}">
                  <a16:creationId xmlns:a16="http://schemas.microsoft.com/office/drawing/2014/main" id="{8BD07211-864B-4253-37CA-5084512545C5}"/>
                </a:ext>
              </a:extLst>
            </p:cNvPr>
            <p:cNvSpPr/>
            <p:nvPr/>
          </p:nvSpPr>
          <p:spPr>
            <a:xfrm>
              <a:off x="2464187" y="313170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FB8933D1-64A6-91D6-EF4E-3E611EF5CC36}"/>
                </a:ext>
              </a:extLst>
            </p:cNvPr>
            <p:cNvSpPr/>
            <p:nvPr/>
          </p:nvSpPr>
          <p:spPr>
            <a:xfrm>
              <a:off x="1048954" y="312533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a:extLst>
                <a:ext uri="{FF2B5EF4-FFF2-40B4-BE49-F238E27FC236}">
                  <a16:creationId xmlns:a16="http://schemas.microsoft.com/office/drawing/2014/main" id="{04398974-B213-FF9F-DAC4-18356A2D6B9C}"/>
                </a:ext>
              </a:extLst>
            </p:cNvPr>
            <p:cNvSpPr/>
            <p:nvPr/>
          </p:nvSpPr>
          <p:spPr>
            <a:xfrm>
              <a:off x="3071360" y="312744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0" name="Gerader Verbinder 49">
              <a:extLst>
                <a:ext uri="{FF2B5EF4-FFF2-40B4-BE49-F238E27FC236}">
                  <a16:creationId xmlns:a16="http://schemas.microsoft.com/office/drawing/2014/main" id="{202C6FE1-7098-1382-B1CA-04EE9084767C}"/>
                </a:ext>
              </a:extLst>
            </p:cNvPr>
            <p:cNvCxnSpPr/>
            <p:nvPr/>
          </p:nvCxnSpPr>
          <p:spPr>
            <a:xfrm flipH="1">
              <a:off x="1048954" y="4540346"/>
              <a:ext cx="146923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 name="Ellipse 50">
              <a:extLst>
                <a:ext uri="{FF2B5EF4-FFF2-40B4-BE49-F238E27FC236}">
                  <a16:creationId xmlns:a16="http://schemas.microsoft.com/office/drawing/2014/main" id="{11D99DBC-B56F-9141-8852-C3A7797E8A88}"/>
                </a:ext>
              </a:extLst>
            </p:cNvPr>
            <p:cNvSpPr/>
            <p:nvPr/>
          </p:nvSpPr>
          <p:spPr>
            <a:xfrm>
              <a:off x="3071360" y="448075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a:extLst>
                <a:ext uri="{FF2B5EF4-FFF2-40B4-BE49-F238E27FC236}">
                  <a16:creationId xmlns:a16="http://schemas.microsoft.com/office/drawing/2014/main" id="{CEC0F26A-142D-91CF-2341-41B08678C6A3}"/>
                </a:ext>
              </a:extLst>
            </p:cNvPr>
            <p:cNvSpPr/>
            <p:nvPr/>
          </p:nvSpPr>
          <p:spPr>
            <a:xfrm>
              <a:off x="1034595" y="448323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r Verbinder 54">
              <a:extLst>
                <a:ext uri="{FF2B5EF4-FFF2-40B4-BE49-F238E27FC236}">
                  <a16:creationId xmlns:a16="http://schemas.microsoft.com/office/drawing/2014/main" id="{F6639E40-8B18-B0F2-BBCA-3C23AB73CDD8}"/>
                </a:ext>
              </a:extLst>
            </p:cNvPr>
            <p:cNvCxnSpPr/>
            <p:nvPr/>
          </p:nvCxnSpPr>
          <p:spPr>
            <a:xfrm flipV="1">
              <a:off x="3247770" y="3343615"/>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A49E4ADD-3080-011F-58A4-DE32B4C8BDED}"/>
                </a:ext>
              </a:extLst>
            </p:cNvPr>
            <p:cNvCxnSpPr/>
            <p:nvPr/>
          </p:nvCxnSpPr>
          <p:spPr>
            <a:xfrm flipV="1">
              <a:off x="941906" y="3363628"/>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57" name="Textfeld 56">
              <a:extLst>
                <a:ext uri="{FF2B5EF4-FFF2-40B4-BE49-F238E27FC236}">
                  <a16:creationId xmlns:a16="http://schemas.microsoft.com/office/drawing/2014/main" id="{3C423A5E-9049-F2F6-3023-AE572F8DCD79}"/>
                </a:ext>
              </a:extLst>
            </p:cNvPr>
            <p:cNvSpPr txBox="1"/>
            <p:nvPr/>
          </p:nvSpPr>
          <p:spPr>
            <a:xfrm>
              <a:off x="918352" y="3667154"/>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sp>
          <p:nvSpPr>
            <p:cNvPr id="58" name="Textfeld 57">
              <a:extLst>
                <a:ext uri="{FF2B5EF4-FFF2-40B4-BE49-F238E27FC236}">
                  <a16:creationId xmlns:a16="http://schemas.microsoft.com/office/drawing/2014/main" id="{896D164F-8434-062E-EADC-F8832E586152}"/>
                </a:ext>
              </a:extLst>
            </p:cNvPr>
            <p:cNvSpPr txBox="1"/>
            <p:nvPr/>
          </p:nvSpPr>
          <p:spPr>
            <a:xfrm>
              <a:off x="1533677" y="3086650"/>
              <a:ext cx="380233" cy="369332"/>
            </a:xfrm>
            <a:prstGeom prst="rect">
              <a:avLst/>
            </a:prstGeom>
            <a:noFill/>
          </p:spPr>
          <p:txBody>
            <a:bodyPr wrap="none" rtlCol="0">
              <a:spAutoFit/>
            </a:bodyPr>
            <a:lstStyle/>
            <a:p>
              <a:r>
                <a:rPr lang="de-DE" dirty="0"/>
                <a:t>X</a:t>
              </a:r>
              <a:r>
                <a:rPr lang="de-DE" baseline="-25000" dirty="0"/>
                <a:t>C</a:t>
              </a:r>
            </a:p>
          </p:txBody>
        </p:sp>
        <p:cxnSp>
          <p:nvCxnSpPr>
            <p:cNvPr id="59" name="Gerader Verbinder 58">
              <a:extLst>
                <a:ext uri="{FF2B5EF4-FFF2-40B4-BE49-F238E27FC236}">
                  <a16:creationId xmlns:a16="http://schemas.microsoft.com/office/drawing/2014/main" id="{FF3E5761-4E5D-4399-6D48-513C7D6B4AF2}"/>
                </a:ext>
              </a:extLst>
            </p:cNvPr>
            <p:cNvCxnSpPr/>
            <p:nvPr/>
          </p:nvCxnSpPr>
          <p:spPr>
            <a:xfrm flipV="1">
              <a:off x="2522879" y="3163316"/>
              <a:ext cx="1" cy="13369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Ellipse 59">
              <a:extLst>
                <a:ext uri="{FF2B5EF4-FFF2-40B4-BE49-F238E27FC236}">
                  <a16:creationId xmlns:a16="http://schemas.microsoft.com/office/drawing/2014/main" id="{C6C5F3DE-4A16-F2E8-A086-7281F33F5A50}"/>
                </a:ext>
              </a:extLst>
            </p:cNvPr>
            <p:cNvSpPr/>
            <p:nvPr/>
          </p:nvSpPr>
          <p:spPr>
            <a:xfrm>
              <a:off x="2469952" y="448075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Textfeld 60">
              <a:extLst>
                <a:ext uri="{FF2B5EF4-FFF2-40B4-BE49-F238E27FC236}">
                  <a16:creationId xmlns:a16="http://schemas.microsoft.com/office/drawing/2014/main" id="{7FFBC14C-DE62-6A66-F266-44E36270F18D}"/>
                </a:ext>
              </a:extLst>
            </p:cNvPr>
            <p:cNvSpPr txBox="1"/>
            <p:nvPr/>
          </p:nvSpPr>
          <p:spPr>
            <a:xfrm>
              <a:off x="3201044" y="3640158"/>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sp>
          <p:nvSpPr>
            <p:cNvPr id="62" name="Textfeld 61">
              <a:extLst>
                <a:ext uri="{FF2B5EF4-FFF2-40B4-BE49-F238E27FC236}">
                  <a16:creationId xmlns:a16="http://schemas.microsoft.com/office/drawing/2014/main" id="{3E31B5B8-A978-5874-366F-3F8B080D7176}"/>
                </a:ext>
              </a:extLst>
            </p:cNvPr>
            <p:cNvSpPr txBox="1"/>
            <p:nvPr/>
          </p:nvSpPr>
          <p:spPr>
            <a:xfrm>
              <a:off x="2477794" y="3482205"/>
              <a:ext cx="369012" cy="369332"/>
            </a:xfrm>
            <a:prstGeom prst="rect">
              <a:avLst/>
            </a:prstGeom>
            <a:noFill/>
          </p:spPr>
          <p:txBody>
            <a:bodyPr wrap="none" rtlCol="0">
              <a:spAutoFit/>
            </a:bodyPr>
            <a:lstStyle/>
            <a:p>
              <a:r>
                <a:rPr lang="de-DE" dirty="0"/>
                <a:t>X</a:t>
              </a:r>
              <a:r>
                <a:rPr lang="de-DE" baseline="-25000" dirty="0"/>
                <a:t>L</a:t>
              </a:r>
            </a:p>
          </p:txBody>
        </p:sp>
      </p:grpSp>
      <p:grpSp>
        <p:nvGrpSpPr>
          <p:cNvPr id="1028" name="Gruppieren 1027">
            <a:extLst>
              <a:ext uri="{FF2B5EF4-FFF2-40B4-BE49-F238E27FC236}">
                <a16:creationId xmlns:a16="http://schemas.microsoft.com/office/drawing/2014/main" id="{71684CD4-460C-432C-A113-4EDC9E0C5C6B}"/>
              </a:ext>
            </a:extLst>
          </p:cNvPr>
          <p:cNvGrpSpPr/>
          <p:nvPr/>
        </p:nvGrpSpPr>
        <p:grpSpPr>
          <a:xfrm>
            <a:off x="8504057" y="4088166"/>
            <a:ext cx="1372002" cy="756448"/>
            <a:chOff x="8215950" y="3798583"/>
            <a:chExt cx="1372002" cy="756448"/>
          </a:xfrm>
        </p:grpSpPr>
        <p:grpSp>
          <p:nvGrpSpPr>
            <p:cNvPr id="1029" name="Gruppieren 1028">
              <a:extLst>
                <a:ext uri="{FF2B5EF4-FFF2-40B4-BE49-F238E27FC236}">
                  <a16:creationId xmlns:a16="http://schemas.microsoft.com/office/drawing/2014/main" id="{24E15105-5C0C-9CC9-9F31-4CD734CC8192}"/>
                </a:ext>
              </a:extLst>
            </p:cNvPr>
            <p:cNvGrpSpPr/>
            <p:nvPr/>
          </p:nvGrpSpPr>
          <p:grpSpPr>
            <a:xfrm>
              <a:off x="9007598" y="3860304"/>
              <a:ext cx="55260" cy="687499"/>
              <a:chOff x="9813166" y="2995295"/>
              <a:chExt cx="108011" cy="1347222"/>
            </a:xfrm>
          </p:grpSpPr>
          <p:sp>
            <p:nvSpPr>
              <p:cNvPr id="1046" name="Ellipse 1045">
                <a:extLst>
                  <a:ext uri="{FF2B5EF4-FFF2-40B4-BE49-F238E27FC236}">
                    <a16:creationId xmlns:a16="http://schemas.microsoft.com/office/drawing/2014/main" id="{740C8C31-E93E-3D34-8AC3-5881F1011B25}"/>
                  </a:ext>
                </a:extLst>
              </p:cNvPr>
              <p:cNvSpPr/>
              <p:nvPr/>
            </p:nvSpPr>
            <p:spPr>
              <a:xfrm>
                <a:off x="9813176" y="3908055"/>
                <a:ext cx="108001" cy="10799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7" name="Ellipse 1046">
                <a:extLst>
                  <a:ext uri="{FF2B5EF4-FFF2-40B4-BE49-F238E27FC236}">
                    <a16:creationId xmlns:a16="http://schemas.microsoft.com/office/drawing/2014/main" id="{A5BC0C08-C426-0FF3-AF63-DD4174F5C2C1}"/>
                  </a:ext>
                </a:extLst>
              </p:cNvPr>
              <p:cNvSpPr/>
              <p:nvPr/>
            </p:nvSpPr>
            <p:spPr>
              <a:xfrm>
                <a:off x="9813166" y="3405741"/>
                <a:ext cx="108000" cy="10799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48" name="Gerader Verbinder 1047">
                <a:extLst>
                  <a:ext uri="{FF2B5EF4-FFF2-40B4-BE49-F238E27FC236}">
                    <a16:creationId xmlns:a16="http://schemas.microsoft.com/office/drawing/2014/main" id="{F4E3D877-18D5-5D49-2F41-8F815ADB9B0D}"/>
                  </a:ext>
                </a:extLst>
              </p:cNvPr>
              <p:cNvCxnSpPr>
                <a:stCxn id="1047" idx="0"/>
              </p:cNvCxnSpPr>
              <p:nvPr/>
            </p:nvCxnSpPr>
            <p:spPr>
              <a:xfrm flipV="1">
                <a:off x="9867177" y="2995295"/>
                <a:ext cx="0" cy="41044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49" name="Gerader Verbinder 1048">
                <a:extLst>
                  <a:ext uri="{FF2B5EF4-FFF2-40B4-BE49-F238E27FC236}">
                    <a16:creationId xmlns:a16="http://schemas.microsoft.com/office/drawing/2014/main" id="{8C91440B-9255-E57E-D27D-19B5C4E4092D}"/>
                  </a:ext>
                </a:extLst>
              </p:cNvPr>
              <p:cNvCxnSpPr>
                <a:endCxn id="1046" idx="4"/>
              </p:cNvCxnSpPr>
              <p:nvPr/>
            </p:nvCxnSpPr>
            <p:spPr>
              <a:xfrm flipV="1">
                <a:off x="9867176" y="4016056"/>
                <a:ext cx="0" cy="32646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030" name="Gerader Verbinder 1029">
              <a:extLst>
                <a:ext uri="{FF2B5EF4-FFF2-40B4-BE49-F238E27FC236}">
                  <a16:creationId xmlns:a16="http://schemas.microsoft.com/office/drawing/2014/main" id="{0D9E9FF1-E675-2B25-D1B6-8E335650B59F}"/>
                </a:ext>
              </a:extLst>
            </p:cNvPr>
            <p:cNvCxnSpPr/>
            <p:nvPr/>
          </p:nvCxnSpPr>
          <p:spPr>
            <a:xfrm rot="10800000">
              <a:off x="9032360" y="3835938"/>
              <a:ext cx="28766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31" name="Gerader Verbinder 1030">
              <a:extLst>
                <a:ext uri="{FF2B5EF4-FFF2-40B4-BE49-F238E27FC236}">
                  <a16:creationId xmlns:a16="http://schemas.microsoft.com/office/drawing/2014/main" id="{E26CBB0B-BA5B-96AB-C31A-014EE75E9FF3}"/>
                </a:ext>
              </a:extLst>
            </p:cNvPr>
            <p:cNvCxnSpPr/>
            <p:nvPr/>
          </p:nvCxnSpPr>
          <p:spPr>
            <a:xfrm rot="10800000">
              <a:off x="9032360" y="4526132"/>
              <a:ext cx="28766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32" name="Ellipse 1031">
              <a:extLst>
                <a:ext uri="{FF2B5EF4-FFF2-40B4-BE49-F238E27FC236}">
                  <a16:creationId xmlns:a16="http://schemas.microsoft.com/office/drawing/2014/main" id="{5D50BC0A-58F2-101C-CAC7-33E8233F5407}"/>
                </a:ext>
              </a:extLst>
            </p:cNvPr>
            <p:cNvSpPr/>
            <p:nvPr/>
          </p:nvSpPr>
          <p:spPr>
            <a:xfrm>
              <a:off x="9004803" y="3808311"/>
              <a:ext cx="55113" cy="55255"/>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3" name="Ellipse 1032">
              <a:extLst>
                <a:ext uri="{FF2B5EF4-FFF2-40B4-BE49-F238E27FC236}">
                  <a16:creationId xmlns:a16="http://schemas.microsoft.com/office/drawing/2014/main" id="{9935FB19-8B7E-3A0F-5E27-05F8BB9A26D6}"/>
                </a:ext>
              </a:extLst>
            </p:cNvPr>
            <p:cNvSpPr/>
            <p:nvPr/>
          </p:nvSpPr>
          <p:spPr>
            <a:xfrm>
              <a:off x="8282597" y="3805049"/>
              <a:ext cx="55113" cy="55255"/>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4" name="Ellipse 1033">
              <a:extLst>
                <a:ext uri="{FF2B5EF4-FFF2-40B4-BE49-F238E27FC236}">
                  <a16:creationId xmlns:a16="http://schemas.microsoft.com/office/drawing/2014/main" id="{51966DCD-EE5A-F555-0813-C8577EA12E65}"/>
                </a:ext>
              </a:extLst>
            </p:cNvPr>
            <p:cNvSpPr/>
            <p:nvPr/>
          </p:nvSpPr>
          <p:spPr>
            <a:xfrm>
              <a:off x="9314649" y="3806129"/>
              <a:ext cx="55113" cy="55255"/>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5" name="Gerader Verbinder 1034">
              <a:extLst>
                <a:ext uri="{FF2B5EF4-FFF2-40B4-BE49-F238E27FC236}">
                  <a16:creationId xmlns:a16="http://schemas.microsoft.com/office/drawing/2014/main" id="{6220A1D0-61A3-7590-5E86-304464430F0D}"/>
                </a:ext>
              </a:extLst>
            </p:cNvPr>
            <p:cNvCxnSpPr/>
            <p:nvPr/>
          </p:nvCxnSpPr>
          <p:spPr>
            <a:xfrm flipH="1">
              <a:off x="8282597" y="4528995"/>
              <a:ext cx="749762"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36" name="Ellipse 1035">
              <a:extLst>
                <a:ext uri="{FF2B5EF4-FFF2-40B4-BE49-F238E27FC236}">
                  <a16:creationId xmlns:a16="http://schemas.microsoft.com/office/drawing/2014/main" id="{4A82FBD9-A8EE-5DDD-C911-DADCD0A05C5D}"/>
                </a:ext>
              </a:extLst>
            </p:cNvPr>
            <p:cNvSpPr/>
            <p:nvPr/>
          </p:nvSpPr>
          <p:spPr>
            <a:xfrm>
              <a:off x="9314649" y="4498505"/>
              <a:ext cx="55113" cy="55255"/>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7" name="Ellipse 1036">
              <a:extLst>
                <a:ext uri="{FF2B5EF4-FFF2-40B4-BE49-F238E27FC236}">
                  <a16:creationId xmlns:a16="http://schemas.microsoft.com/office/drawing/2014/main" id="{2C91A003-A6A7-6CC1-6938-DAF24D86905C}"/>
                </a:ext>
              </a:extLst>
            </p:cNvPr>
            <p:cNvSpPr/>
            <p:nvPr/>
          </p:nvSpPr>
          <p:spPr>
            <a:xfrm>
              <a:off x="8275270" y="4499776"/>
              <a:ext cx="55113" cy="55255"/>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8" name="Gerader Verbinder 1037">
              <a:extLst>
                <a:ext uri="{FF2B5EF4-FFF2-40B4-BE49-F238E27FC236}">
                  <a16:creationId xmlns:a16="http://schemas.microsoft.com/office/drawing/2014/main" id="{AB333058-EDE7-E74B-AB6F-0C796B8D7471}"/>
                </a:ext>
              </a:extLst>
            </p:cNvPr>
            <p:cNvCxnSpPr/>
            <p:nvPr/>
          </p:nvCxnSpPr>
          <p:spPr>
            <a:xfrm flipV="1">
              <a:off x="9404673" y="3916726"/>
              <a:ext cx="0" cy="499536"/>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1039" name="Gerader Verbinder 1038">
              <a:extLst>
                <a:ext uri="{FF2B5EF4-FFF2-40B4-BE49-F238E27FC236}">
                  <a16:creationId xmlns:a16="http://schemas.microsoft.com/office/drawing/2014/main" id="{FF4E1E25-4085-CEC8-E1DB-5A83DCFECB92}"/>
                </a:ext>
              </a:extLst>
            </p:cNvPr>
            <p:cNvCxnSpPr/>
            <p:nvPr/>
          </p:nvCxnSpPr>
          <p:spPr>
            <a:xfrm flipV="1">
              <a:off x="8227970" y="3926965"/>
              <a:ext cx="0" cy="499536"/>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40" name="Textfeld 1039">
              <a:extLst>
                <a:ext uri="{FF2B5EF4-FFF2-40B4-BE49-F238E27FC236}">
                  <a16:creationId xmlns:a16="http://schemas.microsoft.com/office/drawing/2014/main" id="{3B4E2340-12E6-1853-E6BF-95E93255CF85}"/>
                </a:ext>
              </a:extLst>
            </p:cNvPr>
            <p:cNvSpPr txBox="1"/>
            <p:nvPr/>
          </p:nvSpPr>
          <p:spPr>
            <a:xfrm>
              <a:off x="8215950" y="4082254"/>
              <a:ext cx="208760" cy="188957"/>
            </a:xfrm>
            <a:prstGeom prst="rect">
              <a:avLst/>
            </a:prstGeom>
            <a:noFill/>
          </p:spPr>
          <p:txBody>
            <a:bodyPr wrap="none" rtlCol="0">
              <a:spAutoFit/>
            </a:bodyPr>
            <a:lstStyle/>
            <a:p>
              <a:r>
                <a:rPr lang="de-DE" dirty="0" err="1"/>
                <a:t>U</a:t>
              </a:r>
              <a:r>
                <a:rPr lang="de-DE" baseline="-25000" dirty="0" err="1"/>
                <a:t>e</a:t>
              </a:r>
              <a:endParaRPr lang="de-DE" baseline="-25000" dirty="0"/>
            </a:p>
          </p:txBody>
        </p:sp>
        <p:sp>
          <p:nvSpPr>
            <p:cNvPr id="1041" name="Textfeld 1040">
              <a:extLst>
                <a:ext uri="{FF2B5EF4-FFF2-40B4-BE49-F238E27FC236}">
                  <a16:creationId xmlns:a16="http://schemas.microsoft.com/office/drawing/2014/main" id="{56BFB48A-09F6-4F38-B80F-2A28BDDB6D73}"/>
                </a:ext>
              </a:extLst>
            </p:cNvPr>
            <p:cNvSpPr txBox="1"/>
            <p:nvPr/>
          </p:nvSpPr>
          <p:spPr>
            <a:xfrm>
              <a:off x="8538344" y="3798583"/>
              <a:ext cx="194036" cy="188957"/>
            </a:xfrm>
            <a:prstGeom prst="rect">
              <a:avLst/>
            </a:prstGeom>
            <a:noFill/>
          </p:spPr>
          <p:txBody>
            <a:bodyPr wrap="none" rtlCol="0">
              <a:spAutoFit/>
            </a:bodyPr>
            <a:lstStyle/>
            <a:p>
              <a:r>
                <a:rPr lang="de-DE" dirty="0"/>
                <a:t>X</a:t>
              </a:r>
              <a:r>
                <a:rPr lang="de-DE" baseline="-25000" dirty="0"/>
                <a:t>C</a:t>
              </a:r>
            </a:p>
          </p:txBody>
        </p:sp>
        <p:cxnSp>
          <p:nvCxnSpPr>
            <p:cNvPr id="1042" name="Gerader Verbinder 1041">
              <a:extLst>
                <a:ext uri="{FF2B5EF4-FFF2-40B4-BE49-F238E27FC236}">
                  <a16:creationId xmlns:a16="http://schemas.microsoft.com/office/drawing/2014/main" id="{6CB8DAE5-81CE-39C9-B539-795F58F9AF68}"/>
                </a:ext>
              </a:extLst>
            </p:cNvPr>
            <p:cNvCxnSpPr/>
            <p:nvPr/>
          </p:nvCxnSpPr>
          <p:spPr>
            <a:xfrm rot="5400000" flipV="1">
              <a:off x="8670015" y="3495166"/>
              <a:ext cx="1" cy="6840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43" name="Ellipse 1042">
              <a:extLst>
                <a:ext uri="{FF2B5EF4-FFF2-40B4-BE49-F238E27FC236}">
                  <a16:creationId xmlns:a16="http://schemas.microsoft.com/office/drawing/2014/main" id="{8B110AC0-168F-04F7-41C7-3511CC5E5325}"/>
                </a:ext>
              </a:extLst>
            </p:cNvPr>
            <p:cNvSpPr/>
            <p:nvPr/>
          </p:nvSpPr>
          <p:spPr>
            <a:xfrm>
              <a:off x="9007745" y="4498505"/>
              <a:ext cx="55113" cy="55255"/>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4" name="Textfeld 1043">
              <a:extLst>
                <a:ext uri="{FF2B5EF4-FFF2-40B4-BE49-F238E27FC236}">
                  <a16:creationId xmlns:a16="http://schemas.microsoft.com/office/drawing/2014/main" id="{DAB1F2D9-087F-F9FB-4D55-6EA629EF96C9}"/>
                </a:ext>
              </a:extLst>
            </p:cNvPr>
            <p:cNvSpPr txBox="1"/>
            <p:nvPr/>
          </p:nvSpPr>
          <p:spPr>
            <a:xfrm>
              <a:off x="9380828" y="4068443"/>
              <a:ext cx="207124" cy="188957"/>
            </a:xfrm>
            <a:prstGeom prst="rect">
              <a:avLst/>
            </a:prstGeom>
            <a:noFill/>
          </p:spPr>
          <p:txBody>
            <a:bodyPr wrap="none" rtlCol="0">
              <a:spAutoFit/>
            </a:bodyPr>
            <a:lstStyle/>
            <a:p>
              <a:r>
                <a:rPr lang="de-DE" dirty="0" err="1"/>
                <a:t>U</a:t>
              </a:r>
              <a:r>
                <a:rPr lang="de-DE" baseline="-25000" dirty="0" err="1"/>
                <a:t>a</a:t>
              </a:r>
              <a:endParaRPr lang="de-DE" baseline="-25000" dirty="0"/>
            </a:p>
          </p:txBody>
        </p:sp>
        <p:sp>
          <p:nvSpPr>
            <p:cNvPr id="1045" name="Textfeld 1044">
              <a:extLst>
                <a:ext uri="{FF2B5EF4-FFF2-40B4-BE49-F238E27FC236}">
                  <a16:creationId xmlns:a16="http://schemas.microsoft.com/office/drawing/2014/main" id="{7579E0B4-7F40-E297-C1EF-69FC2A83FF69}"/>
                </a:ext>
              </a:extLst>
            </p:cNvPr>
            <p:cNvSpPr txBox="1"/>
            <p:nvPr/>
          </p:nvSpPr>
          <p:spPr>
            <a:xfrm>
              <a:off x="9003306" y="4023721"/>
              <a:ext cx="188310" cy="188957"/>
            </a:xfrm>
            <a:prstGeom prst="rect">
              <a:avLst/>
            </a:prstGeom>
            <a:noFill/>
          </p:spPr>
          <p:txBody>
            <a:bodyPr wrap="none" rtlCol="0">
              <a:spAutoFit/>
            </a:bodyPr>
            <a:lstStyle/>
            <a:p>
              <a:r>
                <a:rPr lang="de-DE" dirty="0"/>
                <a:t>X</a:t>
              </a:r>
              <a:r>
                <a:rPr lang="de-DE" baseline="-25000" dirty="0"/>
                <a:t>L</a:t>
              </a:r>
            </a:p>
          </p:txBody>
        </p:sp>
      </p:grpSp>
      <p:cxnSp>
        <p:nvCxnSpPr>
          <p:cNvPr id="1050" name="Gerade Verbindung mit Pfeil 1049">
            <a:extLst>
              <a:ext uri="{FF2B5EF4-FFF2-40B4-BE49-F238E27FC236}">
                <a16:creationId xmlns:a16="http://schemas.microsoft.com/office/drawing/2014/main" id="{09446952-982E-90E6-C2F4-ABB5B4C9E7F3}"/>
              </a:ext>
            </a:extLst>
          </p:cNvPr>
          <p:cNvCxnSpPr/>
          <p:nvPr/>
        </p:nvCxnSpPr>
        <p:spPr>
          <a:xfrm>
            <a:off x="6485482" y="1422176"/>
            <a:ext cx="8819" cy="2043017"/>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51" name="Textfeld 1050">
            <a:extLst>
              <a:ext uri="{FF2B5EF4-FFF2-40B4-BE49-F238E27FC236}">
                <a16:creationId xmlns:a16="http://schemas.microsoft.com/office/drawing/2014/main" id="{BD733F57-64D3-F1C8-0966-DB1CDAC00B40}"/>
              </a:ext>
            </a:extLst>
          </p:cNvPr>
          <p:cNvSpPr txBox="1"/>
          <p:nvPr/>
        </p:nvSpPr>
        <p:spPr>
          <a:xfrm>
            <a:off x="5544667" y="3404748"/>
            <a:ext cx="1924597" cy="369332"/>
          </a:xfrm>
          <a:prstGeom prst="rect">
            <a:avLst/>
          </a:prstGeom>
          <a:noFill/>
        </p:spPr>
        <p:txBody>
          <a:bodyPr wrap="square" rtlCol="0">
            <a:spAutoFit/>
          </a:bodyPr>
          <a:lstStyle/>
          <a:p>
            <a:pPr algn="ctr"/>
            <a:r>
              <a:rPr lang="de-DE" dirty="0" err="1"/>
              <a:t>f</a:t>
            </a:r>
            <a:r>
              <a:rPr lang="de-DE" baseline="-25000" dirty="0" err="1"/>
              <a:t>g</a:t>
            </a:r>
            <a:endParaRPr lang="de-DE" dirty="0"/>
          </a:p>
        </p:txBody>
      </p:sp>
      <p:grpSp>
        <p:nvGrpSpPr>
          <p:cNvPr id="1052" name="Gruppieren 1051">
            <a:extLst>
              <a:ext uri="{FF2B5EF4-FFF2-40B4-BE49-F238E27FC236}">
                <a16:creationId xmlns:a16="http://schemas.microsoft.com/office/drawing/2014/main" id="{6A51CAEE-2343-9F15-1099-9D1D497AF590}"/>
              </a:ext>
            </a:extLst>
          </p:cNvPr>
          <p:cNvGrpSpPr/>
          <p:nvPr/>
        </p:nvGrpSpPr>
        <p:grpSpPr>
          <a:xfrm>
            <a:off x="5919465" y="4069136"/>
            <a:ext cx="1372002" cy="781137"/>
            <a:chOff x="5961718" y="4010816"/>
            <a:chExt cx="1372002" cy="781137"/>
          </a:xfrm>
        </p:grpSpPr>
        <p:grpSp>
          <p:nvGrpSpPr>
            <p:cNvPr id="1053" name="Gruppieren 1052">
              <a:extLst>
                <a:ext uri="{FF2B5EF4-FFF2-40B4-BE49-F238E27FC236}">
                  <a16:creationId xmlns:a16="http://schemas.microsoft.com/office/drawing/2014/main" id="{77F3A289-5CA8-0427-8121-566A44724FBC}"/>
                </a:ext>
              </a:extLst>
            </p:cNvPr>
            <p:cNvGrpSpPr/>
            <p:nvPr/>
          </p:nvGrpSpPr>
          <p:grpSpPr>
            <a:xfrm>
              <a:off x="5961718" y="4041972"/>
              <a:ext cx="1372002" cy="749981"/>
              <a:chOff x="918352" y="3125333"/>
              <a:chExt cx="2688572" cy="1465901"/>
            </a:xfrm>
          </p:grpSpPr>
          <p:cxnSp>
            <p:nvCxnSpPr>
              <p:cNvPr id="1062" name="Gerader Verbinder 1061">
                <a:extLst>
                  <a:ext uri="{FF2B5EF4-FFF2-40B4-BE49-F238E27FC236}">
                    <a16:creationId xmlns:a16="http://schemas.microsoft.com/office/drawing/2014/main" id="{90F0035E-0FA4-AA92-3353-6E1FA0EE9793}"/>
                  </a:ext>
                </a:extLst>
              </p:cNvPr>
              <p:cNvCxnSpPr/>
              <p:nvPr/>
            </p:nvCxnSpPr>
            <p:spPr>
              <a:xfrm rot="10800000">
                <a:off x="2518188" y="3185708"/>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63" name="Gerader Verbinder 1062">
                <a:extLst>
                  <a:ext uri="{FF2B5EF4-FFF2-40B4-BE49-F238E27FC236}">
                    <a16:creationId xmlns:a16="http://schemas.microsoft.com/office/drawing/2014/main" id="{ED3A3EDA-23C7-00D0-8D1C-DA85B132C163}"/>
                  </a:ext>
                </a:extLst>
              </p:cNvPr>
              <p:cNvCxnSpPr/>
              <p:nvPr/>
            </p:nvCxnSpPr>
            <p:spPr>
              <a:xfrm rot="10800000">
                <a:off x="2518188" y="4534750"/>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64" name="Ellipse 1063">
                <a:extLst>
                  <a:ext uri="{FF2B5EF4-FFF2-40B4-BE49-F238E27FC236}">
                    <a16:creationId xmlns:a16="http://schemas.microsoft.com/office/drawing/2014/main" id="{7F00A79D-1883-2A59-E44F-FB4639777FC8}"/>
                  </a:ext>
                </a:extLst>
              </p:cNvPr>
              <p:cNvSpPr/>
              <p:nvPr/>
            </p:nvSpPr>
            <p:spPr>
              <a:xfrm>
                <a:off x="2464187" y="313170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5" name="Ellipse 1064">
                <a:extLst>
                  <a:ext uri="{FF2B5EF4-FFF2-40B4-BE49-F238E27FC236}">
                    <a16:creationId xmlns:a16="http://schemas.microsoft.com/office/drawing/2014/main" id="{8AE3DB35-B5FE-DAEE-1DC2-6DDFCE901C48}"/>
                  </a:ext>
                </a:extLst>
              </p:cNvPr>
              <p:cNvSpPr/>
              <p:nvPr/>
            </p:nvSpPr>
            <p:spPr>
              <a:xfrm>
                <a:off x="1048954" y="312533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6" name="Ellipse 1065">
                <a:extLst>
                  <a:ext uri="{FF2B5EF4-FFF2-40B4-BE49-F238E27FC236}">
                    <a16:creationId xmlns:a16="http://schemas.microsoft.com/office/drawing/2014/main" id="{E7F53E42-789E-F87D-CAA0-44E929722133}"/>
                  </a:ext>
                </a:extLst>
              </p:cNvPr>
              <p:cNvSpPr/>
              <p:nvPr/>
            </p:nvSpPr>
            <p:spPr>
              <a:xfrm>
                <a:off x="3071360" y="3127443"/>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7" name="Gerader Verbinder 1066">
                <a:extLst>
                  <a:ext uri="{FF2B5EF4-FFF2-40B4-BE49-F238E27FC236}">
                    <a16:creationId xmlns:a16="http://schemas.microsoft.com/office/drawing/2014/main" id="{979C47E6-2AE2-D1E2-1BFB-7C2EE88E1115}"/>
                  </a:ext>
                </a:extLst>
              </p:cNvPr>
              <p:cNvCxnSpPr/>
              <p:nvPr/>
            </p:nvCxnSpPr>
            <p:spPr>
              <a:xfrm flipH="1">
                <a:off x="1048954" y="4540346"/>
                <a:ext cx="146923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68" name="Ellipse 1067">
                <a:extLst>
                  <a:ext uri="{FF2B5EF4-FFF2-40B4-BE49-F238E27FC236}">
                    <a16:creationId xmlns:a16="http://schemas.microsoft.com/office/drawing/2014/main" id="{37B6482D-C995-95B0-A948-6244417ACB71}"/>
                  </a:ext>
                </a:extLst>
              </p:cNvPr>
              <p:cNvSpPr/>
              <p:nvPr/>
            </p:nvSpPr>
            <p:spPr>
              <a:xfrm>
                <a:off x="3071360" y="448075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9" name="Ellipse 1068">
                <a:extLst>
                  <a:ext uri="{FF2B5EF4-FFF2-40B4-BE49-F238E27FC236}">
                    <a16:creationId xmlns:a16="http://schemas.microsoft.com/office/drawing/2014/main" id="{005416BB-622F-93C8-E0C9-6E136811F182}"/>
                  </a:ext>
                </a:extLst>
              </p:cNvPr>
              <p:cNvSpPr/>
              <p:nvPr/>
            </p:nvSpPr>
            <p:spPr>
              <a:xfrm>
                <a:off x="1034595" y="448323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70" name="Gerader Verbinder 1069">
                <a:extLst>
                  <a:ext uri="{FF2B5EF4-FFF2-40B4-BE49-F238E27FC236}">
                    <a16:creationId xmlns:a16="http://schemas.microsoft.com/office/drawing/2014/main" id="{CAA27FA3-06E6-2AE8-A900-851BF68B36BB}"/>
                  </a:ext>
                </a:extLst>
              </p:cNvPr>
              <p:cNvCxnSpPr/>
              <p:nvPr/>
            </p:nvCxnSpPr>
            <p:spPr>
              <a:xfrm flipV="1">
                <a:off x="3247770" y="3343615"/>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1071" name="Gerader Verbinder 1070">
                <a:extLst>
                  <a:ext uri="{FF2B5EF4-FFF2-40B4-BE49-F238E27FC236}">
                    <a16:creationId xmlns:a16="http://schemas.microsoft.com/office/drawing/2014/main" id="{5D8FC7BD-8CCF-8D3D-5C7B-D796D356BD0F}"/>
                  </a:ext>
                </a:extLst>
              </p:cNvPr>
              <p:cNvCxnSpPr/>
              <p:nvPr/>
            </p:nvCxnSpPr>
            <p:spPr>
              <a:xfrm flipV="1">
                <a:off x="941906" y="3363628"/>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72" name="Textfeld 1071">
                <a:extLst>
                  <a:ext uri="{FF2B5EF4-FFF2-40B4-BE49-F238E27FC236}">
                    <a16:creationId xmlns:a16="http://schemas.microsoft.com/office/drawing/2014/main" id="{5AF7F6B4-D44B-0C35-E9B9-035B2090379C}"/>
                  </a:ext>
                </a:extLst>
              </p:cNvPr>
              <p:cNvSpPr txBox="1"/>
              <p:nvPr/>
            </p:nvSpPr>
            <p:spPr>
              <a:xfrm>
                <a:off x="918352" y="3667154"/>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sp>
            <p:nvSpPr>
              <p:cNvPr id="1073" name="Textfeld 1072">
                <a:extLst>
                  <a:ext uri="{FF2B5EF4-FFF2-40B4-BE49-F238E27FC236}">
                    <a16:creationId xmlns:a16="http://schemas.microsoft.com/office/drawing/2014/main" id="{C146DF86-22E4-AE21-B8F8-9418A1907E6A}"/>
                  </a:ext>
                </a:extLst>
              </p:cNvPr>
              <p:cNvSpPr txBox="1"/>
              <p:nvPr/>
            </p:nvSpPr>
            <p:spPr>
              <a:xfrm>
                <a:off x="1499763" y="3174632"/>
                <a:ext cx="380233" cy="369332"/>
              </a:xfrm>
              <a:prstGeom prst="rect">
                <a:avLst/>
              </a:prstGeom>
              <a:noFill/>
            </p:spPr>
            <p:txBody>
              <a:bodyPr wrap="none" rtlCol="0">
                <a:spAutoFit/>
              </a:bodyPr>
              <a:lstStyle/>
              <a:p>
                <a:r>
                  <a:rPr lang="de-DE" dirty="0"/>
                  <a:t>X</a:t>
                </a:r>
                <a:r>
                  <a:rPr lang="de-DE" baseline="-25000" dirty="0"/>
                  <a:t>C</a:t>
                </a:r>
              </a:p>
            </p:txBody>
          </p:sp>
          <p:sp>
            <p:nvSpPr>
              <p:cNvPr id="1074" name="Ellipse 1073">
                <a:extLst>
                  <a:ext uri="{FF2B5EF4-FFF2-40B4-BE49-F238E27FC236}">
                    <a16:creationId xmlns:a16="http://schemas.microsoft.com/office/drawing/2014/main" id="{97AE5511-032E-0268-608B-A4D75EF7E050}"/>
                  </a:ext>
                </a:extLst>
              </p:cNvPr>
              <p:cNvSpPr/>
              <p:nvPr/>
            </p:nvSpPr>
            <p:spPr>
              <a:xfrm>
                <a:off x="2469952" y="448075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5" name="Textfeld 1074">
                <a:extLst>
                  <a:ext uri="{FF2B5EF4-FFF2-40B4-BE49-F238E27FC236}">
                    <a16:creationId xmlns:a16="http://schemas.microsoft.com/office/drawing/2014/main" id="{A172D0C0-8C03-7569-A23B-F53EA875B692}"/>
                  </a:ext>
                </a:extLst>
              </p:cNvPr>
              <p:cNvSpPr txBox="1"/>
              <p:nvPr/>
            </p:nvSpPr>
            <p:spPr>
              <a:xfrm>
                <a:off x="3201044" y="3640158"/>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sp>
            <p:nvSpPr>
              <p:cNvPr id="1076" name="Textfeld 1075">
                <a:extLst>
                  <a:ext uri="{FF2B5EF4-FFF2-40B4-BE49-F238E27FC236}">
                    <a16:creationId xmlns:a16="http://schemas.microsoft.com/office/drawing/2014/main" id="{5AF0C488-151E-0EEB-1C99-E0D09D847454}"/>
                  </a:ext>
                </a:extLst>
              </p:cNvPr>
              <p:cNvSpPr txBox="1"/>
              <p:nvPr/>
            </p:nvSpPr>
            <p:spPr>
              <a:xfrm>
                <a:off x="2543738" y="3431515"/>
                <a:ext cx="369012" cy="369332"/>
              </a:xfrm>
              <a:prstGeom prst="rect">
                <a:avLst/>
              </a:prstGeom>
              <a:noFill/>
            </p:spPr>
            <p:txBody>
              <a:bodyPr wrap="none" rtlCol="0">
                <a:spAutoFit/>
              </a:bodyPr>
              <a:lstStyle/>
              <a:p>
                <a:r>
                  <a:rPr lang="de-DE" dirty="0"/>
                  <a:t>X</a:t>
                </a:r>
                <a:r>
                  <a:rPr lang="de-DE" baseline="-25000" dirty="0"/>
                  <a:t>L</a:t>
                </a:r>
              </a:p>
            </p:txBody>
          </p:sp>
        </p:grpSp>
        <p:grpSp>
          <p:nvGrpSpPr>
            <p:cNvPr id="1054" name="Gruppieren 1053">
              <a:extLst>
                <a:ext uri="{FF2B5EF4-FFF2-40B4-BE49-F238E27FC236}">
                  <a16:creationId xmlns:a16="http://schemas.microsoft.com/office/drawing/2014/main" id="{871B04D6-01F6-0955-CB78-D49631C59451}"/>
                </a:ext>
              </a:extLst>
            </p:cNvPr>
            <p:cNvGrpSpPr/>
            <p:nvPr/>
          </p:nvGrpSpPr>
          <p:grpSpPr>
            <a:xfrm>
              <a:off x="6719017" y="4069758"/>
              <a:ext cx="120260" cy="668887"/>
              <a:chOff x="2736957" y="2030987"/>
              <a:chExt cx="226422" cy="1359634"/>
            </a:xfrm>
          </p:grpSpPr>
          <p:sp>
            <p:nvSpPr>
              <p:cNvPr id="1059" name="Rechteck 1058">
                <a:extLst>
                  <a:ext uri="{FF2B5EF4-FFF2-40B4-BE49-F238E27FC236}">
                    <a16:creationId xmlns:a16="http://schemas.microsoft.com/office/drawing/2014/main" id="{CCCF963B-B451-695F-AA87-DF7DFF04ABAC}"/>
                  </a:ext>
                </a:extLst>
              </p:cNvPr>
              <p:cNvSpPr/>
              <p:nvPr/>
            </p:nvSpPr>
            <p:spPr>
              <a:xfrm rot="10800000">
                <a:off x="2736957" y="2441388"/>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0" name="Gerader Verbinder 1059">
                <a:extLst>
                  <a:ext uri="{FF2B5EF4-FFF2-40B4-BE49-F238E27FC236}">
                    <a16:creationId xmlns:a16="http://schemas.microsoft.com/office/drawing/2014/main" id="{C7572958-C9AE-9E6D-3557-4996EB569B28}"/>
                  </a:ext>
                </a:extLst>
              </p:cNvPr>
              <p:cNvCxnSpPr/>
              <p:nvPr/>
            </p:nvCxnSpPr>
            <p:spPr>
              <a:xfrm rot="10800000">
                <a:off x="2850168" y="2981319"/>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Gerader Verbinder 1060">
                <a:extLst>
                  <a:ext uri="{FF2B5EF4-FFF2-40B4-BE49-F238E27FC236}">
                    <a16:creationId xmlns:a16="http://schemas.microsoft.com/office/drawing/2014/main" id="{862A5115-3BD8-DB58-0D29-046318A9962D}"/>
                  </a:ext>
                </a:extLst>
              </p:cNvPr>
              <p:cNvCxnSpPr/>
              <p:nvPr/>
            </p:nvCxnSpPr>
            <p:spPr>
              <a:xfrm rot="10800000">
                <a:off x="2850168" y="2030987"/>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5" name="Gruppieren 1054">
              <a:extLst>
                <a:ext uri="{FF2B5EF4-FFF2-40B4-BE49-F238E27FC236}">
                  <a16:creationId xmlns:a16="http://schemas.microsoft.com/office/drawing/2014/main" id="{119EA6F6-20E0-27DB-145C-A2ED9746DDFD}"/>
                </a:ext>
              </a:extLst>
            </p:cNvPr>
            <p:cNvGrpSpPr/>
            <p:nvPr/>
          </p:nvGrpSpPr>
          <p:grpSpPr>
            <a:xfrm rot="5400000">
              <a:off x="6356869" y="3737425"/>
              <a:ext cx="119783" cy="666566"/>
              <a:chOff x="5738949" y="1550127"/>
              <a:chExt cx="226422" cy="1358535"/>
            </a:xfrm>
            <a:noFill/>
          </p:grpSpPr>
          <p:sp>
            <p:nvSpPr>
              <p:cNvPr id="1056" name="Rechteck 1055">
                <a:extLst>
                  <a:ext uri="{FF2B5EF4-FFF2-40B4-BE49-F238E27FC236}">
                    <a16:creationId xmlns:a16="http://schemas.microsoft.com/office/drawing/2014/main" id="{DC6229F6-CFEB-D0A3-D461-7887AB47C5CB}"/>
                  </a:ext>
                </a:extLst>
              </p:cNvPr>
              <p:cNvSpPr/>
              <p:nvPr/>
            </p:nvSpPr>
            <p:spPr>
              <a:xfrm>
                <a:off x="5738949" y="1959429"/>
                <a:ext cx="226422" cy="53993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7" name="Gerader Verbinder 1056">
                <a:extLst>
                  <a:ext uri="{FF2B5EF4-FFF2-40B4-BE49-F238E27FC236}">
                    <a16:creationId xmlns:a16="http://schemas.microsoft.com/office/drawing/2014/main" id="{DA0E8567-80A9-F80D-A103-A87F5C3FC6D6}"/>
                  </a:ext>
                </a:extLst>
              </p:cNvPr>
              <p:cNvCxnSpPr/>
              <p:nvPr/>
            </p:nvCxnSpPr>
            <p:spPr>
              <a:xfrm>
                <a:off x="5852160" y="1550127"/>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Gerader Verbinder 1057">
                <a:extLst>
                  <a:ext uri="{FF2B5EF4-FFF2-40B4-BE49-F238E27FC236}">
                    <a16:creationId xmlns:a16="http://schemas.microsoft.com/office/drawing/2014/main" id="{0897D050-F376-B135-C614-104814CAF69F}"/>
                  </a:ext>
                </a:extLst>
              </p:cNvPr>
              <p:cNvCxnSpPr/>
              <p:nvPr/>
            </p:nvCxnSpPr>
            <p:spPr>
              <a:xfrm>
                <a:off x="5852160" y="2499360"/>
                <a:ext cx="0" cy="40930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077" name="Gerade Verbindung mit Pfeil 1076">
            <a:extLst>
              <a:ext uri="{FF2B5EF4-FFF2-40B4-BE49-F238E27FC236}">
                <a16:creationId xmlns:a16="http://schemas.microsoft.com/office/drawing/2014/main" id="{3939E8F6-37AF-5E35-C6D6-01E9009172F7}"/>
              </a:ext>
            </a:extLst>
          </p:cNvPr>
          <p:cNvCxnSpPr/>
          <p:nvPr/>
        </p:nvCxnSpPr>
        <p:spPr>
          <a:xfrm flipV="1">
            <a:off x="5679035" y="1805132"/>
            <a:ext cx="1547624"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78" name="Textfeld 1077">
            <a:extLst>
              <a:ext uri="{FF2B5EF4-FFF2-40B4-BE49-F238E27FC236}">
                <a16:creationId xmlns:a16="http://schemas.microsoft.com/office/drawing/2014/main" id="{DEAA2C3F-9911-C157-86FC-F75EA2ABDFDB}"/>
              </a:ext>
            </a:extLst>
          </p:cNvPr>
          <p:cNvSpPr txBox="1"/>
          <p:nvPr/>
        </p:nvSpPr>
        <p:spPr>
          <a:xfrm>
            <a:off x="6479787" y="1778778"/>
            <a:ext cx="1171702" cy="369332"/>
          </a:xfrm>
          <a:prstGeom prst="rect">
            <a:avLst/>
          </a:prstGeom>
          <a:noFill/>
        </p:spPr>
        <p:txBody>
          <a:bodyPr wrap="square" rtlCol="0">
            <a:spAutoFit/>
          </a:bodyPr>
          <a:lstStyle/>
          <a:p>
            <a:r>
              <a:rPr lang="de-DE" dirty="0"/>
              <a:t>-6dB</a:t>
            </a:r>
          </a:p>
        </p:txBody>
      </p:sp>
      <p:sp>
        <p:nvSpPr>
          <p:cNvPr id="1079" name="Textfeld 1078">
            <a:extLst>
              <a:ext uri="{FF2B5EF4-FFF2-40B4-BE49-F238E27FC236}">
                <a16:creationId xmlns:a16="http://schemas.microsoft.com/office/drawing/2014/main" id="{C6CC8ED0-D3B6-0FF3-93F4-CB13FC219122}"/>
              </a:ext>
            </a:extLst>
          </p:cNvPr>
          <p:cNvSpPr txBox="1"/>
          <p:nvPr/>
        </p:nvSpPr>
        <p:spPr>
          <a:xfrm>
            <a:off x="5364938" y="5025188"/>
            <a:ext cx="2404583" cy="646331"/>
          </a:xfrm>
          <a:prstGeom prst="rect">
            <a:avLst/>
          </a:prstGeom>
          <a:noFill/>
        </p:spPr>
        <p:txBody>
          <a:bodyPr wrap="square" rtlCol="0">
            <a:spAutoFit/>
          </a:bodyPr>
          <a:lstStyle/>
          <a:p>
            <a:pPr algn="ctr"/>
            <a:r>
              <a:rPr lang="de-DE" dirty="0"/>
              <a:t>Bei Resonanz ist X</a:t>
            </a:r>
            <a:r>
              <a:rPr lang="de-DE" baseline="-25000" dirty="0"/>
              <a:t>C</a:t>
            </a:r>
            <a:r>
              <a:rPr lang="de-DE" dirty="0"/>
              <a:t> = X</a:t>
            </a:r>
            <a:r>
              <a:rPr lang="de-DE" baseline="-25000" dirty="0"/>
              <a:t>L</a:t>
            </a:r>
            <a:endParaRPr lang="de-DE" dirty="0"/>
          </a:p>
          <a:p>
            <a:pPr algn="ctr"/>
            <a:r>
              <a:rPr lang="de-DE" dirty="0">
                <a:sym typeface="Wingdings" panose="05000000000000000000" pitchFamily="2" charset="2"/>
              </a:rPr>
              <a:t> </a:t>
            </a:r>
            <a:r>
              <a:rPr lang="de-DE" dirty="0" err="1">
                <a:sym typeface="Wingdings" panose="05000000000000000000" pitchFamily="2" charset="2"/>
              </a:rPr>
              <a:t>U</a:t>
            </a:r>
            <a:r>
              <a:rPr lang="de-DE" baseline="-25000" dirty="0" err="1">
                <a:sym typeface="Wingdings" panose="05000000000000000000" pitchFamily="2" charset="2"/>
              </a:rPr>
              <a:t>a</a:t>
            </a:r>
            <a:r>
              <a:rPr lang="de-DE" dirty="0">
                <a:sym typeface="Wingdings" panose="05000000000000000000" pitchFamily="2" charset="2"/>
              </a:rPr>
              <a:t> = 1/2 </a:t>
            </a:r>
            <a:r>
              <a:rPr lang="de-DE" dirty="0" err="1">
                <a:sym typeface="Wingdings" panose="05000000000000000000" pitchFamily="2" charset="2"/>
              </a:rPr>
              <a:t>U</a:t>
            </a:r>
            <a:r>
              <a:rPr lang="de-DE" baseline="-25000" dirty="0" err="1">
                <a:sym typeface="Wingdings" panose="05000000000000000000" pitchFamily="2" charset="2"/>
              </a:rPr>
              <a:t>e</a:t>
            </a:r>
            <a:endParaRPr lang="de-DE" baseline="-25000" dirty="0"/>
          </a:p>
        </p:txBody>
      </p:sp>
      <p:sp>
        <p:nvSpPr>
          <p:cNvPr id="1080" name="Textfeld 1079">
            <a:extLst>
              <a:ext uri="{FF2B5EF4-FFF2-40B4-BE49-F238E27FC236}">
                <a16:creationId xmlns:a16="http://schemas.microsoft.com/office/drawing/2014/main" id="{611D0C88-8660-E352-D5FA-290605D5A65E}"/>
              </a:ext>
            </a:extLst>
          </p:cNvPr>
          <p:cNvSpPr txBox="1"/>
          <p:nvPr/>
        </p:nvSpPr>
        <p:spPr>
          <a:xfrm rot="19862733">
            <a:off x="4426301" y="2307235"/>
            <a:ext cx="1171702" cy="369332"/>
          </a:xfrm>
          <a:prstGeom prst="rect">
            <a:avLst/>
          </a:prstGeom>
          <a:noFill/>
        </p:spPr>
        <p:txBody>
          <a:bodyPr wrap="square" rtlCol="0">
            <a:spAutoFit/>
          </a:bodyPr>
          <a:lstStyle/>
          <a:p>
            <a:r>
              <a:rPr lang="de-DE" dirty="0"/>
              <a:t>40dB/</a:t>
            </a:r>
            <a:r>
              <a:rPr lang="de-DE" dirty="0" err="1"/>
              <a:t>dec</a:t>
            </a:r>
            <a:endParaRPr lang="de-DE" dirty="0"/>
          </a:p>
        </p:txBody>
      </p:sp>
      <p:sp>
        <p:nvSpPr>
          <p:cNvPr id="1081" name="Rechteck 1080">
            <a:extLst>
              <a:ext uri="{FF2B5EF4-FFF2-40B4-BE49-F238E27FC236}">
                <a16:creationId xmlns:a16="http://schemas.microsoft.com/office/drawing/2014/main" id="{EA57DAEE-0025-7555-81DF-26E286977DBB}"/>
              </a:ext>
            </a:extLst>
          </p:cNvPr>
          <p:cNvSpPr/>
          <p:nvPr/>
        </p:nvSpPr>
        <p:spPr>
          <a:xfrm>
            <a:off x="7153124" y="2228614"/>
            <a:ext cx="2492927" cy="369332"/>
          </a:xfrm>
          <a:prstGeom prst="rect">
            <a:avLst/>
          </a:prstGeom>
        </p:spPr>
        <p:txBody>
          <a:bodyPr wrap="none">
            <a:spAutoFit/>
          </a:bodyPr>
          <a:lstStyle/>
          <a:p>
            <a:r>
              <a:rPr lang="de-DE" dirty="0">
                <a:sym typeface="Wingdings" panose="05000000000000000000" pitchFamily="2" charset="2"/>
              </a:rPr>
              <a:t>Ergebnis: Hochpassfilter</a:t>
            </a:r>
            <a:endParaRPr lang="de-DE" dirty="0"/>
          </a:p>
        </p:txBody>
      </p:sp>
      <p:sp>
        <p:nvSpPr>
          <p:cNvPr id="1082" name="Ellipse 1081">
            <a:extLst>
              <a:ext uri="{FF2B5EF4-FFF2-40B4-BE49-F238E27FC236}">
                <a16:creationId xmlns:a16="http://schemas.microsoft.com/office/drawing/2014/main" id="{AB3188CB-76AF-275E-42F8-2756CE6A01B2}"/>
              </a:ext>
            </a:extLst>
          </p:cNvPr>
          <p:cNvSpPr/>
          <p:nvPr/>
        </p:nvSpPr>
        <p:spPr>
          <a:xfrm>
            <a:off x="3761910" y="3286470"/>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3" name="Ellipse 1082">
            <a:extLst>
              <a:ext uri="{FF2B5EF4-FFF2-40B4-BE49-F238E27FC236}">
                <a16:creationId xmlns:a16="http://schemas.microsoft.com/office/drawing/2014/main" id="{A9625112-ADCA-85B0-8FB8-4EEBE8C72095}"/>
              </a:ext>
            </a:extLst>
          </p:cNvPr>
          <p:cNvSpPr/>
          <p:nvPr/>
        </p:nvSpPr>
        <p:spPr>
          <a:xfrm>
            <a:off x="9246134" y="1602165"/>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4" name="Ellipse 1083">
            <a:extLst>
              <a:ext uri="{FF2B5EF4-FFF2-40B4-BE49-F238E27FC236}">
                <a16:creationId xmlns:a16="http://schemas.microsoft.com/office/drawing/2014/main" id="{7670DBC2-8B7A-B75A-109B-F3B1858F6EDF}"/>
              </a:ext>
            </a:extLst>
          </p:cNvPr>
          <p:cNvSpPr/>
          <p:nvPr/>
        </p:nvSpPr>
        <p:spPr>
          <a:xfrm>
            <a:off x="6435891" y="1766316"/>
            <a:ext cx="108000" cy="108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85" name="Gerader Verbinder 1084">
            <a:extLst>
              <a:ext uri="{FF2B5EF4-FFF2-40B4-BE49-F238E27FC236}">
                <a16:creationId xmlns:a16="http://schemas.microsoft.com/office/drawing/2014/main" id="{F939C00F-C136-F4EA-BB5A-8D98FF3A8A9D}"/>
              </a:ext>
            </a:extLst>
          </p:cNvPr>
          <p:cNvCxnSpPr>
            <a:stCxn id="1082" idx="6"/>
            <a:endCxn id="1084" idx="3"/>
          </p:cNvCxnSpPr>
          <p:nvPr/>
        </p:nvCxnSpPr>
        <p:spPr>
          <a:xfrm flipV="1">
            <a:off x="3869910" y="1858500"/>
            <a:ext cx="2581797" cy="148197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8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8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7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7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8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8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8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5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P spid="1051" grpId="0"/>
      <p:bldP spid="1078" grpId="0"/>
      <p:bldP spid="1079" grpId="0"/>
      <p:bldP spid="1080" grpId="0"/>
      <p:bldP spid="1081" grpId="0"/>
      <p:bldP spid="1082" grpId="0" animBg="1"/>
      <p:bldP spid="1083" grpId="0" animBg="1"/>
      <p:bldP spid="108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RC- (oder RL-Filter)</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39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9B4F611C-B702-93B4-5EEE-BFF169157667}"/>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Im Hoch- oder Tiefpassfilter ein Bauteil (z.B. die Spule) durch einen Widerstand ersetzen…</a:t>
            </a:r>
          </a:p>
        </p:txBody>
      </p:sp>
      <p:grpSp>
        <p:nvGrpSpPr>
          <p:cNvPr id="7" name="Gruppieren 6">
            <a:extLst>
              <a:ext uri="{FF2B5EF4-FFF2-40B4-BE49-F238E27FC236}">
                <a16:creationId xmlns:a16="http://schemas.microsoft.com/office/drawing/2014/main" id="{726E7A19-D71B-B785-CDB0-715E682F3F0C}"/>
              </a:ext>
            </a:extLst>
          </p:cNvPr>
          <p:cNvGrpSpPr/>
          <p:nvPr/>
        </p:nvGrpSpPr>
        <p:grpSpPr>
          <a:xfrm>
            <a:off x="577551" y="1722859"/>
            <a:ext cx="2144765" cy="1586916"/>
            <a:chOff x="434328" y="2338442"/>
            <a:chExt cx="2144765" cy="1586916"/>
          </a:xfrm>
        </p:grpSpPr>
        <p:grpSp>
          <p:nvGrpSpPr>
            <p:cNvPr id="8" name="Gruppieren 7">
              <a:extLst>
                <a:ext uri="{FF2B5EF4-FFF2-40B4-BE49-F238E27FC236}">
                  <a16:creationId xmlns:a16="http://schemas.microsoft.com/office/drawing/2014/main" id="{FB0BF2E6-6446-08B5-B2A1-4281395B3A58}"/>
                </a:ext>
              </a:extLst>
            </p:cNvPr>
            <p:cNvGrpSpPr/>
            <p:nvPr/>
          </p:nvGrpSpPr>
          <p:grpSpPr>
            <a:xfrm>
              <a:off x="545024" y="2338442"/>
              <a:ext cx="1345896" cy="360000"/>
              <a:chOff x="7061817" y="1889926"/>
              <a:chExt cx="1345896" cy="360000"/>
            </a:xfrm>
          </p:grpSpPr>
          <p:cxnSp>
            <p:nvCxnSpPr>
              <p:cNvPr id="27" name="Gerader Verbinder 26">
                <a:extLst>
                  <a:ext uri="{FF2B5EF4-FFF2-40B4-BE49-F238E27FC236}">
                    <a16:creationId xmlns:a16="http://schemas.microsoft.com/office/drawing/2014/main" id="{387B0779-0049-A91F-C4D2-A8138070D398}"/>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EF9678B-0FA9-5F02-99B3-AD814FED55F8}"/>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0CE89E66-746E-E741-0D2E-AC45DE9D58CD}"/>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23C8F81-8FA0-48FD-D366-BFC472520100}"/>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Gerader Verbinder 8">
              <a:extLst>
                <a:ext uri="{FF2B5EF4-FFF2-40B4-BE49-F238E27FC236}">
                  <a16:creationId xmlns:a16="http://schemas.microsoft.com/office/drawing/2014/main" id="{3EA6A050-80D3-A54D-A421-CA8FDEB5287B}"/>
                </a:ext>
              </a:extLst>
            </p:cNvPr>
            <p:cNvCxnSpPr/>
            <p:nvPr/>
          </p:nvCxnSpPr>
          <p:spPr>
            <a:xfrm rot="10800000">
              <a:off x="1917921" y="2518442"/>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DD62975D-50CB-6B61-A63D-B7C2B5501C1F}"/>
                </a:ext>
              </a:extLst>
            </p:cNvPr>
            <p:cNvGrpSpPr/>
            <p:nvPr/>
          </p:nvGrpSpPr>
          <p:grpSpPr>
            <a:xfrm rot="10800000">
              <a:off x="1804711" y="2519042"/>
              <a:ext cx="226422" cy="1359634"/>
              <a:chOff x="5738949" y="1550127"/>
              <a:chExt cx="226422" cy="1359634"/>
            </a:xfrm>
          </p:grpSpPr>
          <p:sp>
            <p:nvSpPr>
              <p:cNvPr id="24" name="Rechteck 23">
                <a:extLst>
                  <a:ext uri="{FF2B5EF4-FFF2-40B4-BE49-F238E27FC236}">
                    <a16:creationId xmlns:a16="http://schemas.microsoft.com/office/drawing/2014/main" id="{D4495F77-99D1-F880-790F-6753B3D3B640}"/>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r Verbinder 24">
                <a:extLst>
                  <a:ext uri="{FF2B5EF4-FFF2-40B4-BE49-F238E27FC236}">
                    <a16:creationId xmlns:a16="http://schemas.microsoft.com/office/drawing/2014/main" id="{20627908-6133-5515-1C1A-58D370B4492A}"/>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85D8BECD-54C3-E936-5A2C-E786B9EEF74A}"/>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Gerader Verbinder 13">
              <a:extLst>
                <a:ext uri="{FF2B5EF4-FFF2-40B4-BE49-F238E27FC236}">
                  <a16:creationId xmlns:a16="http://schemas.microsoft.com/office/drawing/2014/main" id="{5CA3435C-3834-B605-EC30-8F27072167D6}"/>
                </a:ext>
              </a:extLst>
            </p:cNvPr>
            <p:cNvCxnSpPr/>
            <p:nvPr/>
          </p:nvCxnSpPr>
          <p:spPr>
            <a:xfrm rot="10800000">
              <a:off x="1917921" y="3867484"/>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6B671E2C-3841-DCC3-D24B-B95F6D5F8BFB}"/>
                </a:ext>
              </a:extLst>
            </p:cNvPr>
            <p:cNvSpPr txBox="1"/>
            <p:nvPr/>
          </p:nvSpPr>
          <p:spPr>
            <a:xfrm>
              <a:off x="2031133" y="3008597"/>
              <a:ext cx="282450" cy="369332"/>
            </a:xfrm>
            <a:prstGeom prst="rect">
              <a:avLst/>
            </a:prstGeom>
            <a:noFill/>
          </p:spPr>
          <p:txBody>
            <a:bodyPr wrap="none" rtlCol="0">
              <a:spAutoFit/>
            </a:bodyPr>
            <a:lstStyle/>
            <a:p>
              <a:r>
                <a:rPr lang="de-DE" dirty="0"/>
                <a:t>L</a:t>
              </a:r>
              <a:endParaRPr lang="de-DE" baseline="-25000" dirty="0"/>
            </a:p>
          </p:txBody>
        </p:sp>
        <p:sp>
          <p:nvSpPr>
            <p:cNvPr id="16" name="Textfeld 15">
              <a:extLst>
                <a:ext uri="{FF2B5EF4-FFF2-40B4-BE49-F238E27FC236}">
                  <a16:creationId xmlns:a16="http://schemas.microsoft.com/office/drawing/2014/main" id="{CDCED9B0-2AB9-CDCE-88B8-0035DF33D4C5}"/>
                </a:ext>
              </a:extLst>
            </p:cNvPr>
            <p:cNvSpPr txBox="1"/>
            <p:nvPr/>
          </p:nvSpPr>
          <p:spPr>
            <a:xfrm>
              <a:off x="1029254" y="2676348"/>
              <a:ext cx="308098" cy="369332"/>
            </a:xfrm>
            <a:prstGeom prst="rect">
              <a:avLst/>
            </a:prstGeom>
            <a:noFill/>
          </p:spPr>
          <p:txBody>
            <a:bodyPr wrap="none" rtlCol="0">
              <a:spAutoFit/>
            </a:bodyPr>
            <a:lstStyle/>
            <a:p>
              <a:r>
                <a:rPr lang="de-DE" dirty="0"/>
                <a:t>C</a:t>
              </a:r>
              <a:endParaRPr lang="de-DE" baseline="-25000" dirty="0"/>
            </a:p>
          </p:txBody>
        </p:sp>
        <p:sp>
          <p:nvSpPr>
            <p:cNvPr id="17" name="Ellipse 16">
              <a:extLst>
                <a:ext uri="{FF2B5EF4-FFF2-40B4-BE49-F238E27FC236}">
                  <a16:creationId xmlns:a16="http://schemas.microsoft.com/office/drawing/2014/main" id="{AA2006F5-46DA-62B7-0C70-5EADD783A67D}"/>
                </a:ext>
              </a:extLst>
            </p:cNvPr>
            <p:cNvSpPr/>
            <p:nvPr/>
          </p:nvSpPr>
          <p:spPr>
            <a:xfrm>
              <a:off x="1863920" y="246444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3FE709BF-4E3A-AA96-C792-BC87FBBB2BE4}"/>
                </a:ext>
              </a:extLst>
            </p:cNvPr>
            <p:cNvSpPr/>
            <p:nvPr/>
          </p:nvSpPr>
          <p:spPr>
            <a:xfrm>
              <a:off x="448687" y="245806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429493F3-4461-2408-B6EB-905A31A08365}"/>
                </a:ext>
              </a:extLst>
            </p:cNvPr>
            <p:cNvSpPr/>
            <p:nvPr/>
          </p:nvSpPr>
          <p:spPr>
            <a:xfrm>
              <a:off x="2471093" y="246017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rader Verbinder 19">
              <a:extLst>
                <a:ext uri="{FF2B5EF4-FFF2-40B4-BE49-F238E27FC236}">
                  <a16:creationId xmlns:a16="http://schemas.microsoft.com/office/drawing/2014/main" id="{D31592E0-6DE5-727C-DA97-A21A51B6A98A}"/>
                </a:ext>
              </a:extLst>
            </p:cNvPr>
            <p:cNvCxnSpPr/>
            <p:nvPr/>
          </p:nvCxnSpPr>
          <p:spPr>
            <a:xfrm flipH="1">
              <a:off x="448687" y="3873080"/>
              <a:ext cx="146923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58C1D0B4-E7D1-60F1-0593-A6C77414A26B}"/>
                </a:ext>
              </a:extLst>
            </p:cNvPr>
            <p:cNvSpPr/>
            <p:nvPr/>
          </p:nvSpPr>
          <p:spPr>
            <a:xfrm>
              <a:off x="2471093" y="381348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98551A84-0E5A-511E-0747-24A9FBFA1432}"/>
                </a:ext>
              </a:extLst>
            </p:cNvPr>
            <p:cNvSpPr/>
            <p:nvPr/>
          </p:nvSpPr>
          <p:spPr>
            <a:xfrm>
              <a:off x="434328" y="381596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953640A7-9D32-AB04-76F2-A81522E4369C}"/>
                </a:ext>
              </a:extLst>
            </p:cNvPr>
            <p:cNvSpPr/>
            <p:nvPr/>
          </p:nvSpPr>
          <p:spPr>
            <a:xfrm>
              <a:off x="1867936" y="381735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0">
            <a:extLst>
              <a:ext uri="{FF2B5EF4-FFF2-40B4-BE49-F238E27FC236}">
                <a16:creationId xmlns:a16="http://schemas.microsoft.com/office/drawing/2014/main" id="{E700D0C0-C695-5EC7-73A2-32A1C593ECE2}"/>
              </a:ext>
            </a:extLst>
          </p:cNvPr>
          <p:cNvGrpSpPr/>
          <p:nvPr/>
        </p:nvGrpSpPr>
        <p:grpSpPr>
          <a:xfrm>
            <a:off x="3714206" y="1718985"/>
            <a:ext cx="2144765" cy="1586916"/>
            <a:chOff x="434328" y="2338442"/>
            <a:chExt cx="2144765" cy="1586916"/>
          </a:xfrm>
        </p:grpSpPr>
        <p:grpSp>
          <p:nvGrpSpPr>
            <p:cNvPr id="32" name="Gruppieren 31">
              <a:extLst>
                <a:ext uri="{FF2B5EF4-FFF2-40B4-BE49-F238E27FC236}">
                  <a16:creationId xmlns:a16="http://schemas.microsoft.com/office/drawing/2014/main" id="{9F798385-57C7-F621-AF2C-AFB09E6DFE2D}"/>
                </a:ext>
              </a:extLst>
            </p:cNvPr>
            <p:cNvGrpSpPr/>
            <p:nvPr/>
          </p:nvGrpSpPr>
          <p:grpSpPr>
            <a:xfrm>
              <a:off x="545024" y="2338442"/>
              <a:ext cx="1345896" cy="360000"/>
              <a:chOff x="7061817" y="1889926"/>
              <a:chExt cx="1345896" cy="360000"/>
            </a:xfrm>
          </p:grpSpPr>
          <p:cxnSp>
            <p:nvCxnSpPr>
              <p:cNvPr id="48" name="Gerader Verbinder 47">
                <a:extLst>
                  <a:ext uri="{FF2B5EF4-FFF2-40B4-BE49-F238E27FC236}">
                    <a16:creationId xmlns:a16="http://schemas.microsoft.com/office/drawing/2014/main" id="{59C701E2-A369-C5A7-CE13-34FA8BA7D143}"/>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E41D15F7-64B5-9387-728A-9899B4DF8811}"/>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D3AE10BD-BFF1-5B51-E4AE-6A1826A3FBC2}"/>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8B47C24A-072E-1046-4D88-296ED6A14311}"/>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Gerader Verbinder 32">
              <a:extLst>
                <a:ext uri="{FF2B5EF4-FFF2-40B4-BE49-F238E27FC236}">
                  <a16:creationId xmlns:a16="http://schemas.microsoft.com/office/drawing/2014/main" id="{CC6D57B5-B0CF-2742-62C5-8CB089C80856}"/>
                </a:ext>
              </a:extLst>
            </p:cNvPr>
            <p:cNvCxnSpPr/>
            <p:nvPr/>
          </p:nvCxnSpPr>
          <p:spPr>
            <a:xfrm rot="10800000">
              <a:off x="1917921" y="2518442"/>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7F34EDA4-1D2F-EE7B-CC55-6E04E3867FCD}"/>
                </a:ext>
              </a:extLst>
            </p:cNvPr>
            <p:cNvGrpSpPr/>
            <p:nvPr/>
          </p:nvGrpSpPr>
          <p:grpSpPr>
            <a:xfrm rot="10800000">
              <a:off x="1804711" y="2519042"/>
              <a:ext cx="226422" cy="1359634"/>
              <a:chOff x="5738949" y="1550127"/>
              <a:chExt cx="226422" cy="1359634"/>
            </a:xfrm>
          </p:grpSpPr>
          <p:sp>
            <p:nvSpPr>
              <p:cNvPr id="45" name="Rechteck 44">
                <a:extLst>
                  <a:ext uri="{FF2B5EF4-FFF2-40B4-BE49-F238E27FC236}">
                    <a16:creationId xmlns:a16="http://schemas.microsoft.com/office/drawing/2014/main" id="{8D072549-2AB7-82B6-28B3-ED16C86BA126}"/>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Gerader Verbinder 45">
                <a:extLst>
                  <a:ext uri="{FF2B5EF4-FFF2-40B4-BE49-F238E27FC236}">
                    <a16:creationId xmlns:a16="http://schemas.microsoft.com/office/drawing/2014/main" id="{03759008-A4A0-62CA-62D5-CC88063B5C21}"/>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E4AA658E-9830-FEE4-7C56-8D8298966CC5}"/>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Gerader Verbinder 34">
              <a:extLst>
                <a:ext uri="{FF2B5EF4-FFF2-40B4-BE49-F238E27FC236}">
                  <a16:creationId xmlns:a16="http://schemas.microsoft.com/office/drawing/2014/main" id="{3C3C1F67-2140-8765-3532-D2FBB04F1D3D}"/>
                </a:ext>
              </a:extLst>
            </p:cNvPr>
            <p:cNvCxnSpPr/>
            <p:nvPr/>
          </p:nvCxnSpPr>
          <p:spPr>
            <a:xfrm rot="10800000">
              <a:off x="1917921" y="3867484"/>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5D94BF70-D1F4-F253-F404-7B13D0E39A75}"/>
                </a:ext>
              </a:extLst>
            </p:cNvPr>
            <p:cNvSpPr txBox="1"/>
            <p:nvPr/>
          </p:nvSpPr>
          <p:spPr>
            <a:xfrm>
              <a:off x="2031133" y="3008597"/>
              <a:ext cx="309700" cy="369332"/>
            </a:xfrm>
            <a:prstGeom prst="rect">
              <a:avLst/>
            </a:prstGeom>
            <a:noFill/>
          </p:spPr>
          <p:txBody>
            <a:bodyPr wrap="none" rtlCol="0">
              <a:spAutoFit/>
            </a:bodyPr>
            <a:lstStyle/>
            <a:p>
              <a:r>
                <a:rPr lang="de-DE" dirty="0"/>
                <a:t>R</a:t>
              </a:r>
              <a:endParaRPr lang="de-DE" baseline="-25000" dirty="0"/>
            </a:p>
          </p:txBody>
        </p:sp>
        <p:sp>
          <p:nvSpPr>
            <p:cNvPr id="37" name="Textfeld 36">
              <a:extLst>
                <a:ext uri="{FF2B5EF4-FFF2-40B4-BE49-F238E27FC236}">
                  <a16:creationId xmlns:a16="http://schemas.microsoft.com/office/drawing/2014/main" id="{77770190-70EA-76A6-BADF-7C0827805F83}"/>
                </a:ext>
              </a:extLst>
            </p:cNvPr>
            <p:cNvSpPr txBox="1"/>
            <p:nvPr/>
          </p:nvSpPr>
          <p:spPr>
            <a:xfrm>
              <a:off x="1029254" y="2676348"/>
              <a:ext cx="308098" cy="369332"/>
            </a:xfrm>
            <a:prstGeom prst="rect">
              <a:avLst/>
            </a:prstGeom>
            <a:noFill/>
          </p:spPr>
          <p:txBody>
            <a:bodyPr wrap="none" rtlCol="0">
              <a:spAutoFit/>
            </a:bodyPr>
            <a:lstStyle/>
            <a:p>
              <a:r>
                <a:rPr lang="de-DE" dirty="0"/>
                <a:t>C</a:t>
              </a:r>
              <a:endParaRPr lang="de-DE" baseline="-25000" dirty="0"/>
            </a:p>
          </p:txBody>
        </p:sp>
        <p:sp>
          <p:nvSpPr>
            <p:cNvPr id="38" name="Ellipse 37">
              <a:extLst>
                <a:ext uri="{FF2B5EF4-FFF2-40B4-BE49-F238E27FC236}">
                  <a16:creationId xmlns:a16="http://schemas.microsoft.com/office/drawing/2014/main" id="{81E56E75-EDE7-F961-4E24-D2AF015DA175}"/>
                </a:ext>
              </a:extLst>
            </p:cNvPr>
            <p:cNvSpPr/>
            <p:nvPr/>
          </p:nvSpPr>
          <p:spPr>
            <a:xfrm>
              <a:off x="1863920" y="2464442"/>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a16="http://schemas.microsoft.com/office/drawing/2014/main" id="{EC71E08D-8F6C-F895-E19D-3BF3DBCAECCA}"/>
                </a:ext>
              </a:extLst>
            </p:cNvPr>
            <p:cNvSpPr/>
            <p:nvPr/>
          </p:nvSpPr>
          <p:spPr>
            <a:xfrm>
              <a:off x="448687" y="245806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a:extLst>
                <a:ext uri="{FF2B5EF4-FFF2-40B4-BE49-F238E27FC236}">
                  <a16:creationId xmlns:a16="http://schemas.microsoft.com/office/drawing/2014/main" id="{28DFD00E-4444-0C7D-C66C-923BFE0C3B07}"/>
                </a:ext>
              </a:extLst>
            </p:cNvPr>
            <p:cNvSpPr/>
            <p:nvPr/>
          </p:nvSpPr>
          <p:spPr>
            <a:xfrm>
              <a:off x="2471093" y="246017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1" name="Gerader Verbinder 40">
              <a:extLst>
                <a:ext uri="{FF2B5EF4-FFF2-40B4-BE49-F238E27FC236}">
                  <a16:creationId xmlns:a16="http://schemas.microsoft.com/office/drawing/2014/main" id="{AC4E4956-8CA0-2782-2A5C-2A66D892A32D}"/>
                </a:ext>
              </a:extLst>
            </p:cNvPr>
            <p:cNvCxnSpPr/>
            <p:nvPr/>
          </p:nvCxnSpPr>
          <p:spPr>
            <a:xfrm flipH="1">
              <a:off x="448687" y="3873080"/>
              <a:ext cx="146923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2" name="Ellipse 41">
              <a:extLst>
                <a:ext uri="{FF2B5EF4-FFF2-40B4-BE49-F238E27FC236}">
                  <a16:creationId xmlns:a16="http://schemas.microsoft.com/office/drawing/2014/main" id="{47B2CD8A-594A-6C20-8DD5-76CB570FABF3}"/>
                </a:ext>
              </a:extLst>
            </p:cNvPr>
            <p:cNvSpPr/>
            <p:nvPr/>
          </p:nvSpPr>
          <p:spPr>
            <a:xfrm>
              <a:off x="2471093" y="3813484"/>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1E059B65-A960-0D54-EAD9-F554CBF789E9}"/>
                </a:ext>
              </a:extLst>
            </p:cNvPr>
            <p:cNvSpPr/>
            <p:nvPr/>
          </p:nvSpPr>
          <p:spPr>
            <a:xfrm>
              <a:off x="434328" y="381596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a:extLst>
                <a:ext uri="{FF2B5EF4-FFF2-40B4-BE49-F238E27FC236}">
                  <a16:creationId xmlns:a16="http://schemas.microsoft.com/office/drawing/2014/main" id="{D6FD86A8-68A5-21A2-DA8F-A31FC4FC6642}"/>
                </a:ext>
              </a:extLst>
            </p:cNvPr>
            <p:cNvSpPr/>
            <p:nvPr/>
          </p:nvSpPr>
          <p:spPr>
            <a:xfrm>
              <a:off x="1867936" y="3817358"/>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3" name="Gruppieren 52">
            <a:extLst>
              <a:ext uri="{FF2B5EF4-FFF2-40B4-BE49-F238E27FC236}">
                <a16:creationId xmlns:a16="http://schemas.microsoft.com/office/drawing/2014/main" id="{4E7333B1-596E-B313-A764-5EE69252D350}"/>
              </a:ext>
            </a:extLst>
          </p:cNvPr>
          <p:cNvGrpSpPr/>
          <p:nvPr/>
        </p:nvGrpSpPr>
        <p:grpSpPr>
          <a:xfrm>
            <a:off x="709516" y="3953902"/>
            <a:ext cx="2012800" cy="1261443"/>
            <a:chOff x="2544355" y="3385504"/>
            <a:chExt cx="5731044" cy="2461303"/>
          </a:xfrm>
        </p:grpSpPr>
        <p:cxnSp>
          <p:nvCxnSpPr>
            <p:cNvPr id="55" name="Gerade Verbindung mit Pfeil 54">
              <a:extLst>
                <a:ext uri="{FF2B5EF4-FFF2-40B4-BE49-F238E27FC236}">
                  <a16:creationId xmlns:a16="http://schemas.microsoft.com/office/drawing/2014/main" id="{9B28EBB2-D0DB-AF54-9368-C9FBD74DA557}"/>
                </a:ext>
              </a:extLst>
            </p:cNvPr>
            <p:cNvCxnSpPr/>
            <p:nvPr/>
          </p:nvCxnSpPr>
          <p:spPr>
            <a:xfrm flipV="1">
              <a:off x="2664199" y="5300823"/>
              <a:ext cx="5611200" cy="15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a16="http://schemas.microsoft.com/office/drawing/2014/main" id="{A642CCE0-99E0-F6C3-376D-A7C362AAA068}"/>
                </a:ext>
              </a:extLst>
            </p:cNvPr>
            <p:cNvCxnSpPr/>
            <p:nvPr/>
          </p:nvCxnSpPr>
          <p:spPr>
            <a:xfrm flipH="1" flipV="1">
              <a:off x="2664199" y="3704058"/>
              <a:ext cx="0" cy="15967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Freihandform 100">
              <a:extLst>
                <a:ext uri="{FF2B5EF4-FFF2-40B4-BE49-F238E27FC236}">
                  <a16:creationId xmlns:a16="http://schemas.microsoft.com/office/drawing/2014/main" id="{75C64C25-1362-824C-064B-3A997219EB7B}"/>
                </a:ext>
              </a:extLst>
            </p:cNvPr>
            <p:cNvSpPr/>
            <p:nvPr/>
          </p:nvSpPr>
          <p:spPr>
            <a:xfrm>
              <a:off x="2667079" y="3621729"/>
              <a:ext cx="5538256" cy="1687800"/>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Lst>
              <a:ahLst/>
              <a:cxnLst>
                <a:cxn ang="0">
                  <a:pos x="connsiteX0" y="connsiteY0"/>
                </a:cxn>
                <a:cxn ang="0">
                  <a:pos x="connsiteX1" y="connsiteY1"/>
                </a:cxn>
                <a:cxn ang="0">
                  <a:pos x="connsiteX2" y="connsiteY2"/>
                </a:cxn>
              </a:cxnLst>
              <a:rect l="l" t="t" r="r" b="b"/>
              <a:pathLst>
                <a:path w="5538256" h="1687801">
                  <a:moveTo>
                    <a:pt x="0" y="1687801"/>
                  </a:moveTo>
                  <a:cubicBezTo>
                    <a:pt x="560615" y="1328573"/>
                    <a:pt x="1297642" y="947376"/>
                    <a:pt x="2177142" y="442476"/>
                  </a:cubicBezTo>
                  <a:cubicBezTo>
                    <a:pt x="3056642" y="-62424"/>
                    <a:pt x="2718938" y="-12331"/>
                    <a:pt x="5538256" y="1694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8" name="Gerade Verbindung mit Pfeil 57">
              <a:extLst>
                <a:ext uri="{FF2B5EF4-FFF2-40B4-BE49-F238E27FC236}">
                  <a16:creationId xmlns:a16="http://schemas.microsoft.com/office/drawing/2014/main" id="{D18F76A0-2940-3669-90B8-12C000D22107}"/>
                </a:ext>
              </a:extLst>
            </p:cNvPr>
            <p:cNvCxnSpPr/>
            <p:nvPr/>
          </p:nvCxnSpPr>
          <p:spPr>
            <a:xfrm>
              <a:off x="5354460" y="3385504"/>
              <a:ext cx="8819" cy="2043017"/>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5DACEFF7-C671-38BB-82E8-CEDADB9EA46D}"/>
                </a:ext>
              </a:extLst>
            </p:cNvPr>
            <p:cNvSpPr txBox="1"/>
            <p:nvPr/>
          </p:nvSpPr>
          <p:spPr>
            <a:xfrm>
              <a:off x="4542951" y="5306332"/>
              <a:ext cx="1924598" cy="540475"/>
            </a:xfrm>
            <a:prstGeom prst="rect">
              <a:avLst/>
            </a:prstGeom>
            <a:noFill/>
          </p:spPr>
          <p:txBody>
            <a:bodyPr wrap="square" rtlCol="0">
              <a:spAutoFit/>
            </a:bodyPr>
            <a:lstStyle/>
            <a:p>
              <a:pPr algn="ctr"/>
              <a:r>
                <a:rPr lang="de-DE" sz="1200" dirty="0" err="1"/>
                <a:t>f</a:t>
              </a:r>
              <a:r>
                <a:rPr lang="de-DE" sz="1200" baseline="-25000" dirty="0" err="1"/>
                <a:t>g</a:t>
              </a:r>
              <a:endParaRPr lang="de-DE" sz="1200" baseline="-25000" dirty="0"/>
            </a:p>
          </p:txBody>
        </p:sp>
        <p:cxnSp>
          <p:nvCxnSpPr>
            <p:cNvPr id="60" name="Gerade Verbindung mit Pfeil 59">
              <a:extLst>
                <a:ext uri="{FF2B5EF4-FFF2-40B4-BE49-F238E27FC236}">
                  <a16:creationId xmlns:a16="http://schemas.microsoft.com/office/drawing/2014/main" id="{42963D3D-6ACF-BEED-42CC-D51B986CE9EF}"/>
                </a:ext>
              </a:extLst>
            </p:cNvPr>
            <p:cNvCxnSpPr/>
            <p:nvPr/>
          </p:nvCxnSpPr>
          <p:spPr>
            <a:xfrm flipV="1">
              <a:off x="4548013" y="3768460"/>
              <a:ext cx="1547624"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D0B1AA5A-67DF-0527-9E79-63D946F254C1}"/>
                </a:ext>
              </a:extLst>
            </p:cNvPr>
            <p:cNvSpPr txBox="1"/>
            <p:nvPr/>
          </p:nvSpPr>
          <p:spPr>
            <a:xfrm>
              <a:off x="5270089" y="3695937"/>
              <a:ext cx="1370166" cy="540475"/>
            </a:xfrm>
            <a:prstGeom prst="rect">
              <a:avLst/>
            </a:prstGeom>
            <a:noFill/>
          </p:spPr>
          <p:txBody>
            <a:bodyPr wrap="square" rtlCol="0">
              <a:spAutoFit/>
            </a:bodyPr>
            <a:lstStyle/>
            <a:p>
              <a:r>
                <a:rPr lang="de-DE" sz="1200" dirty="0"/>
                <a:t>-6dB</a:t>
              </a:r>
            </a:p>
          </p:txBody>
        </p:sp>
        <p:sp>
          <p:nvSpPr>
            <p:cNvPr id="62" name="Textfeld 61">
              <a:extLst>
                <a:ext uri="{FF2B5EF4-FFF2-40B4-BE49-F238E27FC236}">
                  <a16:creationId xmlns:a16="http://schemas.microsoft.com/office/drawing/2014/main" id="{036A5F7F-6DCC-05E7-D952-04E83DDF4515}"/>
                </a:ext>
              </a:extLst>
            </p:cNvPr>
            <p:cNvSpPr txBox="1"/>
            <p:nvPr/>
          </p:nvSpPr>
          <p:spPr>
            <a:xfrm rot="19152493">
              <a:off x="2544355" y="4138628"/>
              <a:ext cx="2396988" cy="540475"/>
            </a:xfrm>
            <a:prstGeom prst="rect">
              <a:avLst/>
            </a:prstGeom>
            <a:noFill/>
          </p:spPr>
          <p:txBody>
            <a:bodyPr wrap="square" rtlCol="0">
              <a:spAutoFit/>
            </a:bodyPr>
            <a:lstStyle/>
            <a:p>
              <a:r>
                <a:rPr lang="de-DE" sz="1200" dirty="0"/>
                <a:t>40dB/</a:t>
              </a:r>
              <a:r>
                <a:rPr lang="de-DE" sz="1200" dirty="0" err="1"/>
                <a:t>dec</a:t>
              </a:r>
              <a:endParaRPr lang="de-DE" sz="1200" dirty="0"/>
            </a:p>
          </p:txBody>
        </p:sp>
      </p:grpSp>
      <p:grpSp>
        <p:nvGrpSpPr>
          <p:cNvPr id="63" name="Gruppieren 62">
            <a:extLst>
              <a:ext uri="{FF2B5EF4-FFF2-40B4-BE49-F238E27FC236}">
                <a16:creationId xmlns:a16="http://schemas.microsoft.com/office/drawing/2014/main" id="{761550B6-A6F9-367A-37DC-09E0310F0E42}"/>
              </a:ext>
            </a:extLst>
          </p:cNvPr>
          <p:cNvGrpSpPr/>
          <p:nvPr/>
        </p:nvGrpSpPr>
        <p:grpSpPr>
          <a:xfrm>
            <a:off x="3538829" y="4013155"/>
            <a:ext cx="2714672" cy="1206287"/>
            <a:chOff x="2664199" y="3385504"/>
            <a:chExt cx="5611200" cy="2493382"/>
          </a:xfrm>
        </p:grpSpPr>
        <p:cxnSp>
          <p:nvCxnSpPr>
            <p:cNvPr id="1024" name="Gerade Verbindung mit Pfeil 1023">
              <a:extLst>
                <a:ext uri="{FF2B5EF4-FFF2-40B4-BE49-F238E27FC236}">
                  <a16:creationId xmlns:a16="http://schemas.microsoft.com/office/drawing/2014/main" id="{ABE1B0B5-32DE-5AE5-C769-8CFA74943A4C}"/>
                </a:ext>
              </a:extLst>
            </p:cNvPr>
            <p:cNvCxnSpPr/>
            <p:nvPr/>
          </p:nvCxnSpPr>
          <p:spPr>
            <a:xfrm flipV="1">
              <a:off x="2664199" y="5300823"/>
              <a:ext cx="5611200" cy="15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5" name="Gerade Verbindung mit Pfeil 1024">
              <a:extLst>
                <a:ext uri="{FF2B5EF4-FFF2-40B4-BE49-F238E27FC236}">
                  <a16:creationId xmlns:a16="http://schemas.microsoft.com/office/drawing/2014/main" id="{9559C279-3294-FF43-62DA-BE8926EC0C2D}"/>
                </a:ext>
              </a:extLst>
            </p:cNvPr>
            <p:cNvCxnSpPr/>
            <p:nvPr/>
          </p:nvCxnSpPr>
          <p:spPr>
            <a:xfrm flipH="1" flipV="1">
              <a:off x="2664199" y="3704058"/>
              <a:ext cx="0" cy="15967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7" name="Freihandform 112">
              <a:extLst>
                <a:ext uri="{FF2B5EF4-FFF2-40B4-BE49-F238E27FC236}">
                  <a16:creationId xmlns:a16="http://schemas.microsoft.com/office/drawing/2014/main" id="{D03647E7-81D0-CBA2-7F9B-53168A1912DF}"/>
                </a:ext>
              </a:extLst>
            </p:cNvPr>
            <p:cNvSpPr/>
            <p:nvPr/>
          </p:nvSpPr>
          <p:spPr>
            <a:xfrm>
              <a:off x="2667080" y="3621729"/>
              <a:ext cx="5538256" cy="1687801"/>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Lst>
              <a:ahLst/>
              <a:cxnLst>
                <a:cxn ang="0">
                  <a:pos x="connsiteX0" y="connsiteY0"/>
                </a:cxn>
                <a:cxn ang="0">
                  <a:pos x="connsiteX1" y="connsiteY1"/>
                </a:cxn>
                <a:cxn ang="0">
                  <a:pos x="connsiteX2" y="connsiteY2"/>
                </a:cxn>
              </a:cxnLst>
              <a:rect l="l" t="t" r="r" b="b"/>
              <a:pathLst>
                <a:path w="5538256" h="1687801">
                  <a:moveTo>
                    <a:pt x="0" y="1687801"/>
                  </a:moveTo>
                  <a:cubicBezTo>
                    <a:pt x="560615" y="1328573"/>
                    <a:pt x="1297642" y="947376"/>
                    <a:pt x="2177142" y="442476"/>
                  </a:cubicBezTo>
                  <a:cubicBezTo>
                    <a:pt x="3056642" y="-62424"/>
                    <a:pt x="2718938" y="-12331"/>
                    <a:pt x="5538256" y="1694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8" name="Gerade Verbindung mit Pfeil 1027">
              <a:extLst>
                <a:ext uri="{FF2B5EF4-FFF2-40B4-BE49-F238E27FC236}">
                  <a16:creationId xmlns:a16="http://schemas.microsoft.com/office/drawing/2014/main" id="{CDF4271A-8455-ACAE-8269-07BF498989DF}"/>
                </a:ext>
              </a:extLst>
            </p:cNvPr>
            <p:cNvCxnSpPr/>
            <p:nvPr/>
          </p:nvCxnSpPr>
          <p:spPr>
            <a:xfrm>
              <a:off x="5354460" y="3385504"/>
              <a:ext cx="8819" cy="2043017"/>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29" name="Textfeld 1028">
              <a:extLst>
                <a:ext uri="{FF2B5EF4-FFF2-40B4-BE49-F238E27FC236}">
                  <a16:creationId xmlns:a16="http://schemas.microsoft.com/office/drawing/2014/main" id="{91E3A565-80D3-8D65-3DE9-8B533E3712F5}"/>
                </a:ext>
              </a:extLst>
            </p:cNvPr>
            <p:cNvSpPr txBox="1"/>
            <p:nvPr/>
          </p:nvSpPr>
          <p:spPr>
            <a:xfrm>
              <a:off x="4542952" y="5306332"/>
              <a:ext cx="1924597" cy="572554"/>
            </a:xfrm>
            <a:prstGeom prst="rect">
              <a:avLst/>
            </a:prstGeom>
            <a:noFill/>
          </p:spPr>
          <p:txBody>
            <a:bodyPr wrap="square" rtlCol="0">
              <a:spAutoFit/>
            </a:bodyPr>
            <a:lstStyle/>
            <a:p>
              <a:pPr algn="ctr"/>
              <a:r>
                <a:rPr lang="de-DE" sz="1200" dirty="0" err="1"/>
                <a:t>f</a:t>
              </a:r>
              <a:r>
                <a:rPr lang="de-DE" sz="1200" baseline="-25000" dirty="0" err="1"/>
                <a:t>g</a:t>
              </a:r>
              <a:endParaRPr lang="de-DE" sz="1200" dirty="0"/>
            </a:p>
          </p:txBody>
        </p:sp>
        <p:cxnSp>
          <p:nvCxnSpPr>
            <p:cNvPr id="1030" name="Gerade Verbindung mit Pfeil 1029">
              <a:extLst>
                <a:ext uri="{FF2B5EF4-FFF2-40B4-BE49-F238E27FC236}">
                  <a16:creationId xmlns:a16="http://schemas.microsoft.com/office/drawing/2014/main" id="{E8640401-F616-A444-060D-B9F933559BEC}"/>
                </a:ext>
              </a:extLst>
            </p:cNvPr>
            <p:cNvCxnSpPr/>
            <p:nvPr/>
          </p:nvCxnSpPr>
          <p:spPr>
            <a:xfrm flipV="1">
              <a:off x="4548013" y="3768460"/>
              <a:ext cx="1547624" cy="0"/>
            </a:xfrm>
            <a:prstGeom prst="straightConnector1">
              <a:avLst/>
            </a:prstGeom>
            <a:ln w="63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31" name="Textfeld 1030">
              <a:extLst>
                <a:ext uri="{FF2B5EF4-FFF2-40B4-BE49-F238E27FC236}">
                  <a16:creationId xmlns:a16="http://schemas.microsoft.com/office/drawing/2014/main" id="{7AAC9376-1447-D2F5-F488-E866EA801AB1}"/>
                </a:ext>
              </a:extLst>
            </p:cNvPr>
            <p:cNvSpPr txBox="1"/>
            <p:nvPr/>
          </p:nvSpPr>
          <p:spPr>
            <a:xfrm>
              <a:off x="5351582" y="3752754"/>
              <a:ext cx="1098235" cy="572554"/>
            </a:xfrm>
            <a:prstGeom prst="rect">
              <a:avLst/>
            </a:prstGeom>
            <a:noFill/>
          </p:spPr>
          <p:txBody>
            <a:bodyPr wrap="square" rtlCol="0">
              <a:spAutoFit/>
            </a:bodyPr>
            <a:lstStyle/>
            <a:p>
              <a:r>
                <a:rPr lang="de-DE" sz="1200" dirty="0">
                  <a:solidFill>
                    <a:srgbClr val="FF0000"/>
                  </a:solidFill>
                </a:rPr>
                <a:t>-3dB</a:t>
              </a:r>
            </a:p>
          </p:txBody>
        </p:sp>
        <p:sp>
          <p:nvSpPr>
            <p:cNvPr id="1032" name="Textfeld 1031">
              <a:extLst>
                <a:ext uri="{FF2B5EF4-FFF2-40B4-BE49-F238E27FC236}">
                  <a16:creationId xmlns:a16="http://schemas.microsoft.com/office/drawing/2014/main" id="{979959E6-4F6B-EE6F-615F-ACF20F5CF7AB}"/>
                </a:ext>
              </a:extLst>
            </p:cNvPr>
            <p:cNvSpPr txBox="1"/>
            <p:nvPr/>
          </p:nvSpPr>
          <p:spPr>
            <a:xfrm rot="19723427">
              <a:off x="3023657" y="4022947"/>
              <a:ext cx="1845444" cy="572554"/>
            </a:xfrm>
            <a:prstGeom prst="rect">
              <a:avLst/>
            </a:prstGeom>
            <a:noFill/>
          </p:spPr>
          <p:txBody>
            <a:bodyPr wrap="square" rtlCol="0">
              <a:spAutoFit/>
            </a:bodyPr>
            <a:lstStyle/>
            <a:p>
              <a:r>
                <a:rPr lang="de-DE" sz="1200" dirty="0">
                  <a:solidFill>
                    <a:srgbClr val="FF0000"/>
                  </a:solidFill>
                </a:rPr>
                <a:t>20dB/</a:t>
              </a:r>
              <a:r>
                <a:rPr lang="de-DE" sz="1200" dirty="0" err="1">
                  <a:solidFill>
                    <a:srgbClr val="FF0000"/>
                  </a:solidFill>
                </a:rPr>
                <a:t>dec</a:t>
              </a:r>
              <a:endParaRPr lang="de-DE" sz="1200" dirty="0">
                <a:solidFill>
                  <a:srgbClr val="FF0000"/>
                </a:solidFill>
              </a:endParaRPr>
            </a:p>
          </p:txBody>
        </p:sp>
      </p:grpSp>
      <p:sp>
        <p:nvSpPr>
          <p:cNvPr id="1033" name="Textfeld 1032">
            <a:extLst>
              <a:ext uri="{FF2B5EF4-FFF2-40B4-BE49-F238E27FC236}">
                <a16:creationId xmlns:a16="http://schemas.microsoft.com/office/drawing/2014/main" id="{A21550B6-2D8C-DCD0-35FE-D0B7C977E40B}"/>
              </a:ext>
            </a:extLst>
          </p:cNvPr>
          <p:cNvSpPr txBox="1"/>
          <p:nvPr/>
        </p:nvSpPr>
        <p:spPr>
          <a:xfrm>
            <a:off x="4260200" y="5227808"/>
            <a:ext cx="1253643" cy="369332"/>
          </a:xfrm>
          <a:prstGeom prst="rect">
            <a:avLst/>
          </a:prstGeom>
          <a:noFill/>
        </p:spPr>
        <p:txBody>
          <a:bodyPr wrap="square" rtlCol="0">
            <a:spAutoFit/>
          </a:bodyPr>
          <a:lstStyle/>
          <a:p>
            <a:r>
              <a:rPr lang="de-DE" dirty="0"/>
              <a:t>1. Ordnung</a:t>
            </a:r>
          </a:p>
        </p:txBody>
      </p:sp>
      <p:sp>
        <p:nvSpPr>
          <p:cNvPr id="1034" name="Textfeld 1033">
            <a:extLst>
              <a:ext uri="{FF2B5EF4-FFF2-40B4-BE49-F238E27FC236}">
                <a16:creationId xmlns:a16="http://schemas.microsoft.com/office/drawing/2014/main" id="{BAFE244A-E735-BFB5-9723-79AA0DBC676B}"/>
              </a:ext>
            </a:extLst>
          </p:cNvPr>
          <p:cNvSpPr txBox="1"/>
          <p:nvPr/>
        </p:nvSpPr>
        <p:spPr>
          <a:xfrm>
            <a:off x="1154594" y="5231223"/>
            <a:ext cx="1253643" cy="369332"/>
          </a:xfrm>
          <a:prstGeom prst="rect">
            <a:avLst/>
          </a:prstGeom>
          <a:noFill/>
        </p:spPr>
        <p:txBody>
          <a:bodyPr wrap="square" rtlCol="0">
            <a:spAutoFit/>
          </a:bodyPr>
          <a:lstStyle/>
          <a:p>
            <a:r>
              <a:rPr lang="de-DE" dirty="0"/>
              <a:t>2. Ordnung</a:t>
            </a:r>
          </a:p>
        </p:txBody>
      </p:sp>
      <p:sp>
        <p:nvSpPr>
          <p:cNvPr id="1035" name="Textfeld 1034">
            <a:extLst>
              <a:ext uri="{FF2B5EF4-FFF2-40B4-BE49-F238E27FC236}">
                <a16:creationId xmlns:a16="http://schemas.microsoft.com/office/drawing/2014/main" id="{966EA5A7-7C4A-AECD-D152-8D2E0C7DB15C}"/>
              </a:ext>
            </a:extLst>
          </p:cNvPr>
          <p:cNvSpPr txBox="1"/>
          <p:nvPr/>
        </p:nvSpPr>
        <p:spPr>
          <a:xfrm>
            <a:off x="7008005" y="1912877"/>
            <a:ext cx="3346485" cy="923330"/>
          </a:xfrm>
          <a:prstGeom prst="rect">
            <a:avLst/>
          </a:prstGeom>
          <a:noFill/>
        </p:spPr>
        <p:txBody>
          <a:bodyPr wrap="square" rtlCol="0">
            <a:spAutoFit/>
          </a:bodyPr>
          <a:lstStyle/>
          <a:p>
            <a:r>
              <a:rPr lang="de-DE" dirty="0">
                <a:solidFill>
                  <a:srgbClr val="000000"/>
                </a:solidFill>
              </a:rPr>
              <a:t>                                 1</a:t>
            </a:r>
          </a:p>
          <a:p>
            <a:r>
              <a:rPr lang="de-DE" dirty="0">
                <a:solidFill>
                  <a:srgbClr val="000000"/>
                </a:solidFill>
              </a:rPr>
              <a:t>Für RC:   </a:t>
            </a:r>
            <a:r>
              <a:rPr lang="de-DE" dirty="0" err="1">
                <a:solidFill>
                  <a:srgbClr val="000000"/>
                </a:solidFill>
              </a:rPr>
              <a:t>f</a:t>
            </a:r>
            <a:r>
              <a:rPr lang="de-DE" baseline="-25000" dirty="0" err="1">
                <a:solidFill>
                  <a:srgbClr val="000000"/>
                </a:solidFill>
              </a:rPr>
              <a:t>g</a:t>
            </a:r>
            <a:r>
              <a:rPr lang="de-DE" dirty="0">
                <a:solidFill>
                  <a:srgbClr val="000000"/>
                </a:solidFill>
              </a:rPr>
              <a:t>   =   -----------------</a:t>
            </a:r>
          </a:p>
          <a:p>
            <a:r>
              <a:rPr lang="de-DE" dirty="0">
                <a:solidFill>
                  <a:srgbClr val="000000"/>
                </a:solidFill>
              </a:rPr>
              <a:t>	                  2 * </a:t>
            </a:r>
            <a:r>
              <a:rPr lang="de-DE" dirty="0">
                <a:solidFill>
                  <a:srgbClr val="000000"/>
                </a:solidFill>
                <a:latin typeface="Symbol" panose="05050102010706020507" pitchFamily="18" charset="2"/>
              </a:rPr>
              <a:t>p</a:t>
            </a:r>
            <a:r>
              <a:rPr lang="de-DE" dirty="0">
                <a:solidFill>
                  <a:srgbClr val="000000"/>
                </a:solidFill>
              </a:rPr>
              <a:t> * R * C </a:t>
            </a:r>
            <a:endParaRPr lang="de-DE" dirty="0"/>
          </a:p>
        </p:txBody>
      </p:sp>
      <p:sp>
        <p:nvSpPr>
          <p:cNvPr id="1036" name="Textfeld 1035">
            <a:extLst>
              <a:ext uri="{FF2B5EF4-FFF2-40B4-BE49-F238E27FC236}">
                <a16:creationId xmlns:a16="http://schemas.microsoft.com/office/drawing/2014/main" id="{8DD262F3-40DE-A26B-32ED-8BE70770C736}"/>
              </a:ext>
            </a:extLst>
          </p:cNvPr>
          <p:cNvSpPr txBox="1"/>
          <p:nvPr/>
        </p:nvSpPr>
        <p:spPr>
          <a:xfrm>
            <a:off x="7008003" y="3405998"/>
            <a:ext cx="3207459" cy="923330"/>
          </a:xfrm>
          <a:prstGeom prst="rect">
            <a:avLst/>
          </a:prstGeom>
          <a:noFill/>
        </p:spPr>
        <p:txBody>
          <a:bodyPr wrap="square" rtlCol="0">
            <a:spAutoFit/>
          </a:bodyPr>
          <a:lstStyle/>
          <a:p>
            <a:r>
              <a:rPr lang="de-DE" dirty="0">
                <a:solidFill>
                  <a:srgbClr val="000000"/>
                </a:solidFill>
              </a:rPr>
              <a:t>                              R</a:t>
            </a:r>
          </a:p>
          <a:p>
            <a:r>
              <a:rPr lang="de-DE" dirty="0">
                <a:solidFill>
                  <a:srgbClr val="000000"/>
                </a:solidFill>
              </a:rPr>
              <a:t>Für RL:   </a:t>
            </a:r>
            <a:r>
              <a:rPr lang="de-DE" dirty="0" err="1">
                <a:solidFill>
                  <a:srgbClr val="000000"/>
                </a:solidFill>
              </a:rPr>
              <a:t>f</a:t>
            </a:r>
            <a:r>
              <a:rPr lang="de-DE" baseline="-25000" dirty="0" err="1">
                <a:solidFill>
                  <a:srgbClr val="000000"/>
                </a:solidFill>
              </a:rPr>
              <a:t>g</a:t>
            </a:r>
            <a:r>
              <a:rPr lang="de-DE" dirty="0">
                <a:solidFill>
                  <a:srgbClr val="000000"/>
                </a:solidFill>
              </a:rPr>
              <a:t>   =   ------------</a:t>
            </a:r>
          </a:p>
          <a:p>
            <a:r>
              <a:rPr lang="de-DE" dirty="0">
                <a:solidFill>
                  <a:srgbClr val="000000"/>
                </a:solidFill>
              </a:rPr>
              <a:t>	                  2 * </a:t>
            </a:r>
            <a:r>
              <a:rPr lang="de-DE" dirty="0">
                <a:solidFill>
                  <a:srgbClr val="000000"/>
                </a:solidFill>
                <a:latin typeface="Symbol" panose="05050102010706020507" pitchFamily="18" charset="2"/>
              </a:rPr>
              <a:t>p</a:t>
            </a:r>
            <a:r>
              <a:rPr lang="de-DE" dirty="0">
                <a:solidFill>
                  <a:srgbClr val="000000"/>
                </a:solidFill>
              </a:rPr>
              <a:t> * L </a:t>
            </a:r>
            <a:endParaRPr lang="de-DE" dirty="0"/>
          </a:p>
        </p:txBody>
      </p:sp>
      <p:sp>
        <p:nvSpPr>
          <p:cNvPr id="1037" name="Textfeld 1036">
            <a:extLst>
              <a:ext uri="{FF2B5EF4-FFF2-40B4-BE49-F238E27FC236}">
                <a16:creationId xmlns:a16="http://schemas.microsoft.com/office/drawing/2014/main" id="{025D1FAD-8BD8-FC9F-6240-1ABABCDFA1B8}"/>
              </a:ext>
            </a:extLst>
          </p:cNvPr>
          <p:cNvSpPr txBox="1"/>
          <p:nvPr/>
        </p:nvSpPr>
        <p:spPr>
          <a:xfrm>
            <a:off x="7297531" y="4904144"/>
            <a:ext cx="3207459" cy="369332"/>
          </a:xfrm>
          <a:prstGeom prst="rect">
            <a:avLst/>
          </a:prstGeom>
          <a:noFill/>
        </p:spPr>
        <p:txBody>
          <a:bodyPr wrap="square" rtlCol="0">
            <a:spAutoFit/>
          </a:bodyPr>
          <a:lstStyle/>
          <a:p>
            <a:r>
              <a:rPr lang="de-DE" dirty="0" err="1">
                <a:solidFill>
                  <a:srgbClr val="000000"/>
                </a:solidFill>
              </a:rPr>
              <a:t>f</a:t>
            </a:r>
            <a:r>
              <a:rPr lang="de-DE" baseline="-25000" dirty="0" err="1">
                <a:solidFill>
                  <a:srgbClr val="000000"/>
                </a:solidFill>
              </a:rPr>
              <a:t>g</a:t>
            </a:r>
            <a:r>
              <a:rPr lang="de-DE" dirty="0">
                <a:solidFill>
                  <a:srgbClr val="000000"/>
                </a:solidFill>
              </a:rPr>
              <a:t> = Grenzfrequenz</a:t>
            </a:r>
            <a:endParaRPr lang="de-DE" dirty="0"/>
          </a:p>
        </p:txBody>
      </p:sp>
      <p:sp>
        <p:nvSpPr>
          <p:cNvPr id="1038" name="Rechteck 1037">
            <a:extLst>
              <a:ext uri="{FF2B5EF4-FFF2-40B4-BE49-F238E27FC236}">
                <a16:creationId xmlns:a16="http://schemas.microsoft.com/office/drawing/2014/main" id="{77EBBC91-EF08-3A03-CA22-2EFF3785955F}"/>
              </a:ext>
            </a:extLst>
          </p:cNvPr>
          <p:cNvSpPr/>
          <p:nvPr/>
        </p:nvSpPr>
        <p:spPr>
          <a:xfrm>
            <a:off x="2530308" y="3536605"/>
            <a:ext cx="1526572" cy="369332"/>
          </a:xfrm>
          <a:prstGeom prst="rect">
            <a:avLst/>
          </a:prstGeom>
        </p:spPr>
        <p:txBody>
          <a:bodyPr wrap="none">
            <a:spAutoFit/>
          </a:bodyPr>
          <a:lstStyle/>
          <a:p>
            <a:r>
              <a:rPr lang="de-DE" dirty="0">
                <a:sym typeface="Wingdings" panose="05000000000000000000" pitchFamily="2" charset="2"/>
              </a:rPr>
              <a:t>Hochpassfilter</a:t>
            </a:r>
            <a:endParaRPr lang="de-DE" dirty="0"/>
          </a:p>
        </p:txBody>
      </p:sp>
    </p:spTree>
    <p:extLst>
      <p:ext uri="{BB962C8B-B14F-4D97-AF65-F5344CB8AC3E}">
        <p14:creationId xmlns:p14="http://schemas.microsoft.com/office/powerpoint/2010/main" val="399809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p:bldP spid="1035" grpId="0"/>
      <p:bldP spid="1036" grpId="0"/>
      <p:bldP spid="1037" grpId="0"/>
      <p:bldP spid="10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Prüfungsinhalt: Technische Kenntnisse 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Elektronische Schaltungen und deren Merkmale</a:t>
            </a:r>
          </a:p>
          <a:p>
            <a:pPr lvl="1">
              <a:defRPr/>
            </a:pPr>
            <a:r>
              <a:rPr lang="de-DE" dirty="0">
                <a:solidFill>
                  <a:srgbClr val="000000"/>
                </a:solidFill>
              </a:rPr>
              <a:t>Reihen- und Parallelschaltung von Widerständen, Spulen und Kondensatoren</a:t>
            </a:r>
          </a:p>
          <a:p>
            <a:pPr lvl="1">
              <a:defRPr/>
            </a:pPr>
            <a:r>
              <a:rPr lang="de-DE" dirty="0">
                <a:solidFill>
                  <a:srgbClr val="000000"/>
                </a:solidFill>
              </a:rPr>
              <a:t>Schwingkreise und Filter</a:t>
            </a:r>
          </a:p>
          <a:p>
            <a:pPr lvl="1">
              <a:defRPr/>
            </a:pPr>
            <a:r>
              <a:rPr lang="de-DE" dirty="0">
                <a:solidFill>
                  <a:srgbClr val="000000"/>
                </a:solidFill>
              </a:rPr>
              <a:t>Strom- und Spannungsversorgung</a:t>
            </a:r>
          </a:p>
          <a:p>
            <a:pPr lvl="1">
              <a:defRPr/>
            </a:pPr>
            <a:r>
              <a:rPr lang="de-DE" dirty="0">
                <a:solidFill>
                  <a:srgbClr val="000000"/>
                </a:solidFill>
              </a:rPr>
              <a:t>Verstärker</a:t>
            </a:r>
          </a:p>
          <a:p>
            <a:pPr lvl="1">
              <a:defRPr/>
            </a:pPr>
            <a:r>
              <a:rPr lang="de-DE" dirty="0">
                <a:solidFill>
                  <a:srgbClr val="000000"/>
                </a:solidFill>
              </a:rPr>
              <a:t>Oszillator</a:t>
            </a:r>
          </a:p>
          <a:p>
            <a:pPr>
              <a:defRPr/>
            </a:pPr>
            <a:r>
              <a:rPr lang="de-DE" b="1" dirty="0">
                <a:solidFill>
                  <a:srgbClr val="000000"/>
                </a:solidFill>
              </a:rPr>
              <a:t>Modulations- und Übertragungsverfahren</a:t>
            </a:r>
            <a:endParaRPr lang="de-DE" dirty="0">
              <a:solidFill>
                <a:srgbClr val="000000"/>
              </a:solidFill>
            </a:endParaRPr>
          </a:p>
          <a:p>
            <a:pPr lvl="1">
              <a:defRPr/>
            </a:pPr>
            <a:r>
              <a:rPr lang="de-DE" dirty="0">
                <a:solidFill>
                  <a:srgbClr val="000000"/>
                </a:solidFill>
              </a:rPr>
              <a:t>Modulation allgemein</a:t>
            </a:r>
          </a:p>
          <a:p>
            <a:pPr lvl="1">
              <a:defRPr/>
            </a:pPr>
            <a:r>
              <a:rPr lang="de-DE" dirty="0">
                <a:solidFill>
                  <a:srgbClr val="000000"/>
                </a:solidFill>
              </a:rPr>
              <a:t>Amplitudenmodulation AM, SSB, CW, Frequenz- und Phasenmodulation, digitale Übertragungsverfahren</a:t>
            </a:r>
          </a:p>
          <a:p>
            <a:pPr>
              <a:defRPr/>
            </a:pPr>
            <a:endParaRPr lang="de-DE" sz="400" dirty="0">
              <a:solidFill>
                <a:srgbClr val="000000"/>
              </a:solidFill>
            </a:endParaRPr>
          </a:p>
          <a:p>
            <a:pPr>
              <a:defRPr/>
            </a:pPr>
            <a:r>
              <a:rPr lang="de-DE" b="1" dirty="0">
                <a:solidFill>
                  <a:srgbClr val="000000"/>
                </a:solidFill>
              </a:rPr>
              <a:t>Sender und Empfänger</a:t>
            </a:r>
          </a:p>
          <a:p>
            <a:pPr lvl="1">
              <a:defRPr/>
            </a:pPr>
            <a:r>
              <a:rPr lang="de-DE" dirty="0">
                <a:solidFill>
                  <a:srgbClr val="000000"/>
                </a:solidFill>
              </a:rPr>
              <a:t>Empfänger, Empfängerstufen, Sender und Sendestufen, Leistungsverstärker</a:t>
            </a:r>
          </a:p>
          <a:p>
            <a:pPr lvl="1">
              <a:defRPr/>
            </a:pPr>
            <a:r>
              <a:rPr lang="de-DE" dirty="0">
                <a:solidFill>
                  <a:srgbClr val="000000"/>
                </a:solidFill>
              </a:rPr>
              <a:t>Konverter und </a:t>
            </a:r>
            <a:r>
              <a:rPr lang="de-DE" dirty="0" err="1">
                <a:solidFill>
                  <a:srgbClr val="000000"/>
                </a:solidFill>
              </a:rPr>
              <a:t>Transverter</a:t>
            </a:r>
            <a:endParaRPr lang="de-DE" dirty="0">
              <a:solidFill>
                <a:srgbClr val="000000"/>
              </a:solidFill>
            </a:endParaRPr>
          </a:p>
          <a:p>
            <a:pPr lvl="1">
              <a:defRPr/>
            </a:pPr>
            <a:r>
              <a:rPr lang="de-DE" dirty="0">
                <a:solidFill>
                  <a:srgbClr val="000000"/>
                </a:solidFill>
              </a:rPr>
              <a:t>Digitale Signalverarbeitung</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2C63938B-4B9B-F083-5C09-0A1AAD326879}"/>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Tree>
    <p:extLst>
      <p:ext uri="{BB962C8B-B14F-4D97-AF65-F5344CB8AC3E}">
        <p14:creationId xmlns:p14="http://schemas.microsoft.com/office/powerpoint/2010/main" val="252443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Filter</a:t>
            </a:r>
            <a:br>
              <a:rPr kumimoji="0" lang="de-DE" sz="4000" b="0" i="0" u="none" strike="noStrike" kern="1200" cap="none" spc="0" normalizeH="0" baseline="0" noProof="0" dirty="0">
                <a:ln>
                  <a:noFill/>
                </a:ln>
                <a:solidFill>
                  <a:srgbClr val="A80163"/>
                </a:solidFill>
                <a:effectLst/>
                <a:uLnTx/>
                <a:uFillTx/>
                <a:latin typeface="Bosch Office Sans"/>
                <a:ea typeface="+mj-ea"/>
                <a:cs typeface="+mj-cs"/>
              </a:rPr>
            </a:br>
            <a:endParaRPr kumimoji="0" lang="de-DE" sz="4000" b="0" i="0" u="none" strike="noStrike" kern="1200" cap="none" spc="0" normalizeH="0" baseline="0" noProof="0" dirty="0">
              <a:ln>
                <a:noFill/>
              </a:ln>
              <a:solidFill>
                <a:srgbClr val="A80163"/>
              </a:solidFill>
              <a:effectLst/>
              <a:uLnTx/>
              <a:uFillTx/>
              <a:latin typeface="Bosch Office Sans"/>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42634C13-AB66-1EE2-00CE-C10EC064B15D}"/>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u="sng" dirty="0" err="1">
                <a:solidFill>
                  <a:srgbClr val="000000"/>
                </a:solidFill>
              </a:rPr>
              <a:t>Hochpass</a:t>
            </a:r>
            <a:r>
              <a:rPr lang="de-DE" b="1" u="sng" dirty="0">
                <a:solidFill>
                  <a:srgbClr val="000000"/>
                </a:solidFill>
              </a:rPr>
              <a:t>(-filter)</a:t>
            </a:r>
            <a:r>
              <a:rPr lang="de-DE" b="1" dirty="0">
                <a:solidFill>
                  <a:srgbClr val="000000"/>
                </a:solidFill>
              </a:rPr>
              <a:t>:</a:t>
            </a:r>
          </a:p>
          <a:p>
            <a:pPr marL="233983" lvl="1" indent="0">
              <a:buNone/>
              <a:defRPr/>
            </a:pPr>
            <a:r>
              <a:rPr lang="de-DE" dirty="0">
                <a:solidFill>
                  <a:srgbClr val="000000"/>
                </a:solidFill>
              </a:rPr>
              <a:t>hohe Frequenzen können passieren, tiefe werden gesperrt</a:t>
            </a:r>
          </a:p>
          <a:p>
            <a:pPr>
              <a:defRPr/>
            </a:pPr>
            <a:endParaRPr lang="de-DE" sz="1000" b="1" dirty="0">
              <a:solidFill>
                <a:srgbClr val="000000"/>
              </a:solidFill>
            </a:endParaRPr>
          </a:p>
          <a:p>
            <a:pPr>
              <a:defRPr/>
            </a:pPr>
            <a:r>
              <a:rPr lang="de-DE" b="1" u="sng" dirty="0">
                <a:solidFill>
                  <a:srgbClr val="000000"/>
                </a:solidFill>
              </a:rPr>
              <a:t>Tiefpass(-filter)</a:t>
            </a:r>
            <a:r>
              <a:rPr lang="de-DE" b="1" dirty="0">
                <a:solidFill>
                  <a:srgbClr val="000000"/>
                </a:solidFill>
              </a:rPr>
              <a:t>:</a:t>
            </a:r>
            <a:endParaRPr lang="de-DE" b="1" u="sng" dirty="0">
              <a:solidFill>
                <a:srgbClr val="000000"/>
              </a:solidFill>
            </a:endParaRPr>
          </a:p>
          <a:p>
            <a:pPr marL="233983" lvl="1" indent="0">
              <a:buNone/>
              <a:defRPr/>
            </a:pPr>
            <a:r>
              <a:rPr lang="de-DE" dirty="0">
                <a:solidFill>
                  <a:srgbClr val="000000"/>
                </a:solidFill>
              </a:rPr>
              <a:t>tiefe Frequenzen können passieren, hohe werden gesperrt</a:t>
            </a:r>
          </a:p>
          <a:p>
            <a:pPr>
              <a:defRPr/>
            </a:pPr>
            <a:endParaRPr lang="de-DE" sz="1000" dirty="0">
              <a:solidFill>
                <a:srgbClr val="000000"/>
              </a:solidFill>
            </a:endParaRPr>
          </a:p>
          <a:p>
            <a:pPr>
              <a:defRPr/>
            </a:pPr>
            <a:r>
              <a:rPr lang="de-DE" b="1" u="sng" dirty="0" err="1">
                <a:solidFill>
                  <a:srgbClr val="000000"/>
                </a:solidFill>
              </a:rPr>
              <a:t>Bandpass</a:t>
            </a:r>
            <a:r>
              <a:rPr lang="de-DE" b="1" u="sng" dirty="0">
                <a:solidFill>
                  <a:srgbClr val="000000"/>
                </a:solidFill>
              </a:rPr>
              <a:t>(-filter)</a:t>
            </a:r>
            <a:r>
              <a:rPr lang="de-DE" b="1" dirty="0">
                <a:solidFill>
                  <a:srgbClr val="000000"/>
                </a:solidFill>
              </a:rPr>
              <a:t>: </a:t>
            </a:r>
            <a:r>
              <a:rPr lang="de-DE" sz="1100" dirty="0">
                <a:solidFill>
                  <a:srgbClr val="000000"/>
                </a:solidFill>
              </a:rPr>
              <a:t>(Gedanklich: </a:t>
            </a:r>
            <a:r>
              <a:rPr lang="de-DE" sz="1100" dirty="0" err="1">
                <a:solidFill>
                  <a:srgbClr val="000000"/>
                </a:solidFill>
              </a:rPr>
              <a:t>Hochpass</a:t>
            </a:r>
            <a:r>
              <a:rPr lang="de-DE" sz="1100" dirty="0">
                <a:solidFill>
                  <a:srgbClr val="000000"/>
                </a:solidFill>
              </a:rPr>
              <a:t> und Tiefpass </a:t>
            </a:r>
            <a:r>
              <a:rPr lang="de-DE" sz="1100" dirty="0" err="1">
                <a:solidFill>
                  <a:srgbClr val="000000"/>
                </a:solidFill>
              </a:rPr>
              <a:t>hinterienandergeschaltet</a:t>
            </a:r>
            <a:r>
              <a:rPr lang="de-DE" sz="1100" dirty="0">
                <a:solidFill>
                  <a:srgbClr val="000000"/>
                </a:solidFill>
              </a:rPr>
              <a:t>)</a:t>
            </a:r>
            <a:endParaRPr lang="de-DE" b="1" dirty="0">
              <a:solidFill>
                <a:srgbClr val="000000"/>
              </a:solidFill>
            </a:endParaRPr>
          </a:p>
          <a:p>
            <a:pPr marL="233983" lvl="1" indent="0">
              <a:buNone/>
              <a:defRPr/>
            </a:pPr>
            <a:r>
              <a:rPr lang="de-DE" dirty="0">
                <a:solidFill>
                  <a:srgbClr val="000000"/>
                </a:solidFill>
              </a:rPr>
              <a:t>ein Frequenzband kann passieren, tiefere und höhere Frequenzen werden gesperrt</a:t>
            </a:r>
          </a:p>
          <a:p>
            <a:pPr marL="233983" lvl="1" indent="0">
              <a:buNone/>
              <a:defRPr/>
            </a:pPr>
            <a:endParaRPr lang="de-DE" sz="1000" dirty="0">
              <a:solidFill>
                <a:srgbClr val="000000"/>
              </a:solidFill>
            </a:endParaRPr>
          </a:p>
          <a:p>
            <a:pPr>
              <a:defRPr/>
            </a:pPr>
            <a:r>
              <a:rPr lang="de-DE" b="1" u="sng" dirty="0">
                <a:solidFill>
                  <a:srgbClr val="000000"/>
                </a:solidFill>
              </a:rPr>
              <a:t>Bandsperre</a:t>
            </a:r>
            <a:r>
              <a:rPr lang="de-DE" b="1" dirty="0">
                <a:solidFill>
                  <a:srgbClr val="000000"/>
                </a:solidFill>
              </a:rPr>
              <a:t>:</a:t>
            </a:r>
          </a:p>
          <a:p>
            <a:pPr marL="233983" lvl="1" indent="0">
              <a:buNone/>
              <a:defRPr/>
            </a:pPr>
            <a:r>
              <a:rPr lang="de-DE" dirty="0">
                <a:solidFill>
                  <a:srgbClr val="000000"/>
                </a:solidFill>
              </a:rPr>
              <a:t>tiefere und höhere Frequenzen können passieren, ein Frequenzband wird gesperrt</a:t>
            </a:r>
          </a:p>
          <a:p>
            <a:pPr>
              <a:defRPr/>
            </a:pPr>
            <a:endParaRPr lang="de-DE" b="1" dirty="0">
              <a:solidFill>
                <a:srgbClr val="000000"/>
              </a:solidFill>
            </a:endParaRPr>
          </a:p>
          <a:p>
            <a:pPr>
              <a:defRPr/>
            </a:pPr>
            <a:r>
              <a:rPr lang="de-DE" b="1" u="sng" dirty="0">
                <a:solidFill>
                  <a:srgbClr val="000000"/>
                </a:solidFill>
              </a:rPr>
              <a:t>Saugkreis</a:t>
            </a:r>
            <a:r>
              <a:rPr lang="de-DE" b="1" dirty="0">
                <a:solidFill>
                  <a:srgbClr val="000000"/>
                </a:solidFill>
              </a:rPr>
              <a:t>(-filter):</a:t>
            </a:r>
            <a:r>
              <a:rPr lang="de-DE" dirty="0">
                <a:solidFill>
                  <a:srgbClr val="000000"/>
                </a:solidFill>
              </a:rPr>
              <a:t> eine Frequenz wird „kurzgeschlossen“, tiefere und höhere Frequenzen können passieren</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grpSp>
        <p:nvGrpSpPr>
          <p:cNvPr id="7" name="Gruppieren 6">
            <a:extLst>
              <a:ext uri="{FF2B5EF4-FFF2-40B4-BE49-F238E27FC236}">
                <a16:creationId xmlns:a16="http://schemas.microsoft.com/office/drawing/2014/main" id="{B64B0458-7339-1EF3-4DCA-17F59D221355}"/>
              </a:ext>
            </a:extLst>
          </p:cNvPr>
          <p:cNvGrpSpPr/>
          <p:nvPr/>
        </p:nvGrpSpPr>
        <p:grpSpPr>
          <a:xfrm>
            <a:off x="5678733" y="1185648"/>
            <a:ext cx="1391317" cy="609250"/>
            <a:chOff x="3143006" y="3431410"/>
            <a:chExt cx="3906589" cy="1605471"/>
          </a:xfrm>
        </p:grpSpPr>
        <p:cxnSp>
          <p:nvCxnSpPr>
            <p:cNvPr id="8" name="Gerade Verbindung mit Pfeil 7">
              <a:extLst>
                <a:ext uri="{FF2B5EF4-FFF2-40B4-BE49-F238E27FC236}">
                  <a16:creationId xmlns:a16="http://schemas.microsoft.com/office/drawing/2014/main" id="{FF8C62DA-2FAB-6F88-E99C-4F1CF0B44829}"/>
                </a:ext>
              </a:extLst>
            </p:cNvPr>
            <p:cNvCxnSpPr/>
            <p:nvPr/>
          </p:nvCxnSpPr>
          <p:spPr>
            <a:xfrm flipV="1">
              <a:off x="3143006" y="5027403"/>
              <a:ext cx="3906589" cy="23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9DE8D6F7-BF4E-93AB-A080-75AF3CEBEB97}"/>
                </a:ext>
              </a:extLst>
            </p:cNvPr>
            <p:cNvCxnSpPr/>
            <p:nvPr/>
          </p:nvCxnSpPr>
          <p:spPr>
            <a:xfrm flipV="1">
              <a:off x="3143006" y="3431410"/>
              <a:ext cx="0" cy="15967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Freihandform 11">
              <a:extLst>
                <a:ext uri="{FF2B5EF4-FFF2-40B4-BE49-F238E27FC236}">
                  <a16:creationId xmlns:a16="http://schemas.microsoft.com/office/drawing/2014/main" id="{299F952C-43D0-4F0C-5ACF-C2FEFC78B894}"/>
                </a:ext>
              </a:extLst>
            </p:cNvPr>
            <p:cNvSpPr/>
            <p:nvPr/>
          </p:nvSpPr>
          <p:spPr>
            <a:xfrm>
              <a:off x="3145887" y="3634033"/>
              <a:ext cx="3855804" cy="1402848"/>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Lst>
              <a:ahLst/>
              <a:cxnLst>
                <a:cxn ang="0">
                  <a:pos x="connsiteX0" y="connsiteY0"/>
                </a:cxn>
                <a:cxn ang="0">
                  <a:pos x="connsiteX1" y="connsiteY1"/>
                </a:cxn>
                <a:cxn ang="0">
                  <a:pos x="connsiteX2" y="connsiteY2"/>
                </a:cxn>
              </a:cxnLst>
              <a:rect l="l" t="t" r="r" b="b"/>
              <a:pathLst>
                <a:path w="5538256" h="1687801">
                  <a:moveTo>
                    <a:pt x="0" y="1687801"/>
                  </a:moveTo>
                  <a:cubicBezTo>
                    <a:pt x="560615" y="1328573"/>
                    <a:pt x="1297642" y="947376"/>
                    <a:pt x="2177142" y="442476"/>
                  </a:cubicBezTo>
                  <a:cubicBezTo>
                    <a:pt x="3056642" y="-62424"/>
                    <a:pt x="2718938" y="-12331"/>
                    <a:pt x="5538256" y="1694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 name="Gruppieren 13">
            <a:extLst>
              <a:ext uri="{FF2B5EF4-FFF2-40B4-BE49-F238E27FC236}">
                <a16:creationId xmlns:a16="http://schemas.microsoft.com/office/drawing/2014/main" id="{67BD2AFB-C5A8-355C-F6AE-CB2111B5BB78}"/>
              </a:ext>
            </a:extLst>
          </p:cNvPr>
          <p:cNvGrpSpPr/>
          <p:nvPr/>
        </p:nvGrpSpPr>
        <p:grpSpPr>
          <a:xfrm>
            <a:off x="5695793" y="2041870"/>
            <a:ext cx="1374257" cy="704681"/>
            <a:chOff x="3143003" y="3431410"/>
            <a:chExt cx="3906592" cy="1598306"/>
          </a:xfrm>
        </p:grpSpPr>
        <p:cxnSp>
          <p:nvCxnSpPr>
            <p:cNvPr id="15" name="Gerade Verbindung mit Pfeil 14">
              <a:extLst>
                <a:ext uri="{FF2B5EF4-FFF2-40B4-BE49-F238E27FC236}">
                  <a16:creationId xmlns:a16="http://schemas.microsoft.com/office/drawing/2014/main" id="{B7683FD3-C4C2-CEDF-B018-9094EECD9426}"/>
                </a:ext>
              </a:extLst>
            </p:cNvPr>
            <p:cNvCxnSpPr/>
            <p:nvPr/>
          </p:nvCxnSpPr>
          <p:spPr>
            <a:xfrm flipV="1">
              <a:off x="3143006" y="5027403"/>
              <a:ext cx="3906589" cy="23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89534655-2A35-FD33-7A4E-B566EF6D09FE}"/>
                </a:ext>
              </a:extLst>
            </p:cNvPr>
            <p:cNvCxnSpPr/>
            <p:nvPr/>
          </p:nvCxnSpPr>
          <p:spPr>
            <a:xfrm flipV="1">
              <a:off x="3143006" y="3431410"/>
              <a:ext cx="0" cy="15967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Freihandform 28">
              <a:extLst>
                <a:ext uri="{FF2B5EF4-FFF2-40B4-BE49-F238E27FC236}">
                  <a16:creationId xmlns:a16="http://schemas.microsoft.com/office/drawing/2014/main" id="{9EAB93B8-4289-6E56-7020-6D6DAED407B3}"/>
                </a:ext>
              </a:extLst>
            </p:cNvPr>
            <p:cNvSpPr/>
            <p:nvPr/>
          </p:nvSpPr>
          <p:spPr>
            <a:xfrm flipH="1">
              <a:off x="3143003" y="3867283"/>
              <a:ext cx="3631448" cy="1160120"/>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Lst>
              <a:ahLst/>
              <a:cxnLst>
                <a:cxn ang="0">
                  <a:pos x="connsiteX0" y="connsiteY0"/>
                </a:cxn>
                <a:cxn ang="0">
                  <a:pos x="connsiteX1" y="connsiteY1"/>
                </a:cxn>
                <a:cxn ang="0">
                  <a:pos x="connsiteX2" y="connsiteY2"/>
                </a:cxn>
              </a:cxnLst>
              <a:rect l="l" t="t" r="r" b="b"/>
              <a:pathLst>
                <a:path w="5538256" h="1687801">
                  <a:moveTo>
                    <a:pt x="0" y="1687801"/>
                  </a:moveTo>
                  <a:cubicBezTo>
                    <a:pt x="560615" y="1328573"/>
                    <a:pt x="1297642" y="947376"/>
                    <a:pt x="2177142" y="442476"/>
                  </a:cubicBezTo>
                  <a:cubicBezTo>
                    <a:pt x="3056642" y="-62424"/>
                    <a:pt x="2718938" y="-12331"/>
                    <a:pt x="5538256" y="1694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8" name="Gruppieren 17">
            <a:extLst>
              <a:ext uri="{FF2B5EF4-FFF2-40B4-BE49-F238E27FC236}">
                <a16:creationId xmlns:a16="http://schemas.microsoft.com/office/drawing/2014/main" id="{2FC61A49-17F4-B484-4EC3-54CBBE452BC7}"/>
              </a:ext>
            </a:extLst>
          </p:cNvPr>
          <p:cNvGrpSpPr/>
          <p:nvPr/>
        </p:nvGrpSpPr>
        <p:grpSpPr>
          <a:xfrm>
            <a:off x="8001513" y="2879783"/>
            <a:ext cx="1374256" cy="726298"/>
            <a:chOff x="8375345" y="4003552"/>
            <a:chExt cx="1374256" cy="726298"/>
          </a:xfrm>
        </p:grpSpPr>
        <p:cxnSp>
          <p:nvCxnSpPr>
            <p:cNvPr id="19" name="Gerade Verbindung mit Pfeil 18">
              <a:extLst>
                <a:ext uri="{FF2B5EF4-FFF2-40B4-BE49-F238E27FC236}">
                  <a16:creationId xmlns:a16="http://schemas.microsoft.com/office/drawing/2014/main" id="{1C54DB11-FCA4-BFF8-A17B-5FBFFABAB62F}"/>
                </a:ext>
              </a:extLst>
            </p:cNvPr>
            <p:cNvCxnSpPr/>
            <p:nvPr/>
          </p:nvCxnSpPr>
          <p:spPr>
            <a:xfrm flipV="1">
              <a:off x="8375345" y="4707213"/>
              <a:ext cx="1374256" cy="10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6F387FF8-01A2-6D2E-A392-4E9AA31E46EE}"/>
                </a:ext>
              </a:extLst>
            </p:cNvPr>
            <p:cNvCxnSpPr/>
            <p:nvPr/>
          </p:nvCxnSpPr>
          <p:spPr>
            <a:xfrm flipV="1">
              <a:off x="8375345" y="4003552"/>
              <a:ext cx="0" cy="7040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95EFAADC-8956-15DD-ADFA-6E91E1D02C64}"/>
                </a:ext>
              </a:extLst>
            </p:cNvPr>
            <p:cNvGrpSpPr/>
            <p:nvPr/>
          </p:nvGrpSpPr>
          <p:grpSpPr>
            <a:xfrm>
              <a:off x="8628586" y="4201867"/>
              <a:ext cx="750359" cy="527983"/>
              <a:chOff x="8441181" y="2504193"/>
              <a:chExt cx="1391242" cy="819891"/>
            </a:xfrm>
          </p:grpSpPr>
          <p:sp>
            <p:nvSpPr>
              <p:cNvPr id="22" name="Freihandform 32">
                <a:extLst>
                  <a:ext uri="{FF2B5EF4-FFF2-40B4-BE49-F238E27FC236}">
                    <a16:creationId xmlns:a16="http://schemas.microsoft.com/office/drawing/2014/main" id="{1942AA71-0641-2C3B-B057-CB2FB07F541F}"/>
                  </a:ext>
                </a:extLst>
              </p:cNvPr>
              <p:cNvSpPr/>
              <p:nvPr/>
            </p:nvSpPr>
            <p:spPr>
              <a:xfrm flipH="1">
                <a:off x="8904582" y="2515135"/>
                <a:ext cx="927841" cy="786271"/>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Lst>
                <a:ahLst/>
                <a:cxnLst>
                  <a:cxn ang="0">
                    <a:pos x="connsiteX0" y="connsiteY0"/>
                  </a:cxn>
                  <a:cxn ang="0">
                    <a:pos x="connsiteX1" y="connsiteY1"/>
                  </a:cxn>
                  <a:cxn ang="0">
                    <a:pos x="connsiteX2" y="connsiteY2"/>
                  </a:cxn>
                </a:cxnLst>
                <a:rect l="l" t="t" r="r" b="b"/>
                <a:pathLst>
                  <a:path w="5538256" h="1687801">
                    <a:moveTo>
                      <a:pt x="0" y="1687801"/>
                    </a:moveTo>
                    <a:cubicBezTo>
                      <a:pt x="560615" y="1328573"/>
                      <a:pt x="1297642" y="947376"/>
                      <a:pt x="2177142" y="442476"/>
                    </a:cubicBezTo>
                    <a:cubicBezTo>
                      <a:pt x="3056642" y="-62424"/>
                      <a:pt x="2718938" y="-12331"/>
                      <a:pt x="5538256" y="1694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33">
                <a:extLst>
                  <a:ext uri="{FF2B5EF4-FFF2-40B4-BE49-F238E27FC236}">
                    <a16:creationId xmlns:a16="http://schemas.microsoft.com/office/drawing/2014/main" id="{5DE04BA0-B4D7-C0A5-F489-B005A08B9A88}"/>
                  </a:ext>
                </a:extLst>
              </p:cNvPr>
              <p:cNvSpPr/>
              <p:nvPr/>
            </p:nvSpPr>
            <p:spPr>
              <a:xfrm>
                <a:off x="8441181" y="2504193"/>
                <a:ext cx="895349" cy="819891"/>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Lst>
                <a:ahLst/>
                <a:cxnLst>
                  <a:cxn ang="0">
                    <a:pos x="connsiteX0" y="connsiteY0"/>
                  </a:cxn>
                  <a:cxn ang="0">
                    <a:pos x="connsiteX1" y="connsiteY1"/>
                  </a:cxn>
                  <a:cxn ang="0">
                    <a:pos x="connsiteX2" y="connsiteY2"/>
                  </a:cxn>
                </a:cxnLst>
                <a:rect l="l" t="t" r="r" b="b"/>
                <a:pathLst>
                  <a:path w="5538256" h="1687801">
                    <a:moveTo>
                      <a:pt x="0" y="1687801"/>
                    </a:moveTo>
                    <a:cubicBezTo>
                      <a:pt x="560615" y="1328573"/>
                      <a:pt x="1297642" y="947376"/>
                      <a:pt x="2177142" y="442476"/>
                    </a:cubicBezTo>
                    <a:cubicBezTo>
                      <a:pt x="3056642" y="-62424"/>
                      <a:pt x="2718938" y="-12331"/>
                      <a:pt x="5538256" y="1694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25" name="Gerade Verbindung mit Pfeil 24">
            <a:extLst>
              <a:ext uri="{FF2B5EF4-FFF2-40B4-BE49-F238E27FC236}">
                <a16:creationId xmlns:a16="http://schemas.microsoft.com/office/drawing/2014/main" id="{9C51A792-226B-CBD0-8604-E3D874CC4C21}"/>
              </a:ext>
            </a:extLst>
          </p:cNvPr>
          <p:cNvCxnSpPr/>
          <p:nvPr/>
        </p:nvCxnSpPr>
        <p:spPr>
          <a:xfrm flipV="1">
            <a:off x="8001513" y="4496159"/>
            <a:ext cx="1374256" cy="10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10CF8B47-1640-56BD-EC89-BB6EDF282412}"/>
              </a:ext>
            </a:extLst>
          </p:cNvPr>
          <p:cNvCxnSpPr/>
          <p:nvPr/>
        </p:nvCxnSpPr>
        <p:spPr>
          <a:xfrm flipV="1">
            <a:off x="8001513" y="3792498"/>
            <a:ext cx="0" cy="7040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Freihandform 28">
            <a:extLst>
              <a:ext uri="{FF2B5EF4-FFF2-40B4-BE49-F238E27FC236}">
                <a16:creationId xmlns:a16="http://schemas.microsoft.com/office/drawing/2014/main" id="{61C8F134-63AF-D407-DEA9-5876BE99A230}"/>
              </a:ext>
            </a:extLst>
          </p:cNvPr>
          <p:cNvSpPr/>
          <p:nvPr/>
        </p:nvSpPr>
        <p:spPr>
          <a:xfrm flipH="1">
            <a:off x="8001513" y="3976065"/>
            <a:ext cx="534600" cy="511488"/>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Lst>
            <a:ahLst/>
            <a:cxnLst>
              <a:cxn ang="0">
                <a:pos x="connsiteX0" y="connsiteY0"/>
              </a:cxn>
              <a:cxn ang="0">
                <a:pos x="connsiteX1" y="connsiteY1"/>
              </a:cxn>
              <a:cxn ang="0">
                <a:pos x="connsiteX2" y="connsiteY2"/>
              </a:cxn>
            </a:cxnLst>
            <a:rect l="l" t="t" r="r" b="b"/>
            <a:pathLst>
              <a:path w="5538256" h="1687801">
                <a:moveTo>
                  <a:pt x="0" y="1687801"/>
                </a:moveTo>
                <a:cubicBezTo>
                  <a:pt x="560615" y="1328573"/>
                  <a:pt x="1297642" y="947376"/>
                  <a:pt x="2177142" y="442476"/>
                </a:cubicBezTo>
                <a:cubicBezTo>
                  <a:pt x="3056642" y="-62424"/>
                  <a:pt x="2718938" y="-12331"/>
                  <a:pt x="5538256" y="1694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11">
            <a:extLst>
              <a:ext uri="{FF2B5EF4-FFF2-40B4-BE49-F238E27FC236}">
                <a16:creationId xmlns:a16="http://schemas.microsoft.com/office/drawing/2014/main" id="{241F8F21-D50A-A01C-94CC-D30E1647EB7F}"/>
              </a:ext>
            </a:extLst>
          </p:cNvPr>
          <p:cNvSpPr/>
          <p:nvPr/>
        </p:nvSpPr>
        <p:spPr>
          <a:xfrm>
            <a:off x="8630271" y="3961139"/>
            <a:ext cx="482902" cy="532358"/>
          </a:xfrm>
          <a:custGeom>
            <a:avLst/>
            <a:gdLst>
              <a:gd name="connsiteX0" fmla="*/ 0 w 5556069"/>
              <a:gd name="connsiteY0" fmla="*/ 1724370 h 1724370"/>
              <a:gd name="connsiteX1" fmla="*/ 1854926 w 5556069"/>
              <a:gd name="connsiteY1" fmla="*/ 1097353 h 1724370"/>
              <a:gd name="connsiteX2" fmla="*/ 2690949 w 5556069"/>
              <a:gd name="connsiteY2" fmla="*/ 73 h 1724370"/>
              <a:gd name="connsiteX3" fmla="*/ 3448595 w 5556069"/>
              <a:gd name="connsiteY3" fmla="*/ 1045101 h 1724370"/>
              <a:gd name="connsiteX4" fmla="*/ 5556069 w 5556069"/>
              <a:gd name="connsiteY4" fmla="*/ 1689535 h 1724370"/>
              <a:gd name="connsiteX0" fmla="*/ 0 w 5556069"/>
              <a:gd name="connsiteY0" fmla="*/ 1724328 h 1724328"/>
              <a:gd name="connsiteX1" fmla="*/ 1854926 w 5556069"/>
              <a:gd name="connsiteY1" fmla="*/ 1097311 h 1724328"/>
              <a:gd name="connsiteX2" fmla="*/ 2690949 w 5556069"/>
              <a:gd name="connsiteY2" fmla="*/ 31 h 1724328"/>
              <a:gd name="connsiteX3" fmla="*/ 3466012 w 5556069"/>
              <a:gd name="connsiteY3" fmla="*/ 1132144 h 1724328"/>
              <a:gd name="connsiteX4" fmla="*/ 5556069 w 5556069"/>
              <a:gd name="connsiteY4" fmla="*/ 1689493 h 1724328"/>
              <a:gd name="connsiteX0" fmla="*/ 0 w 5556069"/>
              <a:gd name="connsiteY0" fmla="*/ 1724697 h 1724697"/>
              <a:gd name="connsiteX1" fmla="*/ 1968137 w 5556069"/>
              <a:gd name="connsiteY1" fmla="*/ 1263143 h 1724697"/>
              <a:gd name="connsiteX2" fmla="*/ 2690949 w 5556069"/>
              <a:gd name="connsiteY2" fmla="*/ 400 h 1724697"/>
              <a:gd name="connsiteX3" fmla="*/ 3466012 w 5556069"/>
              <a:gd name="connsiteY3" fmla="*/ 1132513 h 1724697"/>
              <a:gd name="connsiteX4" fmla="*/ 5556069 w 5556069"/>
              <a:gd name="connsiteY4" fmla="*/ 1689862 h 1724697"/>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2 h 1724312"/>
              <a:gd name="connsiteX1" fmla="*/ 1968137 w 5556069"/>
              <a:gd name="connsiteY1" fmla="*/ 1262758 h 1724312"/>
              <a:gd name="connsiteX2" fmla="*/ 2690949 w 5556069"/>
              <a:gd name="connsiteY2" fmla="*/ 15 h 1724312"/>
              <a:gd name="connsiteX3" fmla="*/ 3439886 w 5556069"/>
              <a:gd name="connsiteY3" fmla="*/ 1236631 h 1724312"/>
              <a:gd name="connsiteX4" fmla="*/ 5556069 w 5556069"/>
              <a:gd name="connsiteY4" fmla="*/ 1689477 h 1724312"/>
              <a:gd name="connsiteX0" fmla="*/ 0 w 5556069"/>
              <a:gd name="connsiteY0" fmla="*/ 1724319 h 1724319"/>
              <a:gd name="connsiteX1" fmla="*/ 1968137 w 5556069"/>
              <a:gd name="connsiteY1" fmla="*/ 1262765 h 1724319"/>
              <a:gd name="connsiteX2" fmla="*/ 2690949 w 5556069"/>
              <a:gd name="connsiteY2" fmla="*/ 22 h 1724319"/>
              <a:gd name="connsiteX3" fmla="*/ 3439886 w 5556069"/>
              <a:gd name="connsiteY3" fmla="*/ 1236638 h 1724319"/>
              <a:gd name="connsiteX4" fmla="*/ 5556069 w 5556069"/>
              <a:gd name="connsiteY4" fmla="*/ 1689484 h 1724319"/>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9 h 1725360"/>
              <a:gd name="connsiteX1" fmla="*/ 1968137 w 5556069"/>
              <a:gd name="connsiteY1" fmla="*/ 1262765 h 1725360"/>
              <a:gd name="connsiteX2" fmla="*/ 2690949 w 5556069"/>
              <a:gd name="connsiteY2" fmla="*/ 22 h 1725360"/>
              <a:gd name="connsiteX3" fmla="*/ 3439886 w 5556069"/>
              <a:gd name="connsiteY3" fmla="*/ 1236638 h 1725360"/>
              <a:gd name="connsiteX4" fmla="*/ 5556069 w 5556069"/>
              <a:gd name="connsiteY4" fmla="*/ 1689484 h 1725360"/>
              <a:gd name="connsiteX0" fmla="*/ 0 w 5556069"/>
              <a:gd name="connsiteY0" fmla="*/ 1724312 h 1725353"/>
              <a:gd name="connsiteX1" fmla="*/ 1968137 w 5556069"/>
              <a:gd name="connsiteY1" fmla="*/ 1262758 h 1725353"/>
              <a:gd name="connsiteX2" fmla="*/ 2690949 w 5556069"/>
              <a:gd name="connsiteY2" fmla="*/ 15 h 1725353"/>
              <a:gd name="connsiteX3" fmla="*/ 3439886 w 5556069"/>
              <a:gd name="connsiteY3" fmla="*/ 1236631 h 1725353"/>
              <a:gd name="connsiteX4" fmla="*/ 5556069 w 5556069"/>
              <a:gd name="connsiteY4" fmla="*/ 1724312 h 1725353"/>
              <a:gd name="connsiteX0" fmla="*/ 0 w 5556069"/>
              <a:gd name="connsiteY0" fmla="*/ 1724312 h 1724664"/>
              <a:gd name="connsiteX1" fmla="*/ 1968137 w 5556069"/>
              <a:gd name="connsiteY1" fmla="*/ 1262758 h 1724664"/>
              <a:gd name="connsiteX2" fmla="*/ 2690949 w 5556069"/>
              <a:gd name="connsiteY2" fmla="*/ 15 h 1724664"/>
              <a:gd name="connsiteX3" fmla="*/ 3439886 w 5556069"/>
              <a:gd name="connsiteY3" fmla="*/ 1236631 h 1724664"/>
              <a:gd name="connsiteX4" fmla="*/ 5556069 w 5556069"/>
              <a:gd name="connsiteY4" fmla="*/ 1724312 h 1724664"/>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1968137 w 5564382"/>
              <a:gd name="connsiteY1" fmla="*/ 1262758 h 1724312"/>
              <a:gd name="connsiteX2" fmla="*/ 2690949 w 5564382"/>
              <a:gd name="connsiteY2" fmla="*/ 15 h 1724312"/>
              <a:gd name="connsiteX3" fmla="*/ 3439886 w 5564382"/>
              <a:gd name="connsiteY3" fmla="*/ 1236631 h 1724312"/>
              <a:gd name="connsiteX4" fmla="*/ 5564382 w 5564382"/>
              <a:gd name="connsiteY4" fmla="*/ 1699374 h 1724312"/>
              <a:gd name="connsiteX0" fmla="*/ 0 w 5564382"/>
              <a:gd name="connsiteY0" fmla="*/ 1724312 h 1724312"/>
              <a:gd name="connsiteX1" fmla="*/ 2690949 w 5564382"/>
              <a:gd name="connsiteY1" fmla="*/ 15 h 1724312"/>
              <a:gd name="connsiteX2" fmla="*/ 3439886 w 5564382"/>
              <a:gd name="connsiteY2" fmla="*/ 1236631 h 1724312"/>
              <a:gd name="connsiteX3" fmla="*/ 5564382 w 5564382"/>
              <a:gd name="connsiteY3" fmla="*/ 1699374 h 1724312"/>
              <a:gd name="connsiteX0" fmla="*/ 0 w 5564382"/>
              <a:gd name="connsiteY0" fmla="*/ 1419519 h 1419519"/>
              <a:gd name="connsiteX1" fmla="*/ 2690949 w 5564382"/>
              <a:gd name="connsiteY1" fmla="*/ 22 h 1419519"/>
              <a:gd name="connsiteX2" fmla="*/ 3439886 w 5564382"/>
              <a:gd name="connsiteY2" fmla="*/ 931838 h 1419519"/>
              <a:gd name="connsiteX3" fmla="*/ 5564382 w 5564382"/>
              <a:gd name="connsiteY3" fmla="*/ 1394581 h 1419519"/>
              <a:gd name="connsiteX0" fmla="*/ 0 w 5564382"/>
              <a:gd name="connsiteY0" fmla="*/ 1453212 h 1453212"/>
              <a:gd name="connsiteX1" fmla="*/ 2690949 w 5564382"/>
              <a:gd name="connsiteY1" fmla="*/ 33715 h 1453212"/>
              <a:gd name="connsiteX2" fmla="*/ 3439886 w 5564382"/>
              <a:gd name="connsiteY2" fmla="*/ 965531 h 1453212"/>
              <a:gd name="connsiteX3" fmla="*/ 5564382 w 5564382"/>
              <a:gd name="connsiteY3" fmla="*/ 1428274 h 1453212"/>
              <a:gd name="connsiteX0" fmla="*/ 0 w 5564382"/>
              <a:gd name="connsiteY0" fmla="*/ 1419509 h 1419509"/>
              <a:gd name="connsiteX1" fmla="*/ 2690949 w 5564382"/>
              <a:gd name="connsiteY1" fmla="*/ 12 h 1419509"/>
              <a:gd name="connsiteX2" fmla="*/ 5564382 w 5564382"/>
              <a:gd name="connsiteY2" fmla="*/ 1394571 h 1419509"/>
              <a:gd name="connsiteX0" fmla="*/ 0 w 5538256"/>
              <a:gd name="connsiteY0" fmla="*/ 1601804 h 1601804"/>
              <a:gd name="connsiteX1" fmla="*/ 2690949 w 5538256"/>
              <a:gd name="connsiteY1" fmla="*/ 182307 h 1601804"/>
              <a:gd name="connsiteX2" fmla="*/ 5538256 w 5538256"/>
              <a:gd name="connsiteY2" fmla="*/ 209620 h 1601804"/>
              <a:gd name="connsiteX0" fmla="*/ 0 w 5538256"/>
              <a:gd name="connsiteY0" fmla="*/ 1655349 h 1655349"/>
              <a:gd name="connsiteX1" fmla="*/ 2690949 w 5538256"/>
              <a:gd name="connsiteY1" fmla="*/ 235852 h 1655349"/>
              <a:gd name="connsiteX2" fmla="*/ 5538256 w 5538256"/>
              <a:gd name="connsiteY2" fmla="*/ 176080 h 1655349"/>
              <a:gd name="connsiteX0" fmla="*/ 0 w 5538256"/>
              <a:gd name="connsiteY0" fmla="*/ 1547952 h 1547952"/>
              <a:gd name="connsiteX1" fmla="*/ 2690949 w 5538256"/>
              <a:gd name="connsiteY1" fmla="*/ 128455 h 1547952"/>
              <a:gd name="connsiteX2" fmla="*/ 5538256 w 5538256"/>
              <a:gd name="connsiteY2" fmla="*/ 68683 h 1547952"/>
              <a:gd name="connsiteX0" fmla="*/ 0 w 5538256"/>
              <a:gd name="connsiteY0" fmla="*/ 1642184 h 1642184"/>
              <a:gd name="connsiteX1" fmla="*/ 2690949 w 5538256"/>
              <a:gd name="connsiteY1" fmla="*/ 222687 h 1642184"/>
              <a:gd name="connsiteX2" fmla="*/ 5538256 w 5538256"/>
              <a:gd name="connsiteY2" fmla="*/ 6160 h 1642184"/>
              <a:gd name="connsiteX0" fmla="*/ 0 w 5538256"/>
              <a:gd name="connsiteY0" fmla="*/ 1646018 h 1646018"/>
              <a:gd name="connsiteX1" fmla="*/ 2690949 w 5538256"/>
              <a:gd name="connsiteY1" fmla="*/ 226521 h 1646018"/>
              <a:gd name="connsiteX2" fmla="*/ 5538256 w 5538256"/>
              <a:gd name="connsiteY2" fmla="*/ 9994 h 1646018"/>
              <a:gd name="connsiteX0" fmla="*/ 0 w 5538256"/>
              <a:gd name="connsiteY0" fmla="*/ 1669663 h 1669663"/>
              <a:gd name="connsiteX1" fmla="*/ 2377440 w 5538256"/>
              <a:gd name="connsiteY1" fmla="*/ 180497 h 1669663"/>
              <a:gd name="connsiteX2" fmla="*/ 5538256 w 5538256"/>
              <a:gd name="connsiteY2" fmla="*/ 33639 h 1669663"/>
              <a:gd name="connsiteX0" fmla="*/ 0 w 5538256"/>
              <a:gd name="connsiteY0" fmla="*/ 1816318 h 1816318"/>
              <a:gd name="connsiteX1" fmla="*/ 2377440 w 5538256"/>
              <a:gd name="connsiteY1" fmla="*/ 327152 h 1816318"/>
              <a:gd name="connsiteX2" fmla="*/ 5538256 w 5538256"/>
              <a:gd name="connsiteY2" fmla="*/ 180294 h 1816318"/>
              <a:gd name="connsiteX0" fmla="*/ 0 w 5538256"/>
              <a:gd name="connsiteY0" fmla="*/ 1821360 h 1821360"/>
              <a:gd name="connsiteX1" fmla="*/ 2377440 w 5538256"/>
              <a:gd name="connsiteY1" fmla="*/ 332194 h 1821360"/>
              <a:gd name="connsiteX2" fmla="*/ 5538256 w 5538256"/>
              <a:gd name="connsiteY2" fmla="*/ 185336 h 1821360"/>
              <a:gd name="connsiteX0" fmla="*/ 0 w 5538256"/>
              <a:gd name="connsiteY0" fmla="*/ 1668154 h 1668154"/>
              <a:gd name="connsiteX1" fmla="*/ 2377440 w 5538256"/>
              <a:gd name="connsiteY1" fmla="*/ 178988 h 1668154"/>
              <a:gd name="connsiteX2" fmla="*/ 5538256 w 5538256"/>
              <a:gd name="connsiteY2" fmla="*/ 32130 h 1668154"/>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1010 h 1661010"/>
              <a:gd name="connsiteX1" fmla="*/ 2751909 w 5538256"/>
              <a:gd name="connsiteY1" fmla="*/ 163135 h 1661010"/>
              <a:gd name="connsiteX2" fmla="*/ 5538256 w 5538256"/>
              <a:gd name="connsiteY2" fmla="*/ 24986 h 1661010"/>
              <a:gd name="connsiteX0" fmla="*/ 0 w 5538256"/>
              <a:gd name="connsiteY0" fmla="*/ 1671631 h 1671631"/>
              <a:gd name="connsiteX1" fmla="*/ 2751909 w 5538256"/>
              <a:gd name="connsiteY1" fmla="*/ 173756 h 1671631"/>
              <a:gd name="connsiteX2" fmla="*/ 5538256 w 5538256"/>
              <a:gd name="connsiteY2" fmla="*/ 35607 h 1671631"/>
              <a:gd name="connsiteX0" fmla="*/ 0 w 5538256"/>
              <a:gd name="connsiteY0" fmla="*/ 1668154 h 1668154"/>
              <a:gd name="connsiteX1" fmla="*/ 2734492 w 5538256"/>
              <a:gd name="connsiteY1" fmla="*/ 178988 h 1668154"/>
              <a:gd name="connsiteX2" fmla="*/ 5538256 w 5538256"/>
              <a:gd name="connsiteY2" fmla="*/ 32130 h 1668154"/>
              <a:gd name="connsiteX0" fmla="*/ 0 w 5538256"/>
              <a:gd name="connsiteY0" fmla="*/ 1699767 h 1699767"/>
              <a:gd name="connsiteX1" fmla="*/ 2734492 w 5538256"/>
              <a:gd name="connsiteY1" fmla="*/ 210601 h 1699767"/>
              <a:gd name="connsiteX2" fmla="*/ 5538256 w 5538256"/>
              <a:gd name="connsiteY2" fmla="*/ 28909 h 1699767"/>
              <a:gd name="connsiteX0" fmla="*/ 0 w 5538256"/>
              <a:gd name="connsiteY0" fmla="*/ 1673746 h 1673746"/>
              <a:gd name="connsiteX1" fmla="*/ 2734492 w 5538256"/>
              <a:gd name="connsiteY1" fmla="*/ 184580 h 1673746"/>
              <a:gd name="connsiteX2" fmla="*/ 5538256 w 5538256"/>
              <a:gd name="connsiteY2" fmla="*/ 2888 h 1673746"/>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34492 w 5538256"/>
              <a:gd name="connsiteY1" fmla="*/ 181692 h 1670858"/>
              <a:gd name="connsiteX2" fmla="*/ 5538256 w 5538256"/>
              <a:gd name="connsiteY2" fmla="*/ 0 h 1670858"/>
              <a:gd name="connsiteX0" fmla="*/ 0 w 5538256"/>
              <a:gd name="connsiteY0" fmla="*/ 1670858 h 1670858"/>
              <a:gd name="connsiteX1" fmla="*/ 2725783 w 5538256"/>
              <a:gd name="connsiteY1" fmla="*/ 103315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0858 h 1670858"/>
              <a:gd name="connsiteX1" fmla="*/ 2473234 w 5538256"/>
              <a:gd name="connsiteY1" fmla="*/ 251361 h 1670858"/>
              <a:gd name="connsiteX2" fmla="*/ 5538256 w 5538256"/>
              <a:gd name="connsiteY2" fmla="*/ 0 h 1670858"/>
              <a:gd name="connsiteX0" fmla="*/ 0 w 5538256"/>
              <a:gd name="connsiteY0" fmla="*/ 1672072 h 1672072"/>
              <a:gd name="connsiteX1" fmla="*/ 2473234 w 5538256"/>
              <a:gd name="connsiteY1" fmla="*/ 252575 h 1672072"/>
              <a:gd name="connsiteX2" fmla="*/ 5538256 w 5538256"/>
              <a:gd name="connsiteY2" fmla="*/ 1214 h 1672072"/>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0858 h 1670858"/>
              <a:gd name="connsiteX1" fmla="*/ 2177142 w 5538256"/>
              <a:gd name="connsiteY1" fmla="*/ 425533 h 1670858"/>
              <a:gd name="connsiteX2" fmla="*/ 5538256 w 5538256"/>
              <a:gd name="connsiteY2" fmla="*/ 0 h 1670858"/>
              <a:gd name="connsiteX0" fmla="*/ 0 w 5538256"/>
              <a:gd name="connsiteY0" fmla="*/ 1673169 h 1673169"/>
              <a:gd name="connsiteX1" fmla="*/ 2177142 w 5538256"/>
              <a:gd name="connsiteY1" fmla="*/ 427844 h 1673169"/>
              <a:gd name="connsiteX2" fmla="*/ 5538256 w 5538256"/>
              <a:gd name="connsiteY2" fmla="*/ 2311 h 1673169"/>
              <a:gd name="connsiteX0" fmla="*/ 0 w 5538256"/>
              <a:gd name="connsiteY0" fmla="*/ 1687801 h 1687801"/>
              <a:gd name="connsiteX1" fmla="*/ 2177142 w 5538256"/>
              <a:gd name="connsiteY1" fmla="*/ 442476 h 1687801"/>
              <a:gd name="connsiteX2" fmla="*/ 5538256 w 5538256"/>
              <a:gd name="connsiteY2" fmla="*/ 16943 h 1687801"/>
            </a:gdLst>
            <a:ahLst/>
            <a:cxnLst>
              <a:cxn ang="0">
                <a:pos x="connsiteX0" y="connsiteY0"/>
              </a:cxn>
              <a:cxn ang="0">
                <a:pos x="connsiteX1" y="connsiteY1"/>
              </a:cxn>
              <a:cxn ang="0">
                <a:pos x="connsiteX2" y="connsiteY2"/>
              </a:cxn>
            </a:cxnLst>
            <a:rect l="l" t="t" r="r" b="b"/>
            <a:pathLst>
              <a:path w="5538256" h="1687801">
                <a:moveTo>
                  <a:pt x="0" y="1687801"/>
                </a:moveTo>
                <a:cubicBezTo>
                  <a:pt x="560615" y="1328573"/>
                  <a:pt x="1297642" y="947376"/>
                  <a:pt x="2177142" y="442476"/>
                </a:cubicBezTo>
                <a:cubicBezTo>
                  <a:pt x="3056642" y="-62424"/>
                  <a:pt x="2718938" y="-12331"/>
                  <a:pt x="5538256" y="1694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29974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Strom- und Spannungsversorgung</a:t>
            </a:r>
            <a:endParaRPr kumimoji="0" lang="de-DE" sz="4000" b="0" i="0" u="none" strike="noStrike" kern="1200" cap="none" spc="0" normalizeH="0" baseline="0" noProof="0" dirty="0">
              <a:ln>
                <a:noFill/>
              </a:ln>
              <a:solidFill>
                <a:srgbClr val="A80163"/>
              </a:solidFill>
              <a:effectLst/>
              <a:uLnTx/>
              <a:uFillTx/>
              <a:latin typeface="Bosch Office Sans"/>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42634C13-AB66-1EE2-00CE-C10EC064B15D}"/>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Häufig kommen </a:t>
            </a:r>
            <a:r>
              <a:rPr lang="de-DE" b="1" dirty="0">
                <a:solidFill>
                  <a:srgbClr val="000000"/>
                </a:solidFill>
              </a:rPr>
              <a:t>Schaltnetzteile</a:t>
            </a:r>
            <a:r>
              <a:rPr lang="de-DE" dirty="0">
                <a:solidFill>
                  <a:srgbClr val="000000"/>
                </a:solidFill>
              </a:rPr>
              <a:t> zum Einsatz. </a:t>
            </a:r>
          </a:p>
          <a:p>
            <a:pPr marL="0" indent="0">
              <a:buNone/>
              <a:defRPr/>
            </a:pPr>
            <a:endParaRPr lang="de-DE" sz="400" dirty="0">
              <a:solidFill>
                <a:srgbClr val="000000"/>
              </a:solidFill>
            </a:endParaRPr>
          </a:p>
          <a:p>
            <a:pPr marL="0" indent="0">
              <a:buNone/>
              <a:defRPr/>
            </a:pPr>
            <a:r>
              <a:rPr lang="de-DE" b="1" dirty="0">
                <a:solidFill>
                  <a:srgbClr val="000000"/>
                </a:solidFill>
              </a:rPr>
              <a:t>Vorteil</a:t>
            </a:r>
            <a:r>
              <a:rPr lang="de-DE" dirty="0">
                <a:solidFill>
                  <a:srgbClr val="000000"/>
                </a:solidFill>
              </a:rPr>
              <a:t> (gegenüber konventionellen Netzteilen):		</a:t>
            </a:r>
            <a:r>
              <a:rPr lang="de-DE" b="1" dirty="0">
                <a:solidFill>
                  <a:srgbClr val="000000"/>
                </a:solidFill>
              </a:rPr>
              <a:t>Nachteil:</a:t>
            </a:r>
          </a:p>
          <a:p>
            <a:pPr marL="0" indent="-21598">
              <a:buNone/>
              <a:defRPr/>
            </a:pPr>
            <a:r>
              <a:rPr lang="de-DE" sz="1600" b="1" dirty="0">
                <a:solidFill>
                  <a:srgbClr val="000000"/>
                </a:solidFill>
              </a:rPr>
              <a:t>     - höhere Wirkungsgrad</a:t>
            </a:r>
            <a:r>
              <a:rPr lang="de-DE" sz="1600" dirty="0">
                <a:solidFill>
                  <a:srgbClr val="000000"/>
                </a:solidFill>
              </a:rPr>
              <a:t> (weniger Verlustleistung)		     - Durch die Schaltfrequenz können </a:t>
            </a:r>
            <a:r>
              <a:rPr lang="de-DE" sz="1600" b="1" dirty="0">
                <a:solidFill>
                  <a:srgbClr val="000000"/>
                </a:solidFill>
              </a:rPr>
              <a:t>hochfrequente</a:t>
            </a:r>
          </a:p>
          <a:p>
            <a:pPr marL="0" indent="-21598">
              <a:buNone/>
              <a:defRPr/>
            </a:pPr>
            <a:r>
              <a:rPr lang="de-DE" sz="1600" b="1" dirty="0">
                <a:solidFill>
                  <a:srgbClr val="000000"/>
                </a:solidFill>
              </a:rPr>
              <a:t>     - leichteres Gewich</a:t>
            </a:r>
            <a:r>
              <a:rPr lang="de-DE" sz="1600" dirty="0">
                <a:solidFill>
                  <a:srgbClr val="000000"/>
                </a:solidFill>
              </a:rPr>
              <a:t>t				        </a:t>
            </a:r>
            <a:r>
              <a:rPr lang="de-DE" sz="1600" b="1" dirty="0">
                <a:solidFill>
                  <a:srgbClr val="000000"/>
                </a:solidFill>
              </a:rPr>
              <a:t>Störungen</a:t>
            </a:r>
            <a:r>
              <a:rPr lang="de-DE" sz="1600" dirty="0">
                <a:solidFill>
                  <a:srgbClr val="000000"/>
                </a:solidFill>
              </a:rPr>
              <a:t> verursacht werden</a:t>
            </a:r>
          </a:p>
          <a:p>
            <a:pPr marL="0" indent="-21598">
              <a:buNone/>
              <a:defRPr/>
            </a:pPr>
            <a:r>
              <a:rPr lang="de-DE" sz="1600" b="1" dirty="0">
                <a:solidFill>
                  <a:srgbClr val="000000"/>
                </a:solidFill>
              </a:rPr>
              <a:t>     - geringeres Volumen</a:t>
            </a:r>
          </a:p>
          <a:p>
            <a:pPr>
              <a:defRPr/>
            </a:pPr>
            <a:endParaRPr lang="de-DE" dirty="0">
              <a:solidFill>
                <a:srgbClr val="000000"/>
              </a:solidFill>
            </a:endParaRPr>
          </a:p>
          <a:p>
            <a:pPr>
              <a:defRPr/>
            </a:pPr>
            <a:r>
              <a:rPr lang="de-DE" dirty="0">
                <a:solidFill>
                  <a:srgbClr val="000000"/>
                </a:solidFill>
              </a:rPr>
              <a:t>Einweggleichrichter im Netzteil:</a:t>
            </a:r>
          </a:p>
          <a:p>
            <a:pPr>
              <a:defRPr/>
            </a:pPr>
            <a:endParaRPr lang="de-DE" dirty="0">
              <a:solidFill>
                <a:srgbClr val="000000"/>
              </a:solidFill>
            </a:endParaRPr>
          </a:p>
          <a:p>
            <a:pPr>
              <a:defRPr/>
            </a:pPr>
            <a:endParaRPr lang="de-DE" dirty="0">
              <a:solidFill>
                <a:srgbClr val="000000"/>
              </a:solidFill>
            </a:endParaRPr>
          </a:p>
        </p:txBody>
      </p:sp>
      <p:pic>
        <p:nvPicPr>
          <p:cNvPr id="27" name="Grafik 26">
            <a:extLst>
              <a:ext uri="{FF2B5EF4-FFF2-40B4-BE49-F238E27FC236}">
                <a16:creationId xmlns:a16="http://schemas.microsoft.com/office/drawing/2014/main" id="{C948A8C1-4E73-79F6-7CBE-21A66F320E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56986" y="3942358"/>
            <a:ext cx="4535322" cy="1378578"/>
          </a:xfrm>
          <a:prstGeom prst="rect">
            <a:avLst/>
          </a:prstGeom>
        </p:spPr>
      </p:pic>
      <p:pic>
        <p:nvPicPr>
          <p:cNvPr id="29" name="Grafik 28">
            <a:extLst>
              <a:ext uri="{FF2B5EF4-FFF2-40B4-BE49-F238E27FC236}">
                <a16:creationId xmlns:a16="http://schemas.microsoft.com/office/drawing/2014/main" id="{9311D1F4-EB85-EEF9-6C65-FF6E5C8FCC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68355" y="3946604"/>
            <a:ext cx="1965160" cy="1391988"/>
          </a:xfrm>
          <a:prstGeom prst="rect">
            <a:avLst/>
          </a:prstGeom>
        </p:spPr>
      </p:pic>
      <p:pic>
        <p:nvPicPr>
          <p:cNvPr id="33" name="Grafik 32">
            <a:extLst>
              <a:ext uri="{FF2B5EF4-FFF2-40B4-BE49-F238E27FC236}">
                <a16:creationId xmlns:a16="http://schemas.microsoft.com/office/drawing/2014/main" id="{AAE429CE-F7D0-04D8-3B98-9EE7C54275F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5295" y="3946604"/>
            <a:ext cx="1965159" cy="1391988"/>
          </a:xfrm>
          <a:prstGeom prst="rect">
            <a:avLst/>
          </a:prstGeom>
        </p:spPr>
      </p:pic>
      <p:sp>
        <p:nvSpPr>
          <p:cNvPr id="34" name="Textfeld 33">
            <a:extLst>
              <a:ext uri="{FF2B5EF4-FFF2-40B4-BE49-F238E27FC236}">
                <a16:creationId xmlns:a16="http://schemas.microsoft.com/office/drawing/2014/main" id="{8812D32B-FD6B-2462-E10A-EB355813070F}"/>
              </a:ext>
            </a:extLst>
          </p:cNvPr>
          <p:cNvSpPr txBox="1"/>
          <p:nvPr/>
        </p:nvSpPr>
        <p:spPr>
          <a:xfrm>
            <a:off x="8776098" y="5468279"/>
            <a:ext cx="1149674" cy="246221"/>
          </a:xfrm>
          <a:prstGeom prst="rect">
            <a:avLst/>
          </a:prstGeom>
          <a:noFill/>
        </p:spPr>
        <p:txBody>
          <a:bodyPr wrap="none" rtlCol="0">
            <a:spAutoFit/>
          </a:bodyPr>
          <a:lstStyle/>
          <a:p>
            <a:r>
              <a:rPr lang="de-DE" sz="1000" dirty="0"/>
              <a:t>Bildquelle: BNetzA</a:t>
            </a:r>
          </a:p>
        </p:txBody>
      </p:sp>
      <p:sp>
        <p:nvSpPr>
          <p:cNvPr id="35" name="Textfeld 34">
            <a:extLst>
              <a:ext uri="{FF2B5EF4-FFF2-40B4-BE49-F238E27FC236}">
                <a16:creationId xmlns:a16="http://schemas.microsoft.com/office/drawing/2014/main" id="{10DA525E-0CD7-BD32-B6F8-598367E7CD6B}"/>
              </a:ext>
            </a:extLst>
          </p:cNvPr>
          <p:cNvSpPr txBox="1"/>
          <p:nvPr/>
        </p:nvSpPr>
        <p:spPr>
          <a:xfrm>
            <a:off x="5551168" y="5484702"/>
            <a:ext cx="1149674" cy="246221"/>
          </a:xfrm>
          <a:prstGeom prst="rect">
            <a:avLst/>
          </a:prstGeom>
          <a:noFill/>
        </p:spPr>
        <p:txBody>
          <a:bodyPr wrap="none" rtlCol="0">
            <a:spAutoFit/>
          </a:bodyPr>
          <a:lstStyle/>
          <a:p>
            <a:r>
              <a:rPr lang="de-DE" sz="1000" dirty="0"/>
              <a:t>Bildquelle: BNetzA</a:t>
            </a:r>
          </a:p>
        </p:txBody>
      </p:sp>
      <p:sp>
        <p:nvSpPr>
          <p:cNvPr id="36" name="Textfeld 35">
            <a:extLst>
              <a:ext uri="{FF2B5EF4-FFF2-40B4-BE49-F238E27FC236}">
                <a16:creationId xmlns:a16="http://schemas.microsoft.com/office/drawing/2014/main" id="{0C3BB9E5-84E8-BEBE-404A-267D9F2F96BE}"/>
              </a:ext>
            </a:extLst>
          </p:cNvPr>
          <p:cNvSpPr txBox="1"/>
          <p:nvPr/>
        </p:nvSpPr>
        <p:spPr>
          <a:xfrm>
            <a:off x="1283037" y="5476486"/>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109011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Verstärker</a:t>
            </a:r>
            <a:endParaRPr kumimoji="0" lang="de-DE" sz="4000" b="0" i="0" u="none" strike="noStrike" kern="1200" cap="none" spc="0" normalizeH="0" baseline="0" noProof="0" dirty="0">
              <a:ln>
                <a:noFill/>
              </a:ln>
              <a:solidFill>
                <a:srgbClr val="A80163"/>
              </a:solidFill>
              <a:effectLst/>
              <a:uLnTx/>
              <a:uFillTx/>
              <a:latin typeface="Bosch Office Sans"/>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42634C13-AB66-1EE2-00CE-C10EC064B15D}"/>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Über eine Spannungsquelle versorgt liefert ein Leistungsverstärker eine gegenüber der Eingangsleistung höhere Ausgangsleistung. HF-Leistungsverstärker dienen der Anhebung des Sendesignals.</a:t>
            </a:r>
          </a:p>
          <a:p>
            <a:pPr marL="0" indent="0">
              <a:buNone/>
              <a:defRPr/>
            </a:pPr>
            <a:endParaRPr lang="de-DE" dirty="0">
              <a:solidFill>
                <a:srgbClr val="000000"/>
              </a:solidFill>
            </a:endParaRPr>
          </a:p>
          <a:p>
            <a:pPr marL="0" indent="0">
              <a:buNone/>
              <a:defRPr/>
            </a:pPr>
            <a:r>
              <a:rPr lang="de-DE" dirty="0">
                <a:solidFill>
                  <a:srgbClr val="000000"/>
                </a:solidFill>
              </a:rPr>
              <a:t>Im NF-Bereich dienen Verstärker z. B. der Wiedergabe des Audiosignals über einen Lautsprecher:</a:t>
            </a:r>
          </a:p>
          <a:p>
            <a:pPr>
              <a:defRPr/>
            </a:pPr>
            <a:endParaRPr lang="de-DE" dirty="0">
              <a:solidFill>
                <a:srgbClr val="000000"/>
              </a:solidFill>
            </a:endParaRPr>
          </a:p>
        </p:txBody>
      </p:sp>
      <p:pic>
        <p:nvPicPr>
          <p:cNvPr id="8" name="Grafik 7">
            <a:extLst>
              <a:ext uri="{FF2B5EF4-FFF2-40B4-BE49-F238E27FC236}">
                <a16:creationId xmlns:a16="http://schemas.microsoft.com/office/drawing/2014/main" id="{459D4C27-4198-C849-2C40-9D0FA9A4EF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75522" y="2714491"/>
            <a:ext cx="3745380" cy="2780413"/>
          </a:xfrm>
          <a:prstGeom prst="rect">
            <a:avLst/>
          </a:prstGeom>
        </p:spPr>
      </p:pic>
      <p:sp>
        <p:nvSpPr>
          <p:cNvPr id="9" name="Textfeld 8">
            <a:extLst>
              <a:ext uri="{FF2B5EF4-FFF2-40B4-BE49-F238E27FC236}">
                <a16:creationId xmlns:a16="http://schemas.microsoft.com/office/drawing/2014/main" id="{37D74D54-C66E-BAA2-283D-9570052A3011}"/>
              </a:ext>
            </a:extLst>
          </p:cNvPr>
          <p:cNvSpPr txBox="1"/>
          <p:nvPr/>
        </p:nvSpPr>
        <p:spPr>
          <a:xfrm>
            <a:off x="7580315" y="5421850"/>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250680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Oszillator</a:t>
            </a:r>
            <a:endParaRPr kumimoji="0" lang="de-DE" sz="4000" b="0" i="0" u="none" strike="noStrike" kern="1200" cap="none" spc="0" normalizeH="0" baseline="0" noProof="0" dirty="0">
              <a:ln>
                <a:noFill/>
              </a:ln>
              <a:solidFill>
                <a:srgbClr val="A80163"/>
              </a:solidFill>
              <a:effectLst/>
              <a:uLnTx/>
              <a:uFillTx/>
              <a:latin typeface="Bosch Office Sans"/>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42634C13-AB66-1EE2-00CE-C10EC064B15D}"/>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Ein einfacher Oszillator (Schwingungserzeuger) ist der LC-Oszillator, dessen Frequenz von einer Spule (L) und einem Kondensator (C) bestimmt wird.</a:t>
            </a:r>
          </a:p>
          <a:p>
            <a:pPr marL="0" indent="0">
              <a:buNone/>
              <a:defRPr/>
            </a:pPr>
            <a:endParaRPr lang="de-DE" sz="400" dirty="0">
              <a:solidFill>
                <a:srgbClr val="000000"/>
              </a:solidFill>
            </a:endParaRPr>
          </a:p>
          <a:p>
            <a:pPr marL="0" indent="0">
              <a:buNone/>
              <a:defRPr/>
            </a:pPr>
            <a:r>
              <a:rPr lang="de-DE" dirty="0">
                <a:solidFill>
                  <a:srgbClr val="000000"/>
                </a:solidFill>
              </a:rPr>
              <a:t>Bedingt durch die Temperaturkoeffizienten von eingesetzter Spule bzw. eingesetztem Kondensator, ist die Frequenz eines LC-Oszillators selbst auch temperaturabhängig.</a:t>
            </a:r>
          </a:p>
          <a:p>
            <a:pPr marL="0" indent="0">
              <a:buNone/>
              <a:defRPr/>
            </a:pPr>
            <a:r>
              <a:rPr lang="de-DE" dirty="0">
                <a:solidFill>
                  <a:srgbClr val="000000"/>
                </a:solidFill>
              </a:rPr>
              <a:t>Eine durch Temperatureinflüsse hervorgerufene </a:t>
            </a:r>
            <a:r>
              <a:rPr lang="de-DE" b="1" dirty="0">
                <a:solidFill>
                  <a:srgbClr val="000000"/>
                </a:solidFill>
              </a:rPr>
              <a:t>Vergrößerung der Induktivität bzw. Kapazität</a:t>
            </a:r>
            <a:r>
              <a:rPr lang="de-DE" dirty="0">
                <a:solidFill>
                  <a:srgbClr val="000000"/>
                </a:solidFill>
              </a:rPr>
              <a:t> hat eine </a:t>
            </a:r>
            <a:r>
              <a:rPr lang="de-DE" b="1" dirty="0">
                <a:solidFill>
                  <a:srgbClr val="000000"/>
                </a:solidFill>
              </a:rPr>
              <a:t>Verringerung der Schwingfrequenz </a:t>
            </a:r>
            <a:r>
              <a:rPr lang="de-DE" dirty="0">
                <a:solidFill>
                  <a:srgbClr val="000000"/>
                </a:solidFill>
              </a:rPr>
              <a:t>zur Folge und umgekehrt:</a:t>
            </a: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r>
              <a:rPr lang="de-DE" dirty="0">
                <a:solidFill>
                  <a:srgbClr val="000000"/>
                </a:solidFill>
              </a:rPr>
              <a:t>Eine </a:t>
            </a:r>
            <a:r>
              <a:rPr lang="de-DE" b="1" dirty="0">
                <a:solidFill>
                  <a:srgbClr val="000000"/>
                </a:solidFill>
              </a:rPr>
              <a:t>bessere Frequenzstabilität </a:t>
            </a:r>
            <a:r>
              <a:rPr lang="de-DE" dirty="0">
                <a:solidFill>
                  <a:srgbClr val="000000"/>
                </a:solidFill>
              </a:rPr>
              <a:t>gegenüber LC-Oszillatoren weisen </a:t>
            </a:r>
            <a:r>
              <a:rPr lang="de-DE" b="1" dirty="0">
                <a:solidFill>
                  <a:srgbClr val="000000"/>
                </a:solidFill>
              </a:rPr>
              <a:t>Quarzoszillatoren</a:t>
            </a:r>
            <a:r>
              <a:rPr lang="de-DE" dirty="0">
                <a:solidFill>
                  <a:srgbClr val="000000"/>
                </a:solidFill>
              </a:rPr>
              <a:t> auf. Bei ihnen handelt es sich um Schwingungserzeuger, deren </a:t>
            </a:r>
            <a:r>
              <a:rPr lang="de-DE" b="1" dirty="0">
                <a:solidFill>
                  <a:srgbClr val="000000"/>
                </a:solidFill>
              </a:rPr>
              <a:t>Frequenz durch einen Quarz bestimmt</a:t>
            </a:r>
            <a:r>
              <a:rPr lang="de-DE" dirty="0">
                <a:solidFill>
                  <a:srgbClr val="000000"/>
                </a:solidFill>
              </a:rPr>
              <a:t> wird.</a:t>
            </a:r>
          </a:p>
        </p:txBody>
      </p:sp>
      <p:grpSp>
        <p:nvGrpSpPr>
          <p:cNvPr id="19" name="Gruppieren 18">
            <a:extLst>
              <a:ext uri="{FF2B5EF4-FFF2-40B4-BE49-F238E27FC236}">
                <a16:creationId xmlns:a16="http://schemas.microsoft.com/office/drawing/2014/main" id="{E59AAE31-6706-D25E-6B12-8E98F741907B}"/>
              </a:ext>
            </a:extLst>
          </p:cNvPr>
          <p:cNvGrpSpPr/>
          <p:nvPr/>
        </p:nvGrpSpPr>
        <p:grpSpPr>
          <a:xfrm>
            <a:off x="6529727" y="3144418"/>
            <a:ext cx="2451653" cy="923330"/>
            <a:chOff x="2468690" y="4565333"/>
            <a:chExt cx="2451653" cy="923330"/>
          </a:xfrm>
        </p:grpSpPr>
        <p:sp>
          <p:nvSpPr>
            <p:cNvPr id="20" name="Textfeld 19">
              <a:extLst>
                <a:ext uri="{FF2B5EF4-FFF2-40B4-BE49-F238E27FC236}">
                  <a16:creationId xmlns:a16="http://schemas.microsoft.com/office/drawing/2014/main" id="{117F92BC-0C5F-2201-CB79-725B6BF4A1AA}"/>
                </a:ext>
              </a:extLst>
            </p:cNvPr>
            <p:cNvSpPr txBox="1"/>
            <p:nvPr/>
          </p:nvSpPr>
          <p:spPr>
            <a:xfrm>
              <a:off x="2468690" y="4565333"/>
              <a:ext cx="2451653" cy="923330"/>
            </a:xfrm>
            <a:prstGeom prst="rect">
              <a:avLst/>
            </a:prstGeom>
            <a:noFill/>
          </p:spPr>
          <p:txBody>
            <a:bodyPr wrap="square" rtlCol="0">
              <a:spAutoFit/>
            </a:bodyPr>
            <a:lstStyle/>
            <a:p>
              <a:r>
                <a:rPr lang="de-DE" b="1" dirty="0">
                  <a:solidFill>
                    <a:srgbClr val="000000"/>
                  </a:solidFill>
                  <a:latin typeface="Bosch Office Sans"/>
                </a:rPr>
                <a:t>                   1</a:t>
              </a:r>
            </a:p>
            <a:p>
              <a:r>
                <a:rPr lang="de-DE" b="1" dirty="0">
                  <a:solidFill>
                    <a:srgbClr val="000000"/>
                  </a:solidFill>
                  <a:latin typeface="Bosch Office Sans"/>
                </a:rPr>
                <a:t>f   =   -------------------------</a:t>
              </a:r>
            </a:p>
            <a:p>
              <a:r>
                <a:rPr lang="de-DE" b="1" dirty="0">
                  <a:solidFill>
                    <a:srgbClr val="000000"/>
                  </a:solidFill>
                  <a:latin typeface="Bosch Office Sans"/>
                </a:rPr>
                <a:t>	  2 * </a:t>
              </a:r>
              <a:r>
                <a:rPr lang="de-DE" b="1" dirty="0">
                  <a:solidFill>
                    <a:srgbClr val="000000"/>
                  </a:solidFill>
                  <a:latin typeface="Symbol" panose="05050102010706020507" pitchFamily="18" charset="2"/>
                </a:rPr>
                <a:t>p</a:t>
              </a:r>
              <a:r>
                <a:rPr lang="de-DE" b="1" dirty="0">
                  <a:solidFill>
                    <a:srgbClr val="000000"/>
                  </a:solidFill>
                  <a:latin typeface="Bosch Office Sans"/>
                </a:rPr>
                <a:t>  *       L * C </a:t>
              </a:r>
              <a:endParaRPr lang="de-DE" b="1" dirty="0"/>
            </a:p>
          </p:txBody>
        </p:sp>
        <p:grpSp>
          <p:nvGrpSpPr>
            <p:cNvPr id="21" name="Gruppieren 20">
              <a:extLst>
                <a:ext uri="{FF2B5EF4-FFF2-40B4-BE49-F238E27FC236}">
                  <a16:creationId xmlns:a16="http://schemas.microsoft.com/office/drawing/2014/main" id="{8F8F39FD-1F67-481E-CD0F-8B472377DC08}"/>
                </a:ext>
              </a:extLst>
            </p:cNvPr>
            <p:cNvGrpSpPr/>
            <p:nvPr/>
          </p:nvGrpSpPr>
          <p:grpSpPr>
            <a:xfrm>
              <a:off x="3910765" y="5094514"/>
              <a:ext cx="752485" cy="287383"/>
              <a:chOff x="5827057" y="4717732"/>
              <a:chExt cx="954723" cy="804919"/>
            </a:xfrm>
          </p:grpSpPr>
          <p:cxnSp>
            <p:nvCxnSpPr>
              <p:cNvPr id="22" name="Gerader Verbinder 21">
                <a:extLst>
                  <a:ext uri="{FF2B5EF4-FFF2-40B4-BE49-F238E27FC236}">
                    <a16:creationId xmlns:a16="http://schemas.microsoft.com/office/drawing/2014/main" id="{CBD8F36D-A8A8-AE37-48E5-26F73402D5D6}"/>
                  </a:ext>
                </a:extLst>
              </p:cNvPr>
              <p:cNvCxnSpPr/>
              <p:nvPr/>
            </p:nvCxnSpPr>
            <p:spPr>
              <a:xfrm>
                <a:off x="5827057" y="5165599"/>
                <a:ext cx="99003" cy="3570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E0AD86BF-FC6E-8EFE-95E8-3F2CDB510762}"/>
                  </a:ext>
                </a:extLst>
              </p:cNvPr>
              <p:cNvCxnSpPr/>
              <p:nvPr/>
            </p:nvCxnSpPr>
            <p:spPr>
              <a:xfrm flipV="1">
                <a:off x="5926060" y="4717733"/>
                <a:ext cx="176005" cy="8049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0F874086-E2AE-7C2B-1F04-9B3C394F2603}"/>
                  </a:ext>
                </a:extLst>
              </p:cNvPr>
              <p:cNvCxnSpPr/>
              <p:nvPr/>
            </p:nvCxnSpPr>
            <p:spPr>
              <a:xfrm flipH="1">
                <a:off x="6102066" y="4717732"/>
                <a:ext cx="6797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6752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Transformator/Übertrager</a:t>
            </a:r>
            <a:endParaRPr kumimoji="0" lang="de-DE" sz="40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31" name="Inhaltsplatzhalter 4">
            <a:extLst>
              <a:ext uri="{FF2B5EF4-FFF2-40B4-BE49-F238E27FC236}">
                <a16:creationId xmlns:a16="http://schemas.microsoft.com/office/drawing/2014/main" id="{3EB09DCF-14DD-F025-964E-E34E09FFBC4D}"/>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Ein Transformator besteht aus zwei Spulen, die z.B. über einen gemeinsamen Kern gekoppelt sind</a:t>
            </a:r>
          </a:p>
          <a:p>
            <a:pPr>
              <a:defRPr/>
            </a:pPr>
            <a:r>
              <a:rPr lang="de-DE" dirty="0">
                <a:solidFill>
                  <a:srgbClr val="000000"/>
                </a:solidFill>
              </a:rPr>
              <a:t>Bei einem Transformator/</a:t>
            </a:r>
            <a:r>
              <a:rPr lang="de-DE" dirty="0" err="1">
                <a:solidFill>
                  <a:srgbClr val="000000"/>
                </a:solidFill>
              </a:rPr>
              <a:t>Übertrager</a:t>
            </a:r>
            <a:r>
              <a:rPr lang="de-DE" dirty="0">
                <a:solidFill>
                  <a:srgbClr val="000000"/>
                </a:solidFill>
              </a:rPr>
              <a:t> wird immer das Übertragungsverhältnis ü angegeben als Verhältnis der Windungszahlen (N1:N2)</a:t>
            </a:r>
          </a:p>
          <a:p>
            <a:pPr>
              <a:defRPr/>
            </a:pPr>
            <a:endParaRPr lang="de-DE" dirty="0">
              <a:solidFill>
                <a:srgbClr val="000000"/>
              </a:solidFill>
            </a:endParaRPr>
          </a:p>
          <a:p>
            <a:pPr>
              <a:defRPr/>
            </a:pPr>
            <a:endParaRPr lang="de-DE" dirty="0">
              <a:solidFill>
                <a:srgbClr val="000000"/>
              </a:solidFill>
            </a:endParaRPr>
          </a:p>
          <a:p>
            <a:pPr marL="233983" lvl="1" indent="0">
              <a:buNone/>
              <a:defRPr/>
            </a:pPr>
            <a:r>
              <a:rPr lang="de-DE" dirty="0">
                <a:solidFill>
                  <a:srgbClr val="000000"/>
                </a:solidFill>
              </a:rPr>
              <a:t> 		        1:4 bedeutet hier, die Sekundärseite hat die 4-fache Windungszahl, wie die Primärseite</a:t>
            </a:r>
          </a:p>
          <a:p>
            <a:pPr marL="233983" lvl="1" indent="0">
              <a:buNone/>
              <a:defRPr/>
            </a:pPr>
            <a:r>
              <a:rPr lang="de-DE" dirty="0">
                <a:solidFill>
                  <a:srgbClr val="000000"/>
                </a:solidFill>
              </a:rPr>
              <a:t> </a:t>
            </a:r>
          </a:p>
          <a:p>
            <a:pPr>
              <a:defRPr/>
            </a:pPr>
            <a:r>
              <a:rPr lang="de-DE" dirty="0">
                <a:solidFill>
                  <a:srgbClr val="000000"/>
                </a:solidFill>
              </a:rPr>
              <a:t>Grundregeln:</a:t>
            </a:r>
          </a:p>
          <a:p>
            <a:pPr lvl="1">
              <a:defRPr/>
            </a:pPr>
            <a:r>
              <a:rPr lang="de-DE" dirty="0">
                <a:solidFill>
                  <a:srgbClr val="000000"/>
                </a:solidFill>
              </a:rPr>
              <a:t>Spannungsverhältnis wie Windungsverhältnis</a:t>
            </a:r>
          </a:p>
          <a:p>
            <a:pPr lvl="1">
              <a:defRPr/>
            </a:pPr>
            <a:r>
              <a:rPr lang="de-DE" dirty="0">
                <a:solidFill>
                  <a:srgbClr val="000000"/>
                </a:solidFill>
              </a:rPr>
              <a:t>Stromverhältnis wie der Kehrwert des </a:t>
            </a:r>
            <a:r>
              <a:rPr lang="de-DE" dirty="0" err="1">
                <a:solidFill>
                  <a:srgbClr val="000000"/>
                </a:solidFill>
              </a:rPr>
              <a:t>Windungsverhältnises</a:t>
            </a:r>
            <a:endParaRPr lang="de-DE" dirty="0">
              <a:solidFill>
                <a:srgbClr val="000000"/>
              </a:solidFill>
            </a:endParaRPr>
          </a:p>
          <a:p>
            <a:pPr>
              <a:defRPr/>
            </a:pPr>
            <a:endParaRPr lang="de-DE" dirty="0">
              <a:solidFill>
                <a:srgbClr val="000000"/>
              </a:solidFill>
            </a:endParaRPr>
          </a:p>
          <a:p>
            <a:pPr lvl="1">
              <a:defRPr/>
            </a:pPr>
            <a:r>
              <a:rPr lang="de-DE" dirty="0">
                <a:solidFill>
                  <a:srgbClr val="000000"/>
                </a:solidFill>
              </a:rPr>
              <a:t>Leistung ist (beim verlustfreier Trafo) auf beiden Seiten gleich (P1 = P2)</a:t>
            </a:r>
          </a:p>
          <a:p>
            <a:pPr marL="0" indent="0">
              <a:buNone/>
              <a:defRPr/>
            </a:pPr>
            <a:r>
              <a:rPr lang="de-DE" dirty="0">
                <a:solidFill>
                  <a:srgbClr val="000000"/>
                </a:solidFill>
                <a:latin typeface="Bosch Office Sans"/>
              </a:rPr>
              <a:t>			</a:t>
            </a:r>
          </a:p>
        </p:txBody>
      </p:sp>
      <p:grpSp>
        <p:nvGrpSpPr>
          <p:cNvPr id="32" name="Gruppieren 31">
            <a:extLst>
              <a:ext uri="{FF2B5EF4-FFF2-40B4-BE49-F238E27FC236}">
                <a16:creationId xmlns:a16="http://schemas.microsoft.com/office/drawing/2014/main" id="{BB530588-4DCB-EDC4-D75E-4D1DDA9DBF85}"/>
              </a:ext>
            </a:extLst>
          </p:cNvPr>
          <p:cNvGrpSpPr/>
          <p:nvPr/>
        </p:nvGrpSpPr>
        <p:grpSpPr>
          <a:xfrm>
            <a:off x="480654" y="2410175"/>
            <a:ext cx="1899893" cy="909265"/>
            <a:chOff x="410985" y="2471135"/>
            <a:chExt cx="1899893" cy="909265"/>
          </a:xfrm>
        </p:grpSpPr>
        <p:grpSp>
          <p:nvGrpSpPr>
            <p:cNvPr id="33" name="Gruppieren 32">
              <a:extLst>
                <a:ext uri="{FF2B5EF4-FFF2-40B4-BE49-F238E27FC236}">
                  <a16:creationId xmlns:a16="http://schemas.microsoft.com/office/drawing/2014/main" id="{FA3E1E62-AA14-8D5E-6C14-EE880922865A}"/>
                </a:ext>
              </a:extLst>
            </p:cNvPr>
            <p:cNvGrpSpPr/>
            <p:nvPr/>
          </p:nvGrpSpPr>
          <p:grpSpPr>
            <a:xfrm>
              <a:off x="822770" y="2471135"/>
              <a:ext cx="1197056" cy="909265"/>
              <a:chOff x="2647406" y="2026460"/>
              <a:chExt cx="1197056" cy="909265"/>
            </a:xfrm>
          </p:grpSpPr>
          <p:sp>
            <p:nvSpPr>
              <p:cNvPr id="1053" name="Rechteck 1052">
                <a:extLst>
                  <a:ext uri="{FF2B5EF4-FFF2-40B4-BE49-F238E27FC236}">
                    <a16:creationId xmlns:a16="http://schemas.microsoft.com/office/drawing/2014/main" id="{E14574AE-9A9F-75A3-4E3B-06C9C4A17237}"/>
                  </a:ext>
                </a:extLst>
              </p:cNvPr>
              <p:cNvSpPr/>
              <p:nvPr/>
            </p:nvSpPr>
            <p:spPr>
              <a:xfrm rot="10800000">
                <a:off x="2897083" y="2395793"/>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4" name="Gerader Verbinder 1053">
                <a:extLst>
                  <a:ext uri="{FF2B5EF4-FFF2-40B4-BE49-F238E27FC236}">
                    <a16:creationId xmlns:a16="http://schemas.microsoft.com/office/drawing/2014/main" id="{03966618-3CCE-A582-13F5-BDA9163C5FBA}"/>
                  </a:ext>
                </a:extLst>
              </p:cNvPr>
              <p:cNvCxnSpPr/>
              <p:nvPr/>
            </p:nvCxnSpPr>
            <p:spPr>
              <a:xfrm>
                <a:off x="2647406" y="2935724"/>
                <a:ext cx="362888"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5" name="Gerader Verbinder 1054">
                <a:extLst>
                  <a:ext uri="{FF2B5EF4-FFF2-40B4-BE49-F238E27FC236}">
                    <a16:creationId xmlns:a16="http://schemas.microsoft.com/office/drawing/2014/main" id="{A2E64C9F-EE76-3FD3-9349-0A5456A855D2}"/>
                  </a:ext>
                </a:extLst>
              </p:cNvPr>
              <p:cNvCxnSpPr/>
              <p:nvPr/>
            </p:nvCxnSpPr>
            <p:spPr>
              <a:xfrm flipH="1">
                <a:off x="2647406" y="2395793"/>
                <a:ext cx="362889" cy="0"/>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6" name="Textfeld 1055">
                <a:extLst>
                  <a:ext uri="{FF2B5EF4-FFF2-40B4-BE49-F238E27FC236}">
                    <a16:creationId xmlns:a16="http://schemas.microsoft.com/office/drawing/2014/main" id="{FD09AC34-DAAC-DA96-D584-8C3DA3F83D1A}"/>
                  </a:ext>
                </a:extLst>
              </p:cNvPr>
              <p:cNvSpPr txBox="1"/>
              <p:nvPr/>
            </p:nvSpPr>
            <p:spPr>
              <a:xfrm>
                <a:off x="3016951" y="2026460"/>
                <a:ext cx="481222" cy="369332"/>
              </a:xfrm>
              <a:prstGeom prst="rect">
                <a:avLst/>
              </a:prstGeom>
              <a:noFill/>
            </p:spPr>
            <p:txBody>
              <a:bodyPr wrap="none" rtlCol="0">
                <a:spAutoFit/>
              </a:bodyPr>
              <a:lstStyle/>
              <a:p>
                <a:r>
                  <a:rPr lang="de-DE" dirty="0"/>
                  <a:t>1:4</a:t>
                </a:r>
              </a:p>
            </p:txBody>
          </p:sp>
          <p:sp>
            <p:nvSpPr>
              <p:cNvPr id="1057" name="Rechteck 1056">
                <a:extLst>
                  <a:ext uri="{FF2B5EF4-FFF2-40B4-BE49-F238E27FC236}">
                    <a16:creationId xmlns:a16="http://schemas.microsoft.com/office/drawing/2014/main" id="{E4BBEC3B-DCA2-B1C4-B392-31C574D60BB2}"/>
                  </a:ext>
                </a:extLst>
              </p:cNvPr>
              <p:cNvSpPr/>
              <p:nvPr/>
            </p:nvSpPr>
            <p:spPr>
              <a:xfrm rot="10800000">
                <a:off x="3370773" y="2395794"/>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8" name="Gerader Verbinder 1057">
                <a:extLst>
                  <a:ext uri="{FF2B5EF4-FFF2-40B4-BE49-F238E27FC236}">
                    <a16:creationId xmlns:a16="http://schemas.microsoft.com/office/drawing/2014/main" id="{6107985F-6AFB-EC15-9ABC-1E02C7332829}"/>
                  </a:ext>
                </a:extLst>
              </p:cNvPr>
              <p:cNvCxnSpPr/>
              <p:nvPr/>
            </p:nvCxnSpPr>
            <p:spPr>
              <a:xfrm flipH="1">
                <a:off x="3483985" y="2935724"/>
                <a:ext cx="360477" cy="1"/>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Gerader Verbinder 1058">
                <a:extLst>
                  <a:ext uri="{FF2B5EF4-FFF2-40B4-BE49-F238E27FC236}">
                    <a16:creationId xmlns:a16="http://schemas.microsoft.com/office/drawing/2014/main" id="{531A20DC-7D39-66E2-70FC-6258B7F3BB13}"/>
                  </a:ext>
                </a:extLst>
              </p:cNvPr>
              <p:cNvCxnSpPr/>
              <p:nvPr/>
            </p:nvCxnSpPr>
            <p:spPr>
              <a:xfrm flipV="1">
                <a:off x="3483984" y="2395793"/>
                <a:ext cx="360478" cy="2"/>
              </a:xfrm>
              <a:prstGeom prst="line">
                <a:avLst/>
              </a:prstGeom>
              <a:solidFill>
                <a:schemeClr val="tx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0" name="Gerader Verbinder 1059">
                <a:extLst>
                  <a:ext uri="{FF2B5EF4-FFF2-40B4-BE49-F238E27FC236}">
                    <a16:creationId xmlns:a16="http://schemas.microsoft.com/office/drawing/2014/main" id="{296017A7-A713-6EA7-4DD8-4B3BD44B6CF7}"/>
                  </a:ext>
                </a:extLst>
              </p:cNvPr>
              <p:cNvCxnSpPr/>
              <p:nvPr/>
            </p:nvCxnSpPr>
            <p:spPr>
              <a:xfrm flipV="1">
                <a:off x="3247138" y="2395793"/>
                <a:ext cx="0" cy="53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1" name="Textfeld 1050">
              <a:extLst>
                <a:ext uri="{FF2B5EF4-FFF2-40B4-BE49-F238E27FC236}">
                  <a16:creationId xmlns:a16="http://schemas.microsoft.com/office/drawing/2014/main" id="{EA3157B1-AFA0-71B5-0C24-3F4D26EF542D}"/>
                </a:ext>
              </a:extLst>
            </p:cNvPr>
            <p:cNvSpPr txBox="1"/>
            <p:nvPr/>
          </p:nvSpPr>
          <p:spPr>
            <a:xfrm>
              <a:off x="410985" y="2881467"/>
              <a:ext cx="623889" cy="369332"/>
            </a:xfrm>
            <a:prstGeom prst="rect">
              <a:avLst/>
            </a:prstGeom>
            <a:noFill/>
          </p:spPr>
          <p:txBody>
            <a:bodyPr wrap="none" rtlCol="0">
              <a:spAutoFit/>
            </a:bodyPr>
            <a:lstStyle/>
            <a:p>
              <a:r>
                <a:rPr lang="de-DE" dirty="0"/>
                <a:t>prim</a:t>
              </a:r>
            </a:p>
          </p:txBody>
        </p:sp>
        <p:sp>
          <p:nvSpPr>
            <p:cNvPr id="1052" name="Textfeld 1051">
              <a:extLst>
                <a:ext uri="{FF2B5EF4-FFF2-40B4-BE49-F238E27FC236}">
                  <a16:creationId xmlns:a16="http://schemas.microsoft.com/office/drawing/2014/main" id="{08E30E40-414C-6A9D-7D1C-A3CA0EE89711}"/>
                </a:ext>
              </a:extLst>
            </p:cNvPr>
            <p:cNvSpPr txBox="1"/>
            <p:nvPr/>
          </p:nvSpPr>
          <p:spPr>
            <a:xfrm>
              <a:off x="1816832" y="2894390"/>
              <a:ext cx="494046" cy="369332"/>
            </a:xfrm>
            <a:prstGeom prst="rect">
              <a:avLst/>
            </a:prstGeom>
            <a:noFill/>
          </p:spPr>
          <p:txBody>
            <a:bodyPr wrap="none" rtlCol="0">
              <a:spAutoFit/>
            </a:bodyPr>
            <a:lstStyle/>
            <a:p>
              <a:r>
                <a:rPr lang="de-DE" dirty="0" err="1"/>
                <a:t>sek</a:t>
              </a:r>
              <a:endParaRPr lang="de-DE" dirty="0"/>
            </a:p>
          </p:txBody>
        </p:sp>
      </p:grpSp>
      <p:sp>
        <p:nvSpPr>
          <p:cNvPr id="1061" name="Textfeld 1060">
            <a:extLst>
              <a:ext uri="{FF2B5EF4-FFF2-40B4-BE49-F238E27FC236}">
                <a16:creationId xmlns:a16="http://schemas.microsoft.com/office/drawing/2014/main" id="{C67E9A58-310A-7CB5-E15B-DA3580D876B5}"/>
              </a:ext>
            </a:extLst>
          </p:cNvPr>
          <p:cNvSpPr txBox="1"/>
          <p:nvPr/>
        </p:nvSpPr>
        <p:spPr>
          <a:xfrm>
            <a:off x="7628708" y="3845458"/>
            <a:ext cx="1967205" cy="923330"/>
          </a:xfrm>
          <a:prstGeom prst="rect">
            <a:avLst/>
          </a:prstGeom>
          <a:noFill/>
        </p:spPr>
        <p:txBody>
          <a:bodyPr wrap="none" rtlCol="0">
            <a:spAutoFit/>
          </a:bodyPr>
          <a:lstStyle/>
          <a:p>
            <a:r>
              <a:rPr lang="de-DE" dirty="0">
                <a:solidFill>
                  <a:srgbClr val="000000"/>
                </a:solidFill>
              </a:rPr>
              <a:t>N1         U1          I2</a:t>
            </a:r>
          </a:p>
          <a:p>
            <a:r>
              <a:rPr lang="de-DE" dirty="0">
                <a:solidFill>
                  <a:srgbClr val="000000"/>
                </a:solidFill>
              </a:rPr>
              <a:t>----   =   -----   =   ----</a:t>
            </a:r>
          </a:p>
          <a:p>
            <a:r>
              <a:rPr lang="de-DE" dirty="0">
                <a:solidFill>
                  <a:srgbClr val="000000"/>
                </a:solidFill>
              </a:rPr>
              <a:t>N2         U2          I1</a:t>
            </a:r>
            <a:endParaRPr lang="de-DE" dirty="0"/>
          </a:p>
        </p:txBody>
      </p:sp>
    </p:spTree>
    <p:extLst>
      <p:ext uri="{BB962C8B-B14F-4D97-AF65-F5344CB8AC3E}">
        <p14:creationId xmlns:p14="http://schemas.microsoft.com/office/powerpoint/2010/main" val="97022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1302"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Die Diode</a:t>
            </a:r>
            <a:br>
              <a:rPr kumimoji="0" lang="de-DE" sz="4000" b="0" i="0" u="none" strike="noStrike" kern="1200" cap="none" spc="0" normalizeH="0" baseline="0" noProof="0" dirty="0">
                <a:ln>
                  <a:noFill/>
                </a:ln>
                <a:solidFill>
                  <a:srgbClr val="A80163"/>
                </a:solidFill>
                <a:effectLst/>
                <a:uLnTx/>
                <a:uFillTx/>
                <a:latin typeface="+mn-lt"/>
              </a:rPr>
            </a:br>
            <a:endParaRPr kumimoji="0" lang="de-DE" sz="4000" b="0" i="0" u="none" strike="noStrike" kern="1200" cap="none" spc="0" normalizeH="0" baseline="0" noProof="0" dirty="0">
              <a:ln>
                <a:noFill/>
              </a:ln>
              <a:solidFill>
                <a:srgbClr val="A80163"/>
              </a:solidFill>
              <a:effectLst/>
              <a:uLnTx/>
              <a:uFillTx/>
              <a:latin typeface="+mn-lt"/>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pic>
        <p:nvPicPr>
          <p:cNvPr id="6" name="Picture 2" descr="02188CB7-0725-4C34-8E67-3DB183EFEFEC-L0-001">
            <a:extLst>
              <a:ext uri="{FF2B5EF4-FFF2-40B4-BE49-F238E27FC236}">
                <a16:creationId xmlns:a16="http://schemas.microsoft.com/office/drawing/2014/main" id="{D5547D86-D0AF-081D-0F61-87E2E0253B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43" t="12894" r="3111" b="4560"/>
          <a:stretch/>
        </p:blipFill>
        <p:spPr bwMode="auto">
          <a:xfrm rot="10800000">
            <a:off x="258760" y="1401359"/>
            <a:ext cx="5894587" cy="383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a:extLst>
              <a:ext uri="{FF2B5EF4-FFF2-40B4-BE49-F238E27FC236}">
                <a16:creationId xmlns:a16="http://schemas.microsoft.com/office/drawing/2014/main" id="{4B639E3D-7200-52C3-AAAD-9D1D9329FE66}"/>
              </a:ext>
            </a:extLst>
          </p:cNvPr>
          <p:cNvSpPr txBox="1"/>
          <p:nvPr/>
        </p:nvSpPr>
        <p:spPr>
          <a:xfrm>
            <a:off x="5064829" y="5040150"/>
            <a:ext cx="1162704" cy="230832"/>
          </a:xfrm>
          <a:prstGeom prst="rect">
            <a:avLst/>
          </a:prstGeom>
          <a:noFill/>
        </p:spPr>
        <p:txBody>
          <a:bodyPr wrap="square" rtlCol="0">
            <a:spAutoFit/>
          </a:bodyPr>
          <a:lstStyle/>
          <a:p>
            <a:r>
              <a:rPr lang="de-DE" sz="900" dirty="0"/>
              <a:t>Foto: Martin Triebke</a:t>
            </a:r>
          </a:p>
        </p:txBody>
      </p:sp>
      <p:grpSp>
        <p:nvGrpSpPr>
          <p:cNvPr id="8" name="Gruppieren 7">
            <a:extLst>
              <a:ext uri="{FF2B5EF4-FFF2-40B4-BE49-F238E27FC236}">
                <a16:creationId xmlns:a16="http://schemas.microsoft.com/office/drawing/2014/main" id="{B1668DDE-0292-6A03-893E-8843E70B1DCB}"/>
              </a:ext>
            </a:extLst>
          </p:cNvPr>
          <p:cNvGrpSpPr/>
          <p:nvPr/>
        </p:nvGrpSpPr>
        <p:grpSpPr>
          <a:xfrm rot="5400000">
            <a:off x="8399899" y="3449682"/>
            <a:ext cx="360001" cy="896820"/>
            <a:chOff x="2521981" y="4359304"/>
            <a:chExt cx="360001" cy="896820"/>
          </a:xfrm>
        </p:grpSpPr>
        <p:cxnSp>
          <p:nvCxnSpPr>
            <p:cNvPr id="9" name="Gerader Verbinder 8">
              <a:extLst>
                <a:ext uri="{FF2B5EF4-FFF2-40B4-BE49-F238E27FC236}">
                  <a16:creationId xmlns:a16="http://schemas.microsoft.com/office/drawing/2014/main" id="{62F38F43-CF1F-3D21-A2C2-E48EBFB22C7D}"/>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35E80F88-BB90-EEF9-C463-1F0D967B1AD4}"/>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7DEA8C6-4DCA-D739-BEA6-18C4DF57C68B}"/>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3FF2973B-76A2-1968-EA9C-721008E5AC5D}"/>
                </a:ext>
              </a:extLst>
            </p:cNvPr>
            <p:cNvCxnSpPr/>
            <p:nvPr/>
          </p:nvCxnSpPr>
          <p:spPr>
            <a:xfrm>
              <a:off x="2701981" y="435930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8ABCB057-A2DA-62B2-FC77-70D50EE32B8A}"/>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141C96C6-450A-4973-808B-65852BC8E154}"/>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feld 17">
            <a:extLst>
              <a:ext uri="{FF2B5EF4-FFF2-40B4-BE49-F238E27FC236}">
                <a16:creationId xmlns:a16="http://schemas.microsoft.com/office/drawing/2014/main" id="{0449F5D1-81CB-945E-57E7-7E51B6C9D999}"/>
              </a:ext>
            </a:extLst>
          </p:cNvPr>
          <p:cNvSpPr txBox="1"/>
          <p:nvPr/>
        </p:nvSpPr>
        <p:spPr>
          <a:xfrm>
            <a:off x="8740835" y="4021918"/>
            <a:ext cx="994837" cy="369332"/>
          </a:xfrm>
          <a:prstGeom prst="rect">
            <a:avLst/>
          </a:prstGeom>
          <a:noFill/>
        </p:spPr>
        <p:txBody>
          <a:bodyPr wrap="square" rtlCol="0">
            <a:spAutoFit/>
          </a:bodyPr>
          <a:lstStyle/>
          <a:p>
            <a:r>
              <a:rPr lang="de-DE" dirty="0"/>
              <a:t>Kathode</a:t>
            </a:r>
            <a:endParaRPr lang="de-DE" sz="1600" dirty="0"/>
          </a:p>
        </p:txBody>
      </p:sp>
      <p:sp>
        <p:nvSpPr>
          <p:cNvPr id="19" name="Textfeld 18">
            <a:extLst>
              <a:ext uri="{FF2B5EF4-FFF2-40B4-BE49-F238E27FC236}">
                <a16:creationId xmlns:a16="http://schemas.microsoft.com/office/drawing/2014/main" id="{37A42618-5590-717F-D162-5DFDF9697742}"/>
              </a:ext>
            </a:extLst>
          </p:cNvPr>
          <p:cNvSpPr txBox="1"/>
          <p:nvPr/>
        </p:nvSpPr>
        <p:spPr>
          <a:xfrm>
            <a:off x="7623834" y="4017861"/>
            <a:ext cx="911742" cy="369332"/>
          </a:xfrm>
          <a:prstGeom prst="rect">
            <a:avLst/>
          </a:prstGeom>
          <a:noFill/>
        </p:spPr>
        <p:txBody>
          <a:bodyPr wrap="square" rtlCol="0">
            <a:spAutoFit/>
          </a:bodyPr>
          <a:lstStyle/>
          <a:p>
            <a:r>
              <a:rPr lang="de-DE" dirty="0"/>
              <a:t>Anode</a:t>
            </a:r>
            <a:endParaRPr lang="de-DE" sz="1600" dirty="0"/>
          </a:p>
        </p:txBody>
      </p:sp>
      <p:pic>
        <p:nvPicPr>
          <p:cNvPr id="20" name="Picture 2" descr="E41B8E11-76A4-4764-95DD-E595CFEB767B-L0-001">
            <a:extLst>
              <a:ext uri="{FF2B5EF4-FFF2-40B4-BE49-F238E27FC236}">
                <a16:creationId xmlns:a16="http://schemas.microsoft.com/office/drawing/2014/main" id="{BCAF964B-1BF5-3506-457F-E370BDF466B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728" t="23482" r="21500" b="24699"/>
          <a:stretch/>
        </p:blipFill>
        <p:spPr bwMode="auto">
          <a:xfrm rot="10800000">
            <a:off x="6974055" y="1522160"/>
            <a:ext cx="3007319" cy="189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feld 20">
            <a:extLst>
              <a:ext uri="{FF2B5EF4-FFF2-40B4-BE49-F238E27FC236}">
                <a16:creationId xmlns:a16="http://schemas.microsoft.com/office/drawing/2014/main" id="{1FB9A01C-258F-6D99-D90E-1BAEA6C6A75A}"/>
              </a:ext>
            </a:extLst>
          </p:cNvPr>
          <p:cNvSpPr txBox="1"/>
          <p:nvPr/>
        </p:nvSpPr>
        <p:spPr>
          <a:xfrm>
            <a:off x="7715547" y="2865536"/>
            <a:ext cx="2330319" cy="369332"/>
          </a:xfrm>
          <a:prstGeom prst="rect">
            <a:avLst/>
          </a:prstGeom>
          <a:noFill/>
        </p:spPr>
        <p:txBody>
          <a:bodyPr wrap="square" rtlCol="0">
            <a:spAutoFit/>
          </a:bodyPr>
          <a:lstStyle/>
          <a:p>
            <a:r>
              <a:rPr lang="de-DE" dirty="0"/>
              <a:t>Markierung = Kathode</a:t>
            </a:r>
            <a:endParaRPr lang="de-DE" sz="1600" dirty="0"/>
          </a:p>
        </p:txBody>
      </p:sp>
      <p:sp>
        <p:nvSpPr>
          <p:cNvPr id="22" name="Textfeld 21">
            <a:extLst>
              <a:ext uri="{FF2B5EF4-FFF2-40B4-BE49-F238E27FC236}">
                <a16:creationId xmlns:a16="http://schemas.microsoft.com/office/drawing/2014/main" id="{1A384A13-8EEC-2E58-A794-7F847D8EA740}"/>
              </a:ext>
            </a:extLst>
          </p:cNvPr>
          <p:cNvSpPr txBox="1"/>
          <p:nvPr/>
        </p:nvSpPr>
        <p:spPr>
          <a:xfrm>
            <a:off x="8893311" y="3199521"/>
            <a:ext cx="1152880" cy="230832"/>
          </a:xfrm>
          <a:prstGeom prst="rect">
            <a:avLst/>
          </a:prstGeom>
          <a:noFill/>
        </p:spPr>
        <p:txBody>
          <a:bodyPr wrap="none" rtlCol="0">
            <a:spAutoFit/>
          </a:bodyPr>
          <a:lstStyle/>
          <a:p>
            <a:r>
              <a:rPr lang="de-DE" sz="900" dirty="0"/>
              <a:t>Foto: Martin Triebke</a:t>
            </a:r>
          </a:p>
        </p:txBody>
      </p:sp>
      <p:sp>
        <p:nvSpPr>
          <p:cNvPr id="23" name="Textfeld 22">
            <a:extLst>
              <a:ext uri="{FF2B5EF4-FFF2-40B4-BE49-F238E27FC236}">
                <a16:creationId xmlns:a16="http://schemas.microsoft.com/office/drawing/2014/main" id="{61E29763-166A-8467-1CA1-CD40C51F4347}"/>
              </a:ext>
            </a:extLst>
          </p:cNvPr>
          <p:cNvSpPr txBox="1"/>
          <p:nvPr/>
        </p:nvSpPr>
        <p:spPr>
          <a:xfrm>
            <a:off x="7311093" y="1504895"/>
            <a:ext cx="2330319" cy="400110"/>
          </a:xfrm>
          <a:prstGeom prst="rect">
            <a:avLst/>
          </a:prstGeom>
          <a:noFill/>
        </p:spPr>
        <p:txBody>
          <a:bodyPr wrap="square" rtlCol="0">
            <a:spAutoFit/>
          </a:bodyPr>
          <a:lstStyle/>
          <a:p>
            <a:r>
              <a:rPr lang="de-DE" sz="2000" dirty="0"/>
              <a:t>LED: </a:t>
            </a:r>
            <a:r>
              <a:rPr lang="de-DE" sz="2000" b="1" dirty="0"/>
              <a:t>k</a:t>
            </a:r>
            <a:r>
              <a:rPr lang="de-DE" dirty="0"/>
              <a:t>urz = </a:t>
            </a:r>
            <a:r>
              <a:rPr lang="de-DE" sz="2000" b="1" dirty="0"/>
              <a:t>K</a:t>
            </a:r>
            <a:r>
              <a:rPr lang="de-DE" dirty="0"/>
              <a:t>athode</a:t>
            </a:r>
            <a:endParaRPr lang="de-DE" sz="1600" dirty="0"/>
          </a:p>
        </p:txBody>
      </p:sp>
      <p:sp>
        <p:nvSpPr>
          <p:cNvPr id="36" name="Textfeld 35">
            <a:extLst>
              <a:ext uri="{FF2B5EF4-FFF2-40B4-BE49-F238E27FC236}">
                <a16:creationId xmlns:a16="http://schemas.microsoft.com/office/drawing/2014/main" id="{C0BDB79A-6FA5-3A63-372F-C7ED97FC5603}"/>
              </a:ext>
            </a:extLst>
          </p:cNvPr>
          <p:cNvSpPr txBox="1"/>
          <p:nvPr/>
        </p:nvSpPr>
        <p:spPr>
          <a:xfrm>
            <a:off x="6435231" y="4600421"/>
            <a:ext cx="4252345" cy="646331"/>
          </a:xfrm>
          <a:prstGeom prst="rect">
            <a:avLst/>
          </a:prstGeom>
          <a:noFill/>
        </p:spPr>
        <p:txBody>
          <a:bodyPr wrap="square" rtlCol="0">
            <a:spAutoFit/>
          </a:bodyPr>
          <a:lstStyle/>
          <a:p>
            <a:pPr algn="ctr"/>
            <a:r>
              <a:rPr lang="de-DE" dirty="0"/>
              <a:t>Nutzung:</a:t>
            </a:r>
          </a:p>
          <a:p>
            <a:pPr algn="ctr"/>
            <a:r>
              <a:rPr lang="de-DE" dirty="0"/>
              <a:t>Zum Gleichrichten von Wechselspannung</a:t>
            </a:r>
            <a:endParaRPr lang="de-DE" sz="1600" dirty="0"/>
          </a:p>
        </p:txBody>
      </p:sp>
    </p:spTree>
    <p:extLst>
      <p:ext uri="{BB962C8B-B14F-4D97-AF65-F5344CB8AC3E}">
        <p14:creationId xmlns:p14="http://schemas.microsoft.com/office/powerpoint/2010/main" val="767604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Die Diode, sperrend und leitend </a:t>
            </a:r>
            <a:br>
              <a:rPr kumimoji="0" lang="de-DE" sz="4000" b="0" i="0" u="none" strike="noStrike" kern="1200" cap="none" spc="0" normalizeH="0" baseline="0" noProof="0" dirty="0">
                <a:ln>
                  <a:noFill/>
                </a:ln>
                <a:solidFill>
                  <a:srgbClr val="A80163"/>
                </a:solidFill>
                <a:effectLst/>
                <a:uLnTx/>
                <a:uFillTx/>
                <a:latin typeface="+mn-lt"/>
              </a:rPr>
            </a:br>
            <a:endParaRPr kumimoji="0" lang="de-DE" sz="4000" b="0" i="0" u="none" strike="noStrike" kern="1200" cap="none" spc="0" normalizeH="0" baseline="0" noProof="0" dirty="0">
              <a:ln>
                <a:noFill/>
              </a:ln>
              <a:solidFill>
                <a:srgbClr val="A80163"/>
              </a:solidFill>
              <a:effectLst/>
              <a:uLnTx/>
              <a:uFillTx/>
              <a:latin typeface="+mn-lt"/>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3" name="Inhaltsplatzhalter 4">
            <a:extLst>
              <a:ext uri="{FF2B5EF4-FFF2-40B4-BE49-F238E27FC236}">
                <a16:creationId xmlns:a16="http://schemas.microsoft.com/office/drawing/2014/main" id="{0F4E866E-D72A-F4A0-A679-AC62EAC9C1AB}"/>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Wenn an der Anode eine niedrigere Spannung als an der Kathode anliegt, wird die Diode sperrend. </a:t>
            </a:r>
          </a:p>
          <a:p>
            <a:pPr>
              <a:defRPr/>
            </a:pPr>
            <a:r>
              <a:rPr lang="de-DE" b="1" dirty="0">
                <a:solidFill>
                  <a:srgbClr val="000000"/>
                </a:solidFill>
              </a:rPr>
              <a:t>In Sperrrichtung hat eine Diode einen hohen Widerstand.</a:t>
            </a:r>
          </a:p>
          <a:p>
            <a:pPr>
              <a:defRPr/>
            </a:pPr>
            <a:endParaRPr lang="de-DE" dirty="0">
              <a:solidFill>
                <a:srgbClr val="000000"/>
              </a:solidFill>
            </a:endParaRPr>
          </a:p>
          <a:p>
            <a:pPr marL="748745" lvl="4" indent="0">
              <a:buNone/>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Wenn an der Anode eine höhere Spannung als an der Kathode anliegt, wird die Diode leitend. </a:t>
            </a:r>
          </a:p>
        </p:txBody>
      </p:sp>
      <p:sp>
        <p:nvSpPr>
          <p:cNvPr id="1141" name="Textfeld 1140">
            <a:extLst>
              <a:ext uri="{FF2B5EF4-FFF2-40B4-BE49-F238E27FC236}">
                <a16:creationId xmlns:a16="http://schemas.microsoft.com/office/drawing/2014/main" id="{F41F868A-27F9-389E-0807-17B13D0C4052}"/>
              </a:ext>
            </a:extLst>
          </p:cNvPr>
          <p:cNvSpPr txBox="1"/>
          <p:nvPr/>
        </p:nvSpPr>
        <p:spPr>
          <a:xfrm>
            <a:off x="3498782" y="2362727"/>
            <a:ext cx="2742230" cy="369332"/>
          </a:xfrm>
          <a:prstGeom prst="rect">
            <a:avLst/>
          </a:prstGeom>
          <a:noFill/>
        </p:spPr>
        <p:txBody>
          <a:bodyPr wrap="square" rtlCol="0">
            <a:spAutoFit/>
          </a:bodyPr>
          <a:lstStyle/>
          <a:p>
            <a:r>
              <a:rPr lang="de-DE" b="1" dirty="0"/>
              <a:t>Sperrrichtung, sperrend</a:t>
            </a:r>
            <a:endParaRPr lang="de-DE" sz="1600" dirty="0"/>
          </a:p>
        </p:txBody>
      </p:sp>
      <p:sp>
        <p:nvSpPr>
          <p:cNvPr id="1142" name="Textfeld 1141">
            <a:extLst>
              <a:ext uri="{FF2B5EF4-FFF2-40B4-BE49-F238E27FC236}">
                <a16:creationId xmlns:a16="http://schemas.microsoft.com/office/drawing/2014/main" id="{564A18F8-8DE2-E631-91E3-3D59455B17D6}"/>
              </a:ext>
            </a:extLst>
          </p:cNvPr>
          <p:cNvSpPr txBox="1"/>
          <p:nvPr/>
        </p:nvSpPr>
        <p:spPr>
          <a:xfrm>
            <a:off x="3466290" y="4522885"/>
            <a:ext cx="3035863" cy="369332"/>
          </a:xfrm>
          <a:prstGeom prst="rect">
            <a:avLst/>
          </a:prstGeom>
          <a:noFill/>
        </p:spPr>
        <p:txBody>
          <a:bodyPr wrap="square" rtlCol="0">
            <a:spAutoFit/>
          </a:bodyPr>
          <a:lstStyle/>
          <a:p>
            <a:r>
              <a:rPr lang="de-DE" b="1" dirty="0"/>
              <a:t>Durchlassrichtung, leitend</a:t>
            </a:r>
            <a:endParaRPr lang="de-DE" sz="1600" dirty="0"/>
          </a:p>
        </p:txBody>
      </p:sp>
      <p:grpSp>
        <p:nvGrpSpPr>
          <p:cNvPr id="1143" name="Gruppieren 1142">
            <a:extLst>
              <a:ext uri="{FF2B5EF4-FFF2-40B4-BE49-F238E27FC236}">
                <a16:creationId xmlns:a16="http://schemas.microsoft.com/office/drawing/2014/main" id="{C62DF3BF-ED5D-6E74-2C18-3C56295A5E44}"/>
              </a:ext>
            </a:extLst>
          </p:cNvPr>
          <p:cNvGrpSpPr/>
          <p:nvPr/>
        </p:nvGrpSpPr>
        <p:grpSpPr>
          <a:xfrm>
            <a:off x="6252932" y="1984069"/>
            <a:ext cx="1252945" cy="989034"/>
            <a:chOff x="3736934" y="2324510"/>
            <a:chExt cx="1252945" cy="989034"/>
          </a:xfrm>
        </p:grpSpPr>
        <p:grpSp>
          <p:nvGrpSpPr>
            <p:cNvPr id="1144" name="Gruppieren 1143">
              <a:extLst>
                <a:ext uri="{FF2B5EF4-FFF2-40B4-BE49-F238E27FC236}">
                  <a16:creationId xmlns:a16="http://schemas.microsoft.com/office/drawing/2014/main" id="{14F35ECA-911E-A9F6-E91D-47833F6CD612}"/>
                </a:ext>
              </a:extLst>
            </p:cNvPr>
            <p:cNvGrpSpPr/>
            <p:nvPr/>
          </p:nvGrpSpPr>
          <p:grpSpPr>
            <a:xfrm rot="5400000">
              <a:off x="4068385" y="2521669"/>
              <a:ext cx="360001" cy="896820"/>
              <a:chOff x="2521981" y="4359304"/>
              <a:chExt cx="360001" cy="896820"/>
            </a:xfrm>
          </p:grpSpPr>
          <p:cxnSp>
            <p:nvCxnSpPr>
              <p:cNvPr id="1149" name="Gerader Verbinder 1148">
                <a:extLst>
                  <a:ext uri="{FF2B5EF4-FFF2-40B4-BE49-F238E27FC236}">
                    <a16:creationId xmlns:a16="http://schemas.microsoft.com/office/drawing/2014/main" id="{B2B3B458-9937-9B91-6DEC-03394EC482FC}"/>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0" name="Gerader Verbinder 1149">
                <a:extLst>
                  <a:ext uri="{FF2B5EF4-FFF2-40B4-BE49-F238E27FC236}">
                    <a16:creationId xmlns:a16="http://schemas.microsoft.com/office/drawing/2014/main" id="{E17F6C84-32E9-907A-A603-0EF907758E92}"/>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1" name="Gerader Verbinder 1150">
                <a:extLst>
                  <a:ext uri="{FF2B5EF4-FFF2-40B4-BE49-F238E27FC236}">
                    <a16:creationId xmlns:a16="http://schemas.microsoft.com/office/drawing/2014/main" id="{057F387E-C815-46BF-4994-1AA5E1BDBF10}"/>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2" name="Gerader Verbinder 1151">
                <a:extLst>
                  <a:ext uri="{FF2B5EF4-FFF2-40B4-BE49-F238E27FC236}">
                    <a16:creationId xmlns:a16="http://schemas.microsoft.com/office/drawing/2014/main" id="{2D4B70BC-4C26-2879-7BB5-5E56ECF608F4}"/>
                  </a:ext>
                </a:extLst>
              </p:cNvPr>
              <p:cNvCxnSpPr/>
              <p:nvPr/>
            </p:nvCxnSpPr>
            <p:spPr>
              <a:xfrm>
                <a:off x="2701981" y="435930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3" name="Gerader Verbinder 1152">
                <a:extLst>
                  <a:ext uri="{FF2B5EF4-FFF2-40B4-BE49-F238E27FC236}">
                    <a16:creationId xmlns:a16="http://schemas.microsoft.com/office/drawing/2014/main" id="{8505A68A-A44B-7F57-B4D9-A2708B72012C}"/>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4" name="Gerader Verbinder 1153">
                <a:extLst>
                  <a:ext uri="{FF2B5EF4-FFF2-40B4-BE49-F238E27FC236}">
                    <a16:creationId xmlns:a16="http://schemas.microsoft.com/office/drawing/2014/main" id="{892E9E23-A8BD-43DC-563D-920BB36D3135}"/>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45" name="Gerader Verbinder 1144">
              <a:extLst>
                <a:ext uri="{FF2B5EF4-FFF2-40B4-BE49-F238E27FC236}">
                  <a16:creationId xmlns:a16="http://schemas.microsoft.com/office/drawing/2014/main" id="{0C3EF267-25DC-7ABC-5AE8-AED1C1DB9104}"/>
                </a:ext>
              </a:extLst>
            </p:cNvPr>
            <p:cNvCxnSpPr/>
            <p:nvPr/>
          </p:nvCxnSpPr>
          <p:spPr>
            <a:xfrm rot="5400000" flipV="1">
              <a:off x="4225126" y="2186972"/>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146" name="Textfeld 1145">
              <a:extLst>
                <a:ext uri="{FF2B5EF4-FFF2-40B4-BE49-F238E27FC236}">
                  <a16:creationId xmlns:a16="http://schemas.microsoft.com/office/drawing/2014/main" id="{8090D460-2447-1E20-9ABD-AFE4D3232E2C}"/>
                </a:ext>
              </a:extLst>
            </p:cNvPr>
            <p:cNvSpPr txBox="1"/>
            <p:nvPr/>
          </p:nvSpPr>
          <p:spPr>
            <a:xfrm>
              <a:off x="4091520" y="2324510"/>
              <a:ext cx="332142" cy="369332"/>
            </a:xfrm>
            <a:prstGeom prst="rect">
              <a:avLst/>
            </a:prstGeom>
            <a:noFill/>
          </p:spPr>
          <p:txBody>
            <a:bodyPr wrap="none" rtlCol="0">
              <a:spAutoFit/>
            </a:bodyPr>
            <a:lstStyle/>
            <a:p>
              <a:r>
                <a:rPr lang="de-DE" dirty="0"/>
                <a:t>U</a:t>
              </a:r>
              <a:endParaRPr lang="de-DE" baseline="-25000" dirty="0"/>
            </a:p>
          </p:txBody>
        </p:sp>
        <p:cxnSp>
          <p:nvCxnSpPr>
            <p:cNvPr id="1147" name="Gerader Verbinder 1146">
              <a:extLst>
                <a:ext uri="{FF2B5EF4-FFF2-40B4-BE49-F238E27FC236}">
                  <a16:creationId xmlns:a16="http://schemas.microsoft.com/office/drawing/2014/main" id="{EEEA849C-0237-D05B-44E3-CB9F227E8BF0}"/>
                </a:ext>
              </a:extLst>
            </p:cNvPr>
            <p:cNvCxnSpPr/>
            <p:nvPr/>
          </p:nvCxnSpPr>
          <p:spPr>
            <a:xfrm rot="5400000" flipV="1">
              <a:off x="4745783" y="2725982"/>
              <a:ext cx="0" cy="48819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148" name="Textfeld 1147">
              <a:extLst>
                <a:ext uri="{FF2B5EF4-FFF2-40B4-BE49-F238E27FC236}">
                  <a16:creationId xmlns:a16="http://schemas.microsoft.com/office/drawing/2014/main" id="{26395BA6-607F-3619-26E1-036BC3AF4016}"/>
                </a:ext>
              </a:extLst>
            </p:cNvPr>
            <p:cNvSpPr txBox="1"/>
            <p:nvPr/>
          </p:nvSpPr>
          <p:spPr>
            <a:xfrm>
              <a:off x="4573586" y="2944212"/>
              <a:ext cx="242374" cy="369332"/>
            </a:xfrm>
            <a:prstGeom prst="rect">
              <a:avLst/>
            </a:prstGeom>
            <a:noFill/>
          </p:spPr>
          <p:txBody>
            <a:bodyPr wrap="none" rtlCol="0">
              <a:spAutoFit/>
            </a:bodyPr>
            <a:lstStyle/>
            <a:p>
              <a:r>
                <a:rPr lang="de-DE" dirty="0"/>
                <a:t>I</a:t>
              </a:r>
              <a:endParaRPr lang="de-DE" baseline="-25000" dirty="0"/>
            </a:p>
          </p:txBody>
        </p:sp>
      </p:grpSp>
      <p:grpSp>
        <p:nvGrpSpPr>
          <p:cNvPr id="1155" name="Gruppieren 1154">
            <a:extLst>
              <a:ext uri="{FF2B5EF4-FFF2-40B4-BE49-F238E27FC236}">
                <a16:creationId xmlns:a16="http://schemas.microsoft.com/office/drawing/2014/main" id="{4C723EA7-C391-6C77-4F47-D91A0A36C539}"/>
              </a:ext>
            </a:extLst>
          </p:cNvPr>
          <p:cNvGrpSpPr/>
          <p:nvPr/>
        </p:nvGrpSpPr>
        <p:grpSpPr>
          <a:xfrm>
            <a:off x="6343945" y="4143276"/>
            <a:ext cx="1161932" cy="1110133"/>
            <a:chOff x="3727442" y="4288640"/>
            <a:chExt cx="1161932" cy="1110133"/>
          </a:xfrm>
        </p:grpSpPr>
        <p:grpSp>
          <p:nvGrpSpPr>
            <p:cNvPr id="1156" name="Gruppieren 1155">
              <a:extLst>
                <a:ext uri="{FF2B5EF4-FFF2-40B4-BE49-F238E27FC236}">
                  <a16:creationId xmlns:a16="http://schemas.microsoft.com/office/drawing/2014/main" id="{CD0A8051-8BF9-3B9C-ABBE-93FDA7F5B3B1}"/>
                </a:ext>
              </a:extLst>
            </p:cNvPr>
            <p:cNvGrpSpPr/>
            <p:nvPr/>
          </p:nvGrpSpPr>
          <p:grpSpPr>
            <a:xfrm rot="5400000">
              <a:off x="4260963" y="4561044"/>
              <a:ext cx="360001" cy="896820"/>
              <a:chOff x="2521981" y="4359304"/>
              <a:chExt cx="360001" cy="896820"/>
            </a:xfrm>
          </p:grpSpPr>
          <p:cxnSp>
            <p:nvCxnSpPr>
              <p:cNvPr id="1161" name="Gerader Verbinder 1160">
                <a:extLst>
                  <a:ext uri="{FF2B5EF4-FFF2-40B4-BE49-F238E27FC236}">
                    <a16:creationId xmlns:a16="http://schemas.microsoft.com/office/drawing/2014/main" id="{129D3CA9-D641-F1D8-4397-92626E0BFBBC}"/>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2" name="Gerader Verbinder 1161">
                <a:extLst>
                  <a:ext uri="{FF2B5EF4-FFF2-40B4-BE49-F238E27FC236}">
                    <a16:creationId xmlns:a16="http://schemas.microsoft.com/office/drawing/2014/main" id="{179ABB5B-F446-4DAF-278A-12B0318F0B5C}"/>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3" name="Gerader Verbinder 1162">
                <a:extLst>
                  <a:ext uri="{FF2B5EF4-FFF2-40B4-BE49-F238E27FC236}">
                    <a16:creationId xmlns:a16="http://schemas.microsoft.com/office/drawing/2014/main" id="{48365D19-C571-A9CD-0D2A-35F0B6B36D74}"/>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4" name="Gerader Verbinder 1163">
                <a:extLst>
                  <a:ext uri="{FF2B5EF4-FFF2-40B4-BE49-F238E27FC236}">
                    <a16:creationId xmlns:a16="http://schemas.microsoft.com/office/drawing/2014/main" id="{CADEA632-94F5-2A1D-D06C-6D61142F0674}"/>
                  </a:ext>
                </a:extLst>
              </p:cNvPr>
              <p:cNvCxnSpPr/>
              <p:nvPr/>
            </p:nvCxnSpPr>
            <p:spPr>
              <a:xfrm>
                <a:off x="2701981" y="435930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5" name="Gerader Verbinder 1164">
                <a:extLst>
                  <a:ext uri="{FF2B5EF4-FFF2-40B4-BE49-F238E27FC236}">
                    <a16:creationId xmlns:a16="http://schemas.microsoft.com/office/drawing/2014/main" id="{EE4F25E2-B19E-52E8-1776-F60B0B0E4EF5}"/>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6" name="Gerader Verbinder 1165">
                <a:extLst>
                  <a:ext uri="{FF2B5EF4-FFF2-40B4-BE49-F238E27FC236}">
                    <a16:creationId xmlns:a16="http://schemas.microsoft.com/office/drawing/2014/main" id="{A39B22AF-141A-D539-F35B-0CB8CFE2ACB3}"/>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57" name="Gerader Verbinder 1156">
              <a:extLst>
                <a:ext uri="{FF2B5EF4-FFF2-40B4-BE49-F238E27FC236}">
                  <a16:creationId xmlns:a16="http://schemas.microsoft.com/office/drawing/2014/main" id="{C887BA77-3F2D-9813-1A94-A7F35D493699}"/>
                </a:ext>
              </a:extLst>
            </p:cNvPr>
            <p:cNvCxnSpPr/>
            <p:nvPr/>
          </p:nvCxnSpPr>
          <p:spPr>
            <a:xfrm rot="-5400000" flipV="1">
              <a:off x="4381705" y="4169781"/>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158" name="Textfeld 1157">
              <a:extLst>
                <a:ext uri="{FF2B5EF4-FFF2-40B4-BE49-F238E27FC236}">
                  <a16:creationId xmlns:a16="http://schemas.microsoft.com/office/drawing/2014/main" id="{4E0832BF-AB33-C7D5-1D7C-41AA26A87DC8}"/>
                </a:ext>
              </a:extLst>
            </p:cNvPr>
            <p:cNvSpPr txBox="1"/>
            <p:nvPr/>
          </p:nvSpPr>
          <p:spPr>
            <a:xfrm>
              <a:off x="4215634" y="4288640"/>
              <a:ext cx="332142" cy="369332"/>
            </a:xfrm>
            <a:prstGeom prst="rect">
              <a:avLst/>
            </a:prstGeom>
            <a:noFill/>
          </p:spPr>
          <p:txBody>
            <a:bodyPr wrap="none" rtlCol="0">
              <a:spAutoFit/>
            </a:bodyPr>
            <a:lstStyle/>
            <a:p>
              <a:r>
                <a:rPr lang="de-DE" dirty="0"/>
                <a:t>U</a:t>
              </a:r>
              <a:endParaRPr lang="de-DE" baseline="-25000" dirty="0"/>
            </a:p>
          </p:txBody>
        </p:sp>
        <p:cxnSp>
          <p:nvCxnSpPr>
            <p:cNvPr id="1159" name="Gerader Verbinder 1158">
              <a:extLst>
                <a:ext uri="{FF2B5EF4-FFF2-40B4-BE49-F238E27FC236}">
                  <a16:creationId xmlns:a16="http://schemas.microsoft.com/office/drawing/2014/main" id="{95D078E6-82DF-F952-49B5-0A6123CC6638}"/>
                </a:ext>
              </a:extLst>
            </p:cNvPr>
            <p:cNvCxnSpPr/>
            <p:nvPr/>
          </p:nvCxnSpPr>
          <p:spPr>
            <a:xfrm rot="-5400000" flipV="1">
              <a:off x="3971538" y="4765357"/>
              <a:ext cx="0" cy="48819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160" name="Textfeld 1159">
              <a:extLst>
                <a:ext uri="{FF2B5EF4-FFF2-40B4-BE49-F238E27FC236}">
                  <a16:creationId xmlns:a16="http://schemas.microsoft.com/office/drawing/2014/main" id="{7E3DA875-C25B-8AEF-2308-3F9AB8178732}"/>
                </a:ext>
              </a:extLst>
            </p:cNvPr>
            <p:cNvSpPr txBox="1"/>
            <p:nvPr/>
          </p:nvSpPr>
          <p:spPr>
            <a:xfrm>
              <a:off x="3969384" y="5029441"/>
              <a:ext cx="242374" cy="369332"/>
            </a:xfrm>
            <a:prstGeom prst="rect">
              <a:avLst/>
            </a:prstGeom>
            <a:noFill/>
          </p:spPr>
          <p:txBody>
            <a:bodyPr wrap="none" rtlCol="0">
              <a:spAutoFit/>
            </a:bodyPr>
            <a:lstStyle/>
            <a:p>
              <a:r>
                <a:rPr lang="de-DE" dirty="0"/>
                <a:t>I</a:t>
              </a:r>
              <a:endParaRPr lang="de-DE" baseline="-25000" dirty="0"/>
            </a:p>
          </p:txBody>
        </p:sp>
      </p:grpSp>
    </p:spTree>
    <p:extLst>
      <p:ext uri="{BB962C8B-B14F-4D97-AF65-F5344CB8AC3E}">
        <p14:creationId xmlns:p14="http://schemas.microsoft.com/office/powerpoint/2010/main" val="339427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 grpId="0"/>
      <p:bldP spid="114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Diode: Durchlassspannung</a:t>
            </a:r>
            <a:br>
              <a:rPr kumimoji="0" lang="de-DE" sz="4000" b="0" i="0" u="none" strike="noStrike" kern="1200" cap="none" spc="0" normalizeH="0" baseline="0" noProof="0" dirty="0">
                <a:ln>
                  <a:noFill/>
                </a:ln>
                <a:solidFill>
                  <a:srgbClr val="A80163"/>
                </a:solidFill>
                <a:effectLst/>
                <a:uLnTx/>
                <a:uFillTx/>
                <a:latin typeface="+mn-lt"/>
              </a:rPr>
            </a:br>
            <a:endParaRPr kumimoji="0" lang="de-DE" sz="4000" b="0" i="0" u="none" strike="noStrike" kern="1200" cap="none" spc="0" normalizeH="0" baseline="0" noProof="0" dirty="0">
              <a:ln>
                <a:noFill/>
              </a:ln>
              <a:solidFill>
                <a:srgbClr val="A80163"/>
              </a:solidFill>
              <a:effectLst/>
              <a:uLnTx/>
              <a:uFillTx/>
              <a:latin typeface="+mn-lt"/>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8" name="Inhaltsplatzhalter 4">
            <a:extLst>
              <a:ext uri="{FF2B5EF4-FFF2-40B4-BE49-F238E27FC236}">
                <a16:creationId xmlns:a16="http://schemas.microsoft.com/office/drawing/2014/main" id="{CEA1037B-45A1-B0A7-C9A4-6F4A36E3545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Die Spannung, bei der der Stromfluss durch die Diode beginnt, nennt man Schwellspannung, darüber hinaus stellt sich abhängig vom Strom die sogenannte Durchlassspannung ein</a:t>
            </a:r>
          </a:p>
          <a:p>
            <a:pPr>
              <a:defRPr/>
            </a:pPr>
            <a:r>
              <a:rPr lang="de-DE" dirty="0">
                <a:solidFill>
                  <a:srgbClr val="000000"/>
                </a:solidFill>
              </a:rPr>
              <a:t>Je nach verwendetem Material haben unterschiedliche </a:t>
            </a:r>
            <a:r>
              <a:rPr lang="de-DE" dirty="0" err="1">
                <a:solidFill>
                  <a:srgbClr val="000000"/>
                </a:solidFill>
              </a:rPr>
              <a:t>Diodentypen</a:t>
            </a:r>
            <a:r>
              <a:rPr lang="de-DE" dirty="0">
                <a:solidFill>
                  <a:srgbClr val="000000"/>
                </a:solidFill>
              </a:rPr>
              <a:t> unterschiedliche Strom-Spannungskennlinien:</a:t>
            </a: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p:txBody>
      </p:sp>
      <p:sp>
        <p:nvSpPr>
          <p:cNvPr id="9" name="Freihandform 65">
            <a:extLst>
              <a:ext uri="{FF2B5EF4-FFF2-40B4-BE49-F238E27FC236}">
                <a16:creationId xmlns:a16="http://schemas.microsoft.com/office/drawing/2014/main" id="{4477D772-7F04-BA82-F18A-8425C934727D}"/>
              </a:ext>
            </a:extLst>
          </p:cNvPr>
          <p:cNvSpPr/>
          <p:nvPr/>
        </p:nvSpPr>
        <p:spPr>
          <a:xfrm>
            <a:off x="2377328" y="3253003"/>
            <a:ext cx="127112" cy="1465887"/>
          </a:xfrm>
          <a:custGeom>
            <a:avLst/>
            <a:gdLst>
              <a:gd name="connsiteX0" fmla="*/ 0 w 191589"/>
              <a:gd name="connsiteY0" fmla="*/ 1471748 h 1471748"/>
              <a:gd name="connsiteX1" fmla="*/ 191589 w 191589"/>
              <a:gd name="connsiteY1" fmla="*/ 0 h 1471748"/>
              <a:gd name="connsiteX0" fmla="*/ 0 w 191727"/>
              <a:gd name="connsiteY0" fmla="*/ 1471748 h 1471748"/>
              <a:gd name="connsiteX1" fmla="*/ 191589 w 191727"/>
              <a:gd name="connsiteY1" fmla="*/ 0 h 1471748"/>
              <a:gd name="connsiteX0" fmla="*/ 0 w 191808"/>
              <a:gd name="connsiteY0" fmla="*/ 1471748 h 1471748"/>
              <a:gd name="connsiteX1" fmla="*/ 191589 w 191808"/>
              <a:gd name="connsiteY1" fmla="*/ 0 h 1471748"/>
              <a:gd name="connsiteX0" fmla="*/ 0 w 127843"/>
              <a:gd name="connsiteY0" fmla="*/ 1465887 h 1465887"/>
              <a:gd name="connsiteX1" fmla="*/ 127112 w 127843"/>
              <a:gd name="connsiteY1" fmla="*/ 0 h 1465887"/>
              <a:gd name="connsiteX0" fmla="*/ 0 w 127112"/>
              <a:gd name="connsiteY0" fmla="*/ 1465887 h 1465887"/>
              <a:gd name="connsiteX1" fmla="*/ 127112 w 127112"/>
              <a:gd name="connsiteY1" fmla="*/ 0 h 1465887"/>
            </a:gdLst>
            <a:ahLst/>
            <a:cxnLst>
              <a:cxn ang="0">
                <a:pos x="connsiteX0" y="connsiteY0"/>
              </a:cxn>
              <a:cxn ang="0">
                <a:pos x="connsiteX1" y="connsiteY1"/>
              </a:cxn>
            </a:cxnLst>
            <a:rect l="l" t="t" r="r" b="b"/>
            <a:pathLst>
              <a:path w="127112" h="1465887">
                <a:moveTo>
                  <a:pt x="0" y="1465887"/>
                </a:moveTo>
                <a:cubicBezTo>
                  <a:pt x="112988" y="1360938"/>
                  <a:pt x="97023" y="1373219"/>
                  <a:pt x="127112"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ihandform 150">
            <a:extLst>
              <a:ext uri="{FF2B5EF4-FFF2-40B4-BE49-F238E27FC236}">
                <a16:creationId xmlns:a16="http://schemas.microsoft.com/office/drawing/2014/main" id="{BB9D8283-FDAB-C80A-2D25-09AD095032CA}"/>
              </a:ext>
            </a:extLst>
          </p:cNvPr>
          <p:cNvSpPr/>
          <p:nvPr/>
        </p:nvSpPr>
        <p:spPr>
          <a:xfrm>
            <a:off x="2378699" y="3229140"/>
            <a:ext cx="788279" cy="1465887"/>
          </a:xfrm>
          <a:custGeom>
            <a:avLst/>
            <a:gdLst>
              <a:gd name="connsiteX0" fmla="*/ 0 w 191589"/>
              <a:gd name="connsiteY0" fmla="*/ 1471748 h 1471748"/>
              <a:gd name="connsiteX1" fmla="*/ 191589 w 191589"/>
              <a:gd name="connsiteY1" fmla="*/ 0 h 1471748"/>
              <a:gd name="connsiteX0" fmla="*/ 0 w 191727"/>
              <a:gd name="connsiteY0" fmla="*/ 1471748 h 1471748"/>
              <a:gd name="connsiteX1" fmla="*/ 191589 w 191727"/>
              <a:gd name="connsiteY1" fmla="*/ 0 h 1471748"/>
              <a:gd name="connsiteX0" fmla="*/ 0 w 191808"/>
              <a:gd name="connsiteY0" fmla="*/ 1471748 h 1471748"/>
              <a:gd name="connsiteX1" fmla="*/ 191589 w 191808"/>
              <a:gd name="connsiteY1" fmla="*/ 0 h 1471748"/>
              <a:gd name="connsiteX0" fmla="*/ 0 w 127843"/>
              <a:gd name="connsiteY0" fmla="*/ 1465887 h 1465887"/>
              <a:gd name="connsiteX1" fmla="*/ 127112 w 127843"/>
              <a:gd name="connsiteY1" fmla="*/ 0 h 1465887"/>
              <a:gd name="connsiteX0" fmla="*/ 0 w 127984"/>
              <a:gd name="connsiteY0" fmla="*/ 1465887 h 1465887"/>
              <a:gd name="connsiteX1" fmla="*/ 127112 w 127984"/>
              <a:gd name="connsiteY1" fmla="*/ 0 h 1465887"/>
              <a:gd name="connsiteX0" fmla="*/ 0 w 127952"/>
              <a:gd name="connsiteY0" fmla="*/ 1465887 h 1465887"/>
              <a:gd name="connsiteX1" fmla="*/ 127112 w 127952"/>
              <a:gd name="connsiteY1" fmla="*/ 0 h 1465887"/>
              <a:gd name="connsiteX0" fmla="*/ 0 w 127602"/>
              <a:gd name="connsiteY0" fmla="*/ 1465887 h 1465887"/>
              <a:gd name="connsiteX1" fmla="*/ 127112 w 127602"/>
              <a:gd name="connsiteY1" fmla="*/ 0 h 1465887"/>
              <a:gd name="connsiteX0" fmla="*/ 0 w 127197"/>
              <a:gd name="connsiteY0" fmla="*/ 1465887 h 1465887"/>
              <a:gd name="connsiteX1" fmla="*/ 127112 w 127197"/>
              <a:gd name="connsiteY1" fmla="*/ 0 h 1465887"/>
              <a:gd name="connsiteX0" fmla="*/ 0 w 127112"/>
              <a:gd name="connsiteY0" fmla="*/ 1465887 h 1465887"/>
              <a:gd name="connsiteX1" fmla="*/ 127112 w 127112"/>
              <a:gd name="connsiteY1" fmla="*/ 0 h 1465887"/>
              <a:gd name="connsiteX0" fmla="*/ 0 w 127112"/>
              <a:gd name="connsiteY0" fmla="*/ 1465887 h 1465887"/>
              <a:gd name="connsiteX1" fmla="*/ 127112 w 127112"/>
              <a:gd name="connsiteY1" fmla="*/ 0 h 1465887"/>
              <a:gd name="connsiteX0" fmla="*/ 0 w 127112"/>
              <a:gd name="connsiteY0" fmla="*/ 1465887 h 1465887"/>
              <a:gd name="connsiteX1" fmla="*/ 127112 w 127112"/>
              <a:gd name="connsiteY1" fmla="*/ 0 h 1465887"/>
            </a:gdLst>
            <a:ahLst/>
            <a:cxnLst>
              <a:cxn ang="0">
                <a:pos x="connsiteX0" y="connsiteY0"/>
              </a:cxn>
              <a:cxn ang="0">
                <a:pos x="connsiteX1" y="connsiteY1"/>
              </a:cxn>
            </a:cxnLst>
            <a:rect l="l" t="t" r="r" b="b"/>
            <a:pathLst>
              <a:path w="127112" h="1465887">
                <a:moveTo>
                  <a:pt x="0" y="1465887"/>
                </a:moveTo>
                <a:cubicBezTo>
                  <a:pt x="43936" y="1460584"/>
                  <a:pt x="66267" y="1343912"/>
                  <a:pt x="127112" y="0"/>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reihandform 151">
            <a:extLst>
              <a:ext uri="{FF2B5EF4-FFF2-40B4-BE49-F238E27FC236}">
                <a16:creationId xmlns:a16="http://schemas.microsoft.com/office/drawing/2014/main" id="{CF9675FE-C189-C49B-A4AC-8A2F6231D0D9}"/>
              </a:ext>
            </a:extLst>
          </p:cNvPr>
          <p:cNvSpPr/>
          <p:nvPr/>
        </p:nvSpPr>
        <p:spPr>
          <a:xfrm>
            <a:off x="3100159" y="3225799"/>
            <a:ext cx="262148" cy="1466762"/>
          </a:xfrm>
          <a:custGeom>
            <a:avLst/>
            <a:gdLst>
              <a:gd name="connsiteX0" fmla="*/ 0 w 191589"/>
              <a:gd name="connsiteY0" fmla="*/ 1471748 h 1471748"/>
              <a:gd name="connsiteX1" fmla="*/ 191589 w 191589"/>
              <a:gd name="connsiteY1" fmla="*/ 0 h 1471748"/>
              <a:gd name="connsiteX0" fmla="*/ 0 w 191727"/>
              <a:gd name="connsiteY0" fmla="*/ 1471748 h 1471748"/>
              <a:gd name="connsiteX1" fmla="*/ 191589 w 191727"/>
              <a:gd name="connsiteY1" fmla="*/ 0 h 1471748"/>
              <a:gd name="connsiteX0" fmla="*/ 0 w 191808"/>
              <a:gd name="connsiteY0" fmla="*/ 1471748 h 1471748"/>
              <a:gd name="connsiteX1" fmla="*/ 191589 w 191808"/>
              <a:gd name="connsiteY1" fmla="*/ 0 h 1471748"/>
              <a:gd name="connsiteX0" fmla="*/ 0 w 127843"/>
              <a:gd name="connsiteY0" fmla="*/ 1465887 h 1465887"/>
              <a:gd name="connsiteX1" fmla="*/ 127112 w 127843"/>
              <a:gd name="connsiteY1" fmla="*/ 0 h 1465887"/>
              <a:gd name="connsiteX0" fmla="*/ 0 w 130793"/>
              <a:gd name="connsiteY0" fmla="*/ 1465887 h 1465887"/>
              <a:gd name="connsiteX1" fmla="*/ 127112 w 130793"/>
              <a:gd name="connsiteY1" fmla="*/ 0 h 1465887"/>
              <a:gd name="connsiteX0" fmla="*/ 0 w 127672"/>
              <a:gd name="connsiteY0" fmla="*/ 1465887 h 1465907"/>
              <a:gd name="connsiteX1" fmla="*/ 127112 w 127672"/>
              <a:gd name="connsiteY1" fmla="*/ 0 h 1465907"/>
              <a:gd name="connsiteX0" fmla="*/ 0 w 127379"/>
              <a:gd name="connsiteY0" fmla="*/ 1465887 h 1465963"/>
              <a:gd name="connsiteX1" fmla="*/ 127112 w 127379"/>
              <a:gd name="connsiteY1" fmla="*/ 0 h 1465963"/>
              <a:gd name="connsiteX0" fmla="*/ 0 w 127112"/>
              <a:gd name="connsiteY0" fmla="*/ 1465887 h 1466762"/>
              <a:gd name="connsiteX1" fmla="*/ 127112 w 127112"/>
              <a:gd name="connsiteY1" fmla="*/ 0 h 1466762"/>
            </a:gdLst>
            <a:ahLst/>
            <a:cxnLst>
              <a:cxn ang="0">
                <a:pos x="connsiteX0" y="connsiteY0"/>
              </a:cxn>
              <a:cxn ang="0">
                <a:pos x="connsiteX1" y="connsiteY1"/>
              </a:cxn>
            </a:cxnLst>
            <a:rect l="l" t="t" r="r" b="b"/>
            <a:pathLst>
              <a:path w="127112" h="1466762">
                <a:moveTo>
                  <a:pt x="0" y="1465887"/>
                </a:moveTo>
                <a:cubicBezTo>
                  <a:pt x="63960" y="1478170"/>
                  <a:pt x="78191" y="1379080"/>
                  <a:pt x="127112"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reihandform 158">
            <a:extLst>
              <a:ext uri="{FF2B5EF4-FFF2-40B4-BE49-F238E27FC236}">
                <a16:creationId xmlns:a16="http://schemas.microsoft.com/office/drawing/2014/main" id="{09406D7C-14A5-2353-2F8F-CC374C8CD447}"/>
              </a:ext>
            </a:extLst>
          </p:cNvPr>
          <p:cNvSpPr/>
          <p:nvPr/>
        </p:nvSpPr>
        <p:spPr>
          <a:xfrm>
            <a:off x="4723110" y="3225818"/>
            <a:ext cx="712013" cy="1465887"/>
          </a:xfrm>
          <a:custGeom>
            <a:avLst/>
            <a:gdLst>
              <a:gd name="connsiteX0" fmla="*/ 0 w 191589"/>
              <a:gd name="connsiteY0" fmla="*/ 1471748 h 1471748"/>
              <a:gd name="connsiteX1" fmla="*/ 191589 w 191589"/>
              <a:gd name="connsiteY1" fmla="*/ 0 h 1471748"/>
              <a:gd name="connsiteX0" fmla="*/ 0 w 191727"/>
              <a:gd name="connsiteY0" fmla="*/ 1471748 h 1471748"/>
              <a:gd name="connsiteX1" fmla="*/ 191589 w 191727"/>
              <a:gd name="connsiteY1" fmla="*/ 0 h 1471748"/>
              <a:gd name="connsiteX0" fmla="*/ 0 w 191808"/>
              <a:gd name="connsiteY0" fmla="*/ 1471748 h 1471748"/>
              <a:gd name="connsiteX1" fmla="*/ 191589 w 191808"/>
              <a:gd name="connsiteY1" fmla="*/ 0 h 1471748"/>
              <a:gd name="connsiteX0" fmla="*/ 0 w 127843"/>
              <a:gd name="connsiteY0" fmla="*/ 1465887 h 1465887"/>
              <a:gd name="connsiteX1" fmla="*/ 127112 w 127843"/>
              <a:gd name="connsiteY1" fmla="*/ 0 h 1465887"/>
              <a:gd name="connsiteX0" fmla="*/ 0 w 127984"/>
              <a:gd name="connsiteY0" fmla="*/ 1465887 h 1465887"/>
              <a:gd name="connsiteX1" fmla="*/ 127112 w 127984"/>
              <a:gd name="connsiteY1" fmla="*/ 0 h 1465887"/>
              <a:gd name="connsiteX0" fmla="*/ 0 w 127952"/>
              <a:gd name="connsiteY0" fmla="*/ 1465887 h 1465887"/>
              <a:gd name="connsiteX1" fmla="*/ 127112 w 127952"/>
              <a:gd name="connsiteY1" fmla="*/ 0 h 1465887"/>
              <a:gd name="connsiteX0" fmla="*/ 0 w 127602"/>
              <a:gd name="connsiteY0" fmla="*/ 1465887 h 1465887"/>
              <a:gd name="connsiteX1" fmla="*/ 127112 w 127602"/>
              <a:gd name="connsiteY1" fmla="*/ 0 h 1465887"/>
              <a:gd name="connsiteX0" fmla="*/ 0 w 127197"/>
              <a:gd name="connsiteY0" fmla="*/ 1465887 h 1465887"/>
              <a:gd name="connsiteX1" fmla="*/ 127112 w 127197"/>
              <a:gd name="connsiteY1" fmla="*/ 0 h 1465887"/>
              <a:gd name="connsiteX0" fmla="*/ 0 w 127112"/>
              <a:gd name="connsiteY0" fmla="*/ 1465887 h 1465888"/>
              <a:gd name="connsiteX1" fmla="*/ 127112 w 127112"/>
              <a:gd name="connsiteY1" fmla="*/ 0 h 1465888"/>
              <a:gd name="connsiteX0" fmla="*/ 0 w 127112"/>
              <a:gd name="connsiteY0" fmla="*/ 1465887 h 1465887"/>
              <a:gd name="connsiteX1" fmla="*/ 127112 w 127112"/>
              <a:gd name="connsiteY1" fmla="*/ 0 h 1465887"/>
            </a:gdLst>
            <a:ahLst/>
            <a:cxnLst>
              <a:cxn ang="0">
                <a:pos x="connsiteX0" y="connsiteY0"/>
              </a:cxn>
              <a:cxn ang="0">
                <a:pos x="connsiteX1" y="connsiteY1"/>
              </a:cxn>
            </a:cxnLst>
            <a:rect l="l" t="t" r="r" b="b"/>
            <a:pathLst>
              <a:path w="127112" h="1465887">
                <a:moveTo>
                  <a:pt x="0" y="1465887"/>
                </a:moveTo>
                <a:cubicBezTo>
                  <a:pt x="58586" y="1460584"/>
                  <a:pt x="81964" y="1267712"/>
                  <a:pt x="127112" y="0"/>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C7EB06C0-8096-BE51-0DA7-9615F7E06A72}"/>
              </a:ext>
            </a:extLst>
          </p:cNvPr>
          <p:cNvGrpSpPr/>
          <p:nvPr/>
        </p:nvGrpSpPr>
        <p:grpSpPr>
          <a:xfrm>
            <a:off x="1674074" y="2800380"/>
            <a:ext cx="5360985" cy="2313042"/>
            <a:chOff x="1674074" y="2800380"/>
            <a:chExt cx="5360985" cy="2313042"/>
          </a:xfrm>
        </p:grpSpPr>
        <p:cxnSp>
          <p:nvCxnSpPr>
            <p:cNvPr id="16" name="Gerade Verbindung mit Pfeil 15">
              <a:extLst>
                <a:ext uri="{FF2B5EF4-FFF2-40B4-BE49-F238E27FC236}">
                  <a16:creationId xmlns:a16="http://schemas.microsoft.com/office/drawing/2014/main" id="{CAA9684C-AAEB-2350-A3B7-CADA1411FCA2}"/>
                </a:ext>
              </a:extLst>
            </p:cNvPr>
            <p:cNvCxnSpPr/>
            <p:nvPr/>
          </p:nvCxnSpPr>
          <p:spPr>
            <a:xfrm flipV="1">
              <a:off x="2024570" y="4689718"/>
              <a:ext cx="4351599" cy="68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5384D317-731E-7DA3-760E-C137766C5C28}"/>
                </a:ext>
              </a:extLst>
            </p:cNvPr>
            <p:cNvCxnSpPr/>
            <p:nvPr/>
          </p:nvCxnSpPr>
          <p:spPr>
            <a:xfrm flipH="1" flipV="1">
              <a:off x="2024570" y="3098262"/>
              <a:ext cx="0" cy="15967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D7BB1565-1CC3-B540-228B-90A90AABAD5F}"/>
                </a:ext>
              </a:extLst>
            </p:cNvPr>
            <p:cNvSpPr txBox="1"/>
            <p:nvPr/>
          </p:nvSpPr>
          <p:spPr>
            <a:xfrm>
              <a:off x="5863357" y="4744090"/>
              <a:ext cx="1171702" cy="369332"/>
            </a:xfrm>
            <a:prstGeom prst="rect">
              <a:avLst/>
            </a:prstGeom>
            <a:noFill/>
          </p:spPr>
          <p:txBody>
            <a:bodyPr wrap="square" rtlCol="0">
              <a:spAutoFit/>
            </a:bodyPr>
            <a:lstStyle/>
            <a:p>
              <a:r>
                <a:rPr lang="de-DE" dirty="0"/>
                <a:t>Spannung</a:t>
              </a:r>
            </a:p>
          </p:txBody>
        </p:sp>
        <p:sp>
          <p:nvSpPr>
            <p:cNvPr id="19" name="Textfeld 18">
              <a:extLst>
                <a:ext uri="{FF2B5EF4-FFF2-40B4-BE49-F238E27FC236}">
                  <a16:creationId xmlns:a16="http://schemas.microsoft.com/office/drawing/2014/main" id="{A86E4BEA-9C28-03A2-8BD9-BEFC9A6FDEF2}"/>
                </a:ext>
              </a:extLst>
            </p:cNvPr>
            <p:cNvSpPr txBox="1"/>
            <p:nvPr/>
          </p:nvSpPr>
          <p:spPr>
            <a:xfrm>
              <a:off x="1674074" y="2800380"/>
              <a:ext cx="1111890" cy="369332"/>
            </a:xfrm>
            <a:prstGeom prst="rect">
              <a:avLst/>
            </a:prstGeom>
            <a:noFill/>
          </p:spPr>
          <p:txBody>
            <a:bodyPr wrap="square" rtlCol="0">
              <a:spAutoFit/>
            </a:bodyPr>
            <a:lstStyle/>
            <a:p>
              <a:r>
                <a:rPr lang="de-DE" dirty="0"/>
                <a:t>Strom</a:t>
              </a:r>
            </a:p>
          </p:txBody>
        </p:sp>
        <p:cxnSp>
          <p:nvCxnSpPr>
            <p:cNvPr id="20" name="Gerader Verbinder 19">
              <a:extLst>
                <a:ext uri="{FF2B5EF4-FFF2-40B4-BE49-F238E27FC236}">
                  <a16:creationId xmlns:a16="http://schemas.microsoft.com/office/drawing/2014/main" id="{3422AAF2-8634-4DC3-336D-EE53F6B20B45}"/>
                </a:ext>
              </a:extLst>
            </p:cNvPr>
            <p:cNvCxnSpPr/>
            <p:nvPr/>
          </p:nvCxnSpPr>
          <p:spPr>
            <a:xfrm>
              <a:off x="2024570" y="4701233"/>
              <a:ext cx="0"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44F7B899-12B1-2C8F-F338-51E4E211D67F}"/>
                </a:ext>
              </a:extLst>
            </p:cNvPr>
            <p:cNvCxnSpPr/>
            <p:nvPr/>
          </p:nvCxnSpPr>
          <p:spPr>
            <a:xfrm>
              <a:off x="220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ED51A2F3-1028-80A9-F42F-D2C8A9DAF45F}"/>
                </a:ext>
              </a:extLst>
            </p:cNvPr>
            <p:cNvCxnSpPr/>
            <p:nvPr/>
          </p:nvCxnSpPr>
          <p:spPr>
            <a:xfrm>
              <a:off x="238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8297B9CA-F8EC-32D3-CA54-D3B518E336AE}"/>
                </a:ext>
              </a:extLst>
            </p:cNvPr>
            <p:cNvCxnSpPr/>
            <p:nvPr/>
          </p:nvCxnSpPr>
          <p:spPr>
            <a:xfrm>
              <a:off x="256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18CB4246-3216-D1B3-F112-5B3978A0C584}"/>
                </a:ext>
              </a:extLst>
            </p:cNvPr>
            <p:cNvCxnSpPr/>
            <p:nvPr/>
          </p:nvCxnSpPr>
          <p:spPr>
            <a:xfrm>
              <a:off x="274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77103B04-D9BC-1FAF-84A0-55A561B976F3}"/>
                </a:ext>
              </a:extLst>
            </p:cNvPr>
            <p:cNvCxnSpPr/>
            <p:nvPr/>
          </p:nvCxnSpPr>
          <p:spPr>
            <a:xfrm>
              <a:off x="2924707" y="4701233"/>
              <a:ext cx="0"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359DA3B1-1AC3-38CB-3330-EC59A6A208F6}"/>
                </a:ext>
              </a:extLst>
            </p:cNvPr>
            <p:cNvCxnSpPr/>
            <p:nvPr/>
          </p:nvCxnSpPr>
          <p:spPr>
            <a:xfrm>
              <a:off x="310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A1C9E796-BBBF-CBC0-010F-91AB567ACAC0}"/>
                </a:ext>
              </a:extLst>
            </p:cNvPr>
            <p:cNvCxnSpPr/>
            <p:nvPr/>
          </p:nvCxnSpPr>
          <p:spPr>
            <a:xfrm>
              <a:off x="328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41F653AE-FAFE-CF63-6B0E-BB8681BAC982}"/>
                </a:ext>
              </a:extLst>
            </p:cNvPr>
            <p:cNvCxnSpPr/>
            <p:nvPr/>
          </p:nvCxnSpPr>
          <p:spPr>
            <a:xfrm>
              <a:off x="346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59FCBBB-EC85-79A1-3550-727FA1D77157}"/>
                </a:ext>
              </a:extLst>
            </p:cNvPr>
            <p:cNvCxnSpPr/>
            <p:nvPr/>
          </p:nvCxnSpPr>
          <p:spPr>
            <a:xfrm>
              <a:off x="364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899B1012-E7C1-EE73-AF40-85F523B01E7E}"/>
                </a:ext>
              </a:extLst>
            </p:cNvPr>
            <p:cNvCxnSpPr/>
            <p:nvPr/>
          </p:nvCxnSpPr>
          <p:spPr>
            <a:xfrm>
              <a:off x="3824707" y="4701233"/>
              <a:ext cx="0"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D50C1ACA-771A-4AFC-52A7-0D9C87CBFE6B}"/>
                </a:ext>
              </a:extLst>
            </p:cNvPr>
            <p:cNvCxnSpPr/>
            <p:nvPr/>
          </p:nvCxnSpPr>
          <p:spPr>
            <a:xfrm>
              <a:off x="400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B228D2D0-713D-C70B-8028-DB4C371E60D1}"/>
                </a:ext>
              </a:extLst>
            </p:cNvPr>
            <p:cNvCxnSpPr/>
            <p:nvPr/>
          </p:nvCxnSpPr>
          <p:spPr>
            <a:xfrm>
              <a:off x="418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15AF347C-3E51-8719-544C-F4A91AC8756A}"/>
                </a:ext>
              </a:extLst>
            </p:cNvPr>
            <p:cNvCxnSpPr/>
            <p:nvPr/>
          </p:nvCxnSpPr>
          <p:spPr>
            <a:xfrm>
              <a:off x="436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715AF7DC-19B8-8060-12E8-864FF42B573F}"/>
                </a:ext>
              </a:extLst>
            </p:cNvPr>
            <p:cNvCxnSpPr/>
            <p:nvPr/>
          </p:nvCxnSpPr>
          <p:spPr>
            <a:xfrm>
              <a:off x="454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EFBA5053-0E95-F08D-8EB8-12162E8C491E}"/>
                </a:ext>
              </a:extLst>
            </p:cNvPr>
            <p:cNvCxnSpPr/>
            <p:nvPr/>
          </p:nvCxnSpPr>
          <p:spPr>
            <a:xfrm>
              <a:off x="4724707" y="4701233"/>
              <a:ext cx="0"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9176D738-638E-B984-2576-8875F008F604}"/>
                </a:ext>
              </a:extLst>
            </p:cNvPr>
            <p:cNvCxnSpPr/>
            <p:nvPr/>
          </p:nvCxnSpPr>
          <p:spPr>
            <a:xfrm>
              <a:off x="490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940BD593-9C0D-0581-6BEE-162A0E7DF609}"/>
                </a:ext>
              </a:extLst>
            </p:cNvPr>
            <p:cNvCxnSpPr/>
            <p:nvPr/>
          </p:nvCxnSpPr>
          <p:spPr>
            <a:xfrm>
              <a:off x="508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5D50F077-3F82-223C-6245-5E37EDC0A1BC}"/>
                </a:ext>
              </a:extLst>
            </p:cNvPr>
            <p:cNvCxnSpPr/>
            <p:nvPr/>
          </p:nvCxnSpPr>
          <p:spPr>
            <a:xfrm>
              <a:off x="526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40F331BE-2237-A4A5-AA7F-9683AC197879}"/>
                </a:ext>
              </a:extLst>
            </p:cNvPr>
            <p:cNvCxnSpPr/>
            <p:nvPr/>
          </p:nvCxnSpPr>
          <p:spPr>
            <a:xfrm>
              <a:off x="544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D70BC5FC-F20E-230B-1A11-B9746FE6D5D2}"/>
                </a:ext>
              </a:extLst>
            </p:cNvPr>
            <p:cNvCxnSpPr/>
            <p:nvPr/>
          </p:nvCxnSpPr>
          <p:spPr>
            <a:xfrm>
              <a:off x="5624707" y="4701233"/>
              <a:ext cx="0"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B92ACA8F-5F8F-D2D0-F514-40FEB5652FC2}"/>
                </a:ext>
              </a:extLst>
            </p:cNvPr>
            <p:cNvCxnSpPr/>
            <p:nvPr/>
          </p:nvCxnSpPr>
          <p:spPr>
            <a:xfrm>
              <a:off x="580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1CC3A827-45EC-7C43-F283-81EE38524342}"/>
                </a:ext>
              </a:extLst>
            </p:cNvPr>
            <p:cNvCxnSpPr/>
            <p:nvPr/>
          </p:nvCxnSpPr>
          <p:spPr>
            <a:xfrm>
              <a:off x="598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2E571AA6-231E-BE84-0F03-EE2CBBD7C4C9}"/>
                </a:ext>
              </a:extLst>
            </p:cNvPr>
            <p:cNvCxnSpPr/>
            <p:nvPr/>
          </p:nvCxnSpPr>
          <p:spPr>
            <a:xfrm>
              <a:off x="6164707" y="4701233"/>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0CAABF04-6D8D-2158-EFB0-85A0189D1C28}"/>
                </a:ext>
              </a:extLst>
            </p:cNvPr>
            <p:cNvSpPr txBox="1"/>
            <p:nvPr/>
          </p:nvSpPr>
          <p:spPr>
            <a:xfrm>
              <a:off x="1893749" y="4820089"/>
              <a:ext cx="336270" cy="276999"/>
            </a:xfrm>
            <a:prstGeom prst="rect">
              <a:avLst/>
            </a:prstGeom>
            <a:noFill/>
          </p:spPr>
          <p:txBody>
            <a:bodyPr wrap="square" rtlCol="0">
              <a:spAutoFit/>
            </a:bodyPr>
            <a:lstStyle/>
            <a:p>
              <a:r>
                <a:rPr lang="de-DE" sz="1200" dirty="0"/>
                <a:t>0</a:t>
              </a:r>
            </a:p>
          </p:txBody>
        </p:sp>
        <p:sp>
          <p:nvSpPr>
            <p:cNvPr id="45" name="Textfeld 44">
              <a:extLst>
                <a:ext uri="{FF2B5EF4-FFF2-40B4-BE49-F238E27FC236}">
                  <a16:creationId xmlns:a16="http://schemas.microsoft.com/office/drawing/2014/main" id="{A34E6B15-6925-3F7C-3EB3-51B5E2F4535D}"/>
                </a:ext>
              </a:extLst>
            </p:cNvPr>
            <p:cNvSpPr txBox="1"/>
            <p:nvPr/>
          </p:nvSpPr>
          <p:spPr>
            <a:xfrm>
              <a:off x="2729113" y="4818781"/>
              <a:ext cx="450547" cy="276999"/>
            </a:xfrm>
            <a:prstGeom prst="rect">
              <a:avLst/>
            </a:prstGeom>
            <a:noFill/>
          </p:spPr>
          <p:txBody>
            <a:bodyPr wrap="square" rtlCol="0">
              <a:spAutoFit/>
            </a:bodyPr>
            <a:lstStyle/>
            <a:p>
              <a:r>
                <a:rPr lang="de-DE" sz="1200" dirty="0"/>
                <a:t>0,5</a:t>
              </a:r>
            </a:p>
          </p:txBody>
        </p:sp>
        <p:sp>
          <p:nvSpPr>
            <p:cNvPr id="46" name="Textfeld 45">
              <a:extLst>
                <a:ext uri="{FF2B5EF4-FFF2-40B4-BE49-F238E27FC236}">
                  <a16:creationId xmlns:a16="http://schemas.microsoft.com/office/drawing/2014/main" id="{ECECD46C-5BBF-FEA7-74AD-A9B44BD3838A}"/>
                </a:ext>
              </a:extLst>
            </p:cNvPr>
            <p:cNvSpPr txBox="1"/>
            <p:nvPr/>
          </p:nvSpPr>
          <p:spPr>
            <a:xfrm>
              <a:off x="3624266" y="4812514"/>
              <a:ext cx="450547" cy="276999"/>
            </a:xfrm>
            <a:prstGeom prst="rect">
              <a:avLst/>
            </a:prstGeom>
            <a:noFill/>
          </p:spPr>
          <p:txBody>
            <a:bodyPr wrap="square" rtlCol="0">
              <a:spAutoFit/>
            </a:bodyPr>
            <a:lstStyle/>
            <a:p>
              <a:r>
                <a:rPr lang="de-DE" sz="1200" dirty="0"/>
                <a:t>1,0</a:t>
              </a:r>
            </a:p>
          </p:txBody>
        </p:sp>
        <p:sp>
          <p:nvSpPr>
            <p:cNvPr id="47" name="Textfeld 46">
              <a:extLst>
                <a:ext uri="{FF2B5EF4-FFF2-40B4-BE49-F238E27FC236}">
                  <a16:creationId xmlns:a16="http://schemas.microsoft.com/office/drawing/2014/main" id="{B02F6500-2DF2-5A39-2EDB-77CCB40A0DDB}"/>
                </a:ext>
              </a:extLst>
            </p:cNvPr>
            <p:cNvSpPr txBox="1"/>
            <p:nvPr/>
          </p:nvSpPr>
          <p:spPr>
            <a:xfrm>
              <a:off x="4544707" y="4825691"/>
              <a:ext cx="450547" cy="276999"/>
            </a:xfrm>
            <a:prstGeom prst="rect">
              <a:avLst/>
            </a:prstGeom>
            <a:noFill/>
          </p:spPr>
          <p:txBody>
            <a:bodyPr wrap="square" rtlCol="0">
              <a:spAutoFit/>
            </a:bodyPr>
            <a:lstStyle/>
            <a:p>
              <a:r>
                <a:rPr lang="de-DE" sz="1200" dirty="0"/>
                <a:t>1,5</a:t>
              </a:r>
            </a:p>
          </p:txBody>
        </p:sp>
        <p:sp>
          <p:nvSpPr>
            <p:cNvPr id="48" name="Textfeld 47">
              <a:extLst>
                <a:ext uri="{FF2B5EF4-FFF2-40B4-BE49-F238E27FC236}">
                  <a16:creationId xmlns:a16="http://schemas.microsoft.com/office/drawing/2014/main" id="{8C3068D8-22B2-C37A-D1E0-FFD415017A6E}"/>
                </a:ext>
              </a:extLst>
            </p:cNvPr>
            <p:cNvSpPr txBox="1"/>
            <p:nvPr/>
          </p:nvSpPr>
          <p:spPr>
            <a:xfrm>
              <a:off x="5439860" y="4836296"/>
              <a:ext cx="450547" cy="276999"/>
            </a:xfrm>
            <a:prstGeom prst="rect">
              <a:avLst/>
            </a:prstGeom>
            <a:noFill/>
          </p:spPr>
          <p:txBody>
            <a:bodyPr wrap="square" rtlCol="0">
              <a:spAutoFit/>
            </a:bodyPr>
            <a:lstStyle/>
            <a:p>
              <a:r>
                <a:rPr lang="de-DE" sz="1200" dirty="0"/>
                <a:t>2,0</a:t>
              </a:r>
            </a:p>
          </p:txBody>
        </p:sp>
      </p:grpSp>
      <p:sp>
        <p:nvSpPr>
          <p:cNvPr id="49" name="Textfeld 48">
            <a:extLst>
              <a:ext uri="{FF2B5EF4-FFF2-40B4-BE49-F238E27FC236}">
                <a16:creationId xmlns:a16="http://schemas.microsoft.com/office/drawing/2014/main" id="{42ED5D4C-5FCC-D195-BC86-5FD7F15E782B}"/>
              </a:ext>
            </a:extLst>
          </p:cNvPr>
          <p:cNvSpPr txBox="1"/>
          <p:nvPr/>
        </p:nvSpPr>
        <p:spPr>
          <a:xfrm>
            <a:off x="5657902" y="3004716"/>
            <a:ext cx="4754687" cy="1600438"/>
          </a:xfrm>
          <a:prstGeom prst="rect">
            <a:avLst/>
          </a:prstGeom>
          <a:noFill/>
        </p:spPr>
        <p:txBody>
          <a:bodyPr wrap="square" rtlCol="0">
            <a:spAutoFit/>
          </a:bodyPr>
          <a:lstStyle/>
          <a:p>
            <a:r>
              <a:rPr lang="de-DE" sz="2000" dirty="0" err="1">
                <a:solidFill>
                  <a:srgbClr val="FF0000"/>
                </a:solidFill>
              </a:rPr>
              <a:t>Schottkydiode</a:t>
            </a:r>
            <a:endParaRPr lang="de-DE" sz="2000" dirty="0">
              <a:solidFill>
                <a:srgbClr val="FF0000"/>
              </a:solidFill>
            </a:endParaRPr>
          </a:p>
          <a:p>
            <a:r>
              <a:rPr lang="de-DE" sz="2000" dirty="0">
                <a:solidFill>
                  <a:srgbClr val="0070C0"/>
                </a:solidFill>
              </a:rPr>
              <a:t>Germaniumdiode </a:t>
            </a:r>
            <a:r>
              <a:rPr lang="de-DE" sz="1400" b="1" dirty="0">
                <a:solidFill>
                  <a:srgbClr val="0070C0"/>
                </a:solidFill>
              </a:rPr>
              <a:t>(ca. 0,2 - 0,4V Durchlassspannung)</a:t>
            </a:r>
          </a:p>
          <a:p>
            <a:r>
              <a:rPr lang="de-DE" sz="2000" dirty="0">
                <a:solidFill>
                  <a:srgbClr val="00B050"/>
                </a:solidFill>
              </a:rPr>
              <a:t>Siliziumdiode </a:t>
            </a:r>
            <a:r>
              <a:rPr lang="de-DE" sz="1400" b="1" dirty="0">
                <a:solidFill>
                  <a:srgbClr val="00B050"/>
                </a:solidFill>
              </a:rPr>
              <a:t>(ca. 0,6 - 0,8V Durchlassspannung)</a:t>
            </a:r>
          </a:p>
          <a:p>
            <a:r>
              <a:rPr lang="de-DE" sz="2000" dirty="0">
                <a:solidFill>
                  <a:srgbClr val="FFC000"/>
                </a:solidFill>
              </a:rPr>
              <a:t>Leuchtdiode</a:t>
            </a:r>
          </a:p>
          <a:p>
            <a:endParaRPr lang="de-DE" dirty="0">
              <a:solidFill>
                <a:srgbClr val="FFFF00"/>
              </a:solidFill>
            </a:endParaRPr>
          </a:p>
        </p:txBody>
      </p:sp>
      <p:grpSp>
        <p:nvGrpSpPr>
          <p:cNvPr id="7" name="Gruppieren 6">
            <a:extLst>
              <a:ext uri="{FF2B5EF4-FFF2-40B4-BE49-F238E27FC236}">
                <a16:creationId xmlns:a16="http://schemas.microsoft.com/office/drawing/2014/main" id="{793E4A13-FF68-BA7A-7CDB-6292D10E54CF}"/>
              </a:ext>
            </a:extLst>
          </p:cNvPr>
          <p:cNvGrpSpPr/>
          <p:nvPr/>
        </p:nvGrpSpPr>
        <p:grpSpPr>
          <a:xfrm>
            <a:off x="359030" y="3002056"/>
            <a:ext cx="1112409" cy="1687662"/>
            <a:chOff x="359030" y="3002056"/>
            <a:chExt cx="1112409" cy="1687662"/>
          </a:xfrm>
        </p:grpSpPr>
        <p:grpSp>
          <p:nvGrpSpPr>
            <p:cNvPr id="50" name="Gruppieren 49">
              <a:extLst>
                <a:ext uri="{FF2B5EF4-FFF2-40B4-BE49-F238E27FC236}">
                  <a16:creationId xmlns:a16="http://schemas.microsoft.com/office/drawing/2014/main" id="{86889B73-2D29-762F-BD44-93FCC9135FEB}"/>
                </a:ext>
              </a:extLst>
            </p:cNvPr>
            <p:cNvGrpSpPr/>
            <p:nvPr/>
          </p:nvGrpSpPr>
          <p:grpSpPr>
            <a:xfrm rot="10800000">
              <a:off x="557029" y="3441383"/>
              <a:ext cx="360001" cy="1248335"/>
              <a:chOff x="2521981" y="4007789"/>
              <a:chExt cx="360001" cy="1248335"/>
            </a:xfrm>
          </p:grpSpPr>
          <p:cxnSp>
            <p:nvCxnSpPr>
              <p:cNvPr id="51" name="Gerader Verbinder 50">
                <a:extLst>
                  <a:ext uri="{FF2B5EF4-FFF2-40B4-BE49-F238E27FC236}">
                    <a16:creationId xmlns:a16="http://schemas.microsoft.com/office/drawing/2014/main" id="{21714A22-4DC7-9940-225D-BA8561E895EE}"/>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4445AF0B-3AF1-2F96-E391-38D4489909F0}"/>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3680842E-386A-A19E-297B-901A6C84EBB7}"/>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85DF941B-A3EE-84B8-1DF7-CBB6D28E49C1}"/>
                  </a:ext>
                </a:extLst>
              </p:cNvPr>
              <p:cNvCxnSpPr/>
              <p:nvPr/>
            </p:nvCxnSpPr>
            <p:spPr>
              <a:xfrm rot="10800000" flipV="1">
                <a:off x="2701981" y="4007789"/>
                <a:ext cx="2" cy="6512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A1A6CC05-8ADA-7DA7-E048-0F1B2E1A5456}"/>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CD3D2023-85E0-1BCD-C655-41AE17CF3170}"/>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9" name="Gerader Verbinder 58">
              <a:extLst>
                <a:ext uri="{FF2B5EF4-FFF2-40B4-BE49-F238E27FC236}">
                  <a16:creationId xmlns:a16="http://schemas.microsoft.com/office/drawing/2014/main" id="{8C69D16A-8348-EA24-C8A2-8015166A68F0}"/>
                </a:ext>
              </a:extLst>
            </p:cNvPr>
            <p:cNvCxnSpPr/>
            <p:nvPr/>
          </p:nvCxnSpPr>
          <p:spPr>
            <a:xfrm flipV="1">
              <a:off x="1139297" y="3427953"/>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60" name="Textfeld 59">
              <a:extLst>
                <a:ext uri="{FF2B5EF4-FFF2-40B4-BE49-F238E27FC236}">
                  <a16:creationId xmlns:a16="http://schemas.microsoft.com/office/drawing/2014/main" id="{60FC9DCB-AC91-3E53-AFA7-FB254B121299}"/>
                </a:ext>
              </a:extLst>
            </p:cNvPr>
            <p:cNvSpPr txBox="1"/>
            <p:nvPr/>
          </p:nvSpPr>
          <p:spPr>
            <a:xfrm>
              <a:off x="1139297" y="3669104"/>
              <a:ext cx="332142" cy="369332"/>
            </a:xfrm>
            <a:prstGeom prst="rect">
              <a:avLst/>
            </a:prstGeom>
            <a:noFill/>
          </p:spPr>
          <p:txBody>
            <a:bodyPr wrap="none" rtlCol="0">
              <a:spAutoFit/>
            </a:bodyPr>
            <a:lstStyle/>
            <a:p>
              <a:r>
                <a:rPr lang="de-DE" dirty="0"/>
                <a:t>U</a:t>
              </a:r>
              <a:endParaRPr lang="de-DE" baseline="-25000" dirty="0"/>
            </a:p>
          </p:txBody>
        </p:sp>
        <p:cxnSp>
          <p:nvCxnSpPr>
            <p:cNvPr id="61" name="Gerader Verbinder 60">
              <a:extLst>
                <a:ext uri="{FF2B5EF4-FFF2-40B4-BE49-F238E27FC236}">
                  <a16:creationId xmlns:a16="http://schemas.microsoft.com/office/drawing/2014/main" id="{F5344972-3FE3-6521-C867-F7366685FF99}"/>
                </a:ext>
              </a:extLst>
            </p:cNvPr>
            <p:cNvCxnSpPr/>
            <p:nvPr/>
          </p:nvCxnSpPr>
          <p:spPr>
            <a:xfrm flipV="1">
              <a:off x="737028" y="3002056"/>
              <a:ext cx="0" cy="48819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F9D6F583-70C0-2928-D6D3-B80A4144EF94}"/>
                </a:ext>
              </a:extLst>
            </p:cNvPr>
            <p:cNvSpPr txBox="1"/>
            <p:nvPr/>
          </p:nvSpPr>
          <p:spPr>
            <a:xfrm>
              <a:off x="359030" y="3196981"/>
              <a:ext cx="242374" cy="369332"/>
            </a:xfrm>
            <a:prstGeom prst="rect">
              <a:avLst/>
            </a:prstGeom>
            <a:noFill/>
          </p:spPr>
          <p:txBody>
            <a:bodyPr wrap="none" rtlCol="0">
              <a:spAutoFit/>
            </a:bodyPr>
            <a:lstStyle/>
            <a:p>
              <a:r>
                <a:rPr lang="de-DE" dirty="0"/>
                <a:t>I</a:t>
              </a:r>
              <a:endParaRPr lang="de-DE" baseline="-25000" dirty="0"/>
            </a:p>
          </p:txBody>
        </p:sp>
      </p:grpSp>
    </p:spTree>
    <p:extLst>
      <p:ext uri="{BB962C8B-B14F-4D97-AF65-F5344CB8AC3E}">
        <p14:creationId xmlns:p14="http://schemas.microsoft.com/office/powerpoint/2010/main" val="9625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9">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err="1">
                <a:solidFill>
                  <a:schemeClr val="tx1"/>
                </a:solidFill>
                <a:latin typeface="+mn-lt"/>
              </a:rPr>
              <a:t>Diodentypen</a:t>
            </a:r>
            <a:r>
              <a:rPr lang="de-DE" dirty="0">
                <a:solidFill>
                  <a:schemeClr val="tx1"/>
                </a:solidFill>
                <a:latin typeface="+mn-lt"/>
              </a:rPr>
              <a:t>: LED, </a:t>
            </a:r>
            <a:r>
              <a:rPr lang="de-DE" dirty="0" err="1">
                <a:solidFill>
                  <a:schemeClr val="tx1"/>
                </a:solidFill>
                <a:latin typeface="+mn-lt"/>
              </a:rPr>
              <a:t>Schottkydiode</a:t>
            </a:r>
            <a:br>
              <a:rPr kumimoji="0" lang="de-DE" sz="4000" b="0" i="0" u="none" strike="noStrike" kern="1200" cap="none" spc="0" normalizeH="0" baseline="0" noProof="0" dirty="0">
                <a:ln>
                  <a:noFill/>
                </a:ln>
                <a:solidFill>
                  <a:srgbClr val="A80163"/>
                </a:solidFill>
                <a:effectLst/>
                <a:uLnTx/>
                <a:uFillTx/>
                <a:latin typeface="+mn-lt"/>
              </a:rPr>
            </a:br>
            <a:endParaRPr kumimoji="0" lang="de-DE" sz="4000" b="0" i="0" u="none" strike="noStrike" kern="1200" cap="none" spc="0" normalizeH="0" baseline="0" noProof="0" dirty="0">
              <a:ln>
                <a:noFill/>
              </a:ln>
              <a:solidFill>
                <a:srgbClr val="A80163"/>
              </a:solidFill>
              <a:effectLst/>
              <a:uLnTx/>
              <a:uFillTx/>
              <a:latin typeface="+mn-lt"/>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8" name="Inhaltsplatzhalter 4">
            <a:extLst>
              <a:ext uri="{FF2B5EF4-FFF2-40B4-BE49-F238E27FC236}">
                <a16:creationId xmlns:a16="http://schemas.microsoft.com/office/drawing/2014/main" id="{CEA1037B-45A1-B0A7-C9A4-6F4A36E3545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sz="2000" b="1" dirty="0">
                <a:solidFill>
                  <a:srgbClr val="000000"/>
                </a:solidFill>
              </a:rPr>
              <a:t>LED </a:t>
            </a:r>
            <a:r>
              <a:rPr lang="de-DE" sz="1600" dirty="0">
                <a:solidFill>
                  <a:srgbClr val="000000"/>
                </a:solidFill>
              </a:rPr>
              <a:t>(</a:t>
            </a:r>
            <a:r>
              <a:rPr lang="en-US" sz="1600" dirty="0">
                <a:solidFill>
                  <a:srgbClr val="000000"/>
                </a:solidFill>
              </a:rPr>
              <a:t>light emitting diode)</a:t>
            </a:r>
            <a:r>
              <a:rPr lang="en-US" sz="2000" dirty="0">
                <a:solidFill>
                  <a:srgbClr val="000000"/>
                </a:solidFill>
              </a:rPr>
              <a:t>:</a:t>
            </a:r>
          </a:p>
          <a:p>
            <a:pPr marL="233983" lvl="1" indent="0">
              <a:buNone/>
              <a:defRPr/>
            </a:pPr>
            <a:r>
              <a:rPr lang="de-DE" sz="1800" dirty="0">
                <a:solidFill>
                  <a:srgbClr val="000000"/>
                </a:solidFill>
              </a:rPr>
              <a:t>Diese Diode kann </a:t>
            </a:r>
            <a:r>
              <a:rPr lang="de-DE" sz="1800" b="1" dirty="0">
                <a:solidFill>
                  <a:srgbClr val="000000"/>
                </a:solidFill>
              </a:rPr>
              <a:t>für Leuchtanzeigen </a:t>
            </a:r>
            <a:r>
              <a:rPr lang="de-DE" sz="1800" dirty="0">
                <a:solidFill>
                  <a:srgbClr val="000000"/>
                </a:solidFill>
              </a:rPr>
              <a:t>genutzt werden.</a:t>
            </a:r>
          </a:p>
          <a:p>
            <a:pPr lvl="1">
              <a:defRPr/>
            </a:pPr>
            <a:endParaRPr lang="de-DE" dirty="0">
              <a:solidFill>
                <a:srgbClr val="000000"/>
              </a:solidFill>
            </a:endParaRPr>
          </a:p>
          <a:p>
            <a:pPr lvl="1">
              <a:defRPr/>
            </a:pPr>
            <a:endParaRPr lang="de-DE" dirty="0">
              <a:solidFill>
                <a:srgbClr val="000000"/>
              </a:solidFill>
            </a:endParaRPr>
          </a:p>
          <a:p>
            <a:pPr lvl="1">
              <a:defRPr/>
            </a:pPr>
            <a:endParaRPr lang="de-DE" dirty="0">
              <a:solidFill>
                <a:srgbClr val="000000"/>
              </a:solidFill>
            </a:endParaRPr>
          </a:p>
          <a:p>
            <a:pPr lvl="1">
              <a:defRPr/>
            </a:pPr>
            <a:endParaRPr lang="de-DE" dirty="0">
              <a:solidFill>
                <a:srgbClr val="000000"/>
              </a:solidFill>
            </a:endParaRPr>
          </a:p>
          <a:p>
            <a:pPr marL="0" indent="0">
              <a:buNone/>
              <a:defRPr/>
            </a:pPr>
            <a:r>
              <a:rPr lang="de-DE" sz="2000" b="1" dirty="0" err="1">
                <a:solidFill>
                  <a:srgbClr val="000000"/>
                </a:solidFill>
              </a:rPr>
              <a:t>Schottkydiode</a:t>
            </a:r>
            <a:r>
              <a:rPr lang="de-DE" sz="2000" dirty="0">
                <a:solidFill>
                  <a:srgbClr val="000000"/>
                </a:solidFill>
              </a:rPr>
              <a:t> </a:t>
            </a:r>
            <a:r>
              <a:rPr lang="de-DE" sz="1600" dirty="0">
                <a:solidFill>
                  <a:srgbClr val="000000"/>
                </a:solidFill>
              </a:rPr>
              <a:t>(benannt nach </a:t>
            </a:r>
            <a:r>
              <a:rPr lang="en-US" sz="1600" dirty="0">
                <a:solidFill>
                  <a:srgbClr val="000000"/>
                </a:solidFill>
              </a:rPr>
              <a:t>Walter Schottky, </a:t>
            </a:r>
            <a:r>
              <a:rPr lang="en-US" sz="1600" dirty="0" err="1">
                <a:solidFill>
                  <a:srgbClr val="000000"/>
                </a:solidFill>
              </a:rPr>
              <a:t>deutscher</a:t>
            </a:r>
            <a:r>
              <a:rPr lang="en-US" sz="1600" dirty="0">
                <a:solidFill>
                  <a:srgbClr val="000000"/>
                </a:solidFill>
              </a:rPr>
              <a:t> </a:t>
            </a:r>
            <a:r>
              <a:rPr lang="en-US" sz="1600" dirty="0" err="1">
                <a:solidFill>
                  <a:srgbClr val="000000"/>
                </a:solidFill>
              </a:rPr>
              <a:t>Physiker</a:t>
            </a:r>
            <a:r>
              <a:rPr lang="en-US" sz="1600" dirty="0">
                <a:solidFill>
                  <a:srgbClr val="000000"/>
                </a:solidFill>
              </a:rPr>
              <a:t>)</a:t>
            </a:r>
            <a:r>
              <a:rPr lang="de-DE" sz="2000" dirty="0">
                <a:solidFill>
                  <a:srgbClr val="000000"/>
                </a:solidFill>
              </a:rPr>
              <a:t>:</a:t>
            </a:r>
          </a:p>
          <a:p>
            <a:pPr marL="233983" lvl="1" indent="0">
              <a:buNone/>
              <a:defRPr/>
            </a:pPr>
            <a:r>
              <a:rPr lang="de-DE" sz="1800" dirty="0">
                <a:solidFill>
                  <a:srgbClr val="000000"/>
                </a:solidFill>
              </a:rPr>
              <a:t>Bei der </a:t>
            </a:r>
            <a:r>
              <a:rPr lang="de-DE" sz="1800" u="sng" dirty="0" err="1">
                <a:solidFill>
                  <a:srgbClr val="000000"/>
                </a:solidFill>
              </a:rPr>
              <a:t>Schottkydiode</a:t>
            </a:r>
            <a:r>
              <a:rPr lang="de-DE" sz="1800" dirty="0">
                <a:solidFill>
                  <a:srgbClr val="000000"/>
                </a:solidFill>
              </a:rPr>
              <a:t> wird für das Anodenmaterial Metall anstelle eines P-dotierten Halbleiters eingesetzt, man erzielt eine sehr </a:t>
            </a:r>
            <a:r>
              <a:rPr lang="de-DE" sz="1800" b="1" dirty="0">
                <a:solidFill>
                  <a:srgbClr val="000000"/>
                </a:solidFill>
              </a:rPr>
              <a:t>niedrige Durchlassspannung</a:t>
            </a:r>
            <a:r>
              <a:rPr lang="de-DE" sz="1800" dirty="0">
                <a:solidFill>
                  <a:srgbClr val="000000"/>
                </a:solidFill>
              </a:rPr>
              <a:t>. Dieser </a:t>
            </a:r>
            <a:r>
              <a:rPr lang="de-DE" sz="1800" dirty="0" err="1">
                <a:solidFill>
                  <a:srgbClr val="000000"/>
                </a:solidFill>
              </a:rPr>
              <a:t>Diodentyp</a:t>
            </a:r>
            <a:r>
              <a:rPr lang="de-DE" sz="1800" dirty="0">
                <a:solidFill>
                  <a:srgbClr val="000000"/>
                </a:solidFill>
              </a:rPr>
              <a:t> ist gut bei </a:t>
            </a:r>
            <a:r>
              <a:rPr lang="de-DE" sz="1800" b="1" dirty="0">
                <a:solidFill>
                  <a:srgbClr val="000000"/>
                </a:solidFill>
              </a:rPr>
              <a:t>hohen Frequenzen einsetzbar (hohe Schaltfrequenz)</a:t>
            </a:r>
            <a:r>
              <a:rPr lang="de-DE" sz="1800" dirty="0">
                <a:solidFill>
                  <a:srgbClr val="000000"/>
                </a:solidFill>
              </a:rPr>
              <a:t>, z.B. als Hochfrequenzschaltdiode.</a:t>
            </a:r>
          </a:p>
          <a:p>
            <a:pPr lvl="1">
              <a:defRPr/>
            </a:pPr>
            <a:endParaRPr lang="de-DE" dirty="0">
              <a:solidFill>
                <a:srgbClr val="000000"/>
              </a:solidFill>
            </a:endParaRPr>
          </a:p>
          <a:p>
            <a:pPr>
              <a:defRPr/>
            </a:pPr>
            <a:endParaRPr lang="de-DE" dirty="0">
              <a:solidFill>
                <a:srgbClr val="000000"/>
              </a:solidFill>
              <a:latin typeface="Bosch Office Sans"/>
            </a:endParaRPr>
          </a:p>
        </p:txBody>
      </p:sp>
      <p:grpSp>
        <p:nvGrpSpPr>
          <p:cNvPr id="6" name="Gruppieren 5">
            <a:extLst>
              <a:ext uri="{FF2B5EF4-FFF2-40B4-BE49-F238E27FC236}">
                <a16:creationId xmlns:a16="http://schemas.microsoft.com/office/drawing/2014/main" id="{CFC9C4A7-BCB1-2852-5D13-08B53563CF6F}"/>
              </a:ext>
            </a:extLst>
          </p:cNvPr>
          <p:cNvGrpSpPr/>
          <p:nvPr/>
        </p:nvGrpSpPr>
        <p:grpSpPr>
          <a:xfrm>
            <a:off x="6094607" y="1812052"/>
            <a:ext cx="896820" cy="645504"/>
            <a:chOff x="2069486" y="2163388"/>
            <a:chExt cx="896820" cy="645504"/>
          </a:xfrm>
        </p:grpSpPr>
        <p:grpSp>
          <p:nvGrpSpPr>
            <p:cNvPr id="7" name="Gruppieren 6">
              <a:extLst>
                <a:ext uri="{FF2B5EF4-FFF2-40B4-BE49-F238E27FC236}">
                  <a16:creationId xmlns:a16="http://schemas.microsoft.com/office/drawing/2014/main" id="{6896FD37-CA1F-2BB6-1939-5E40F9954719}"/>
                </a:ext>
              </a:extLst>
            </p:cNvPr>
            <p:cNvGrpSpPr/>
            <p:nvPr/>
          </p:nvGrpSpPr>
          <p:grpSpPr>
            <a:xfrm>
              <a:off x="2069486" y="2448891"/>
              <a:ext cx="896820" cy="360001"/>
              <a:chOff x="4652752" y="2566874"/>
              <a:chExt cx="896820" cy="360001"/>
            </a:xfrm>
          </p:grpSpPr>
          <p:cxnSp>
            <p:nvCxnSpPr>
              <p:cNvPr id="1027" name="Gerader Verbinder 1026">
                <a:extLst>
                  <a:ext uri="{FF2B5EF4-FFF2-40B4-BE49-F238E27FC236}">
                    <a16:creationId xmlns:a16="http://schemas.microsoft.com/office/drawing/2014/main" id="{A9095370-A7E9-FE14-1EFC-5890C56A051D}"/>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F34B9D9A-E89B-DB8D-E145-C1147D4BB53A}"/>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Gerader Verbinder 1028">
                <a:extLst>
                  <a:ext uri="{FF2B5EF4-FFF2-40B4-BE49-F238E27FC236}">
                    <a16:creationId xmlns:a16="http://schemas.microsoft.com/office/drawing/2014/main" id="{651629B8-6EB4-81BB-A256-625E56A5AC38}"/>
                  </a:ext>
                </a:extLst>
              </p:cNvPr>
              <p:cNvCxnSpPr/>
              <p:nvPr/>
            </p:nvCxnSpPr>
            <p:spPr>
              <a:xfrm flipH="1">
                <a:off x="4652752" y="2746873"/>
                <a:ext cx="59642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Gerader Verbinder 1029">
                <a:extLst>
                  <a:ext uri="{FF2B5EF4-FFF2-40B4-BE49-F238E27FC236}">
                    <a16:creationId xmlns:a16="http://schemas.microsoft.com/office/drawing/2014/main" id="{D5B824D1-D1EC-6DAC-C8D4-7E866EFBA002}"/>
                  </a:ext>
                </a:extLst>
              </p:cNvPr>
              <p:cNvCxnSpPr/>
              <p:nvPr/>
            </p:nvCxnSpPr>
            <p:spPr>
              <a:xfrm rot="5400000">
                <a:off x="5399688" y="2596991"/>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Gerader Verbinder 1030">
                <a:extLst>
                  <a:ext uri="{FF2B5EF4-FFF2-40B4-BE49-F238E27FC236}">
                    <a16:creationId xmlns:a16="http://schemas.microsoft.com/office/drawing/2014/main" id="{0052E46E-94FB-3D9F-29C8-FED00FBA90A5}"/>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Gerader Verbinder 1031">
                <a:extLst>
                  <a:ext uri="{FF2B5EF4-FFF2-40B4-BE49-F238E27FC236}">
                    <a16:creationId xmlns:a16="http://schemas.microsoft.com/office/drawing/2014/main" id="{7323CBB8-75F3-570A-996F-277D18A9149D}"/>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uppieren 62">
              <a:extLst>
                <a:ext uri="{FF2B5EF4-FFF2-40B4-BE49-F238E27FC236}">
                  <a16:creationId xmlns:a16="http://schemas.microsoft.com/office/drawing/2014/main" id="{4E838578-2E4B-5D2C-E1DD-8D5DD0E3E972}"/>
                </a:ext>
              </a:extLst>
            </p:cNvPr>
            <p:cNvGrpSpPr/>
            <p:nvPr/>
          </p:nvGrpSpPr>
          <p:grpSpPr>
            <a:xfrm rot="10800000">
              <a:off x="2480269" y="2163388"/>
              <a:ext cx="282393" cy="286383"/>
              <a:chOff x="5223469" y="2555273"/>
              <a:chExt cx="282393" cy="286383"/>
            </a:xfrm>
          </p:grpSpPr>
          <p:cxnSp>
            <p:nvCxnSpPr>
              <p:cNvPr id="1024" name="Gerader Verbinder 1023">
                <a:extLst>
                  <a:ext uri="{FF2B5EF4-FFF2-40B4-BE49-F238E27FC236}">
                    <a16:creationId xmlns:a16="http://schemas.microsoft.com/office/drawing/2014/main" id="{DBAC7AAD-7BED-F2BB-7C5F-F78078ED1453}"/>
                  </a:ext>
                </a:extLst>
              </p:cNvPr>
              <p:cNvCxnSpPr/>
              <p:nvPr/>
            </p:nvCxnSpPr>
            <p:spPr>
              <a:xfrm rot="10800000" flipH="1">
                <a:off x="5307160" y="2628890"/>
                <a:ext cx="198702" cy="212766"/>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025" name="Gerader Verbinder 1024">
                <a:extLst>
                  <a:ext uri="{FF2B5EF4-FFF2-40B4-BE49-F238E27FC236}">
                    <a16:creationId xmlns:a16="http://schemas.microsoft.com/office/drawing/2014/main" id="{9B80ECCE-FE15-25A4-8F21-BD63C6CAABE1}"/>
                  </a:ext>
                </a:extLst>
              </p:cNvPr>
              <p:cNvCxnSpPr/>
              <p:nvPr/>
            </p:nvCxnSpPr>
            <p:spPr>
              <a:xfrm rot="10800000" flipH="1">
                <a:off x="5223469" y="2555273"/>
                <a:ext cx="198702" cy="212766"/>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1033" name="Gruppieren 1032">
            <a:extLst>
              <a:ext uri="{FF2B5EF4-FFF2-40B4-BE49-F238E27FC236}">
                <a16:creationId xmlns:a16="http://schemas.microsoft.com/office/drawing/2014/main" id="{092C440B-091A-28E1-DE8B-4CEB30C49407}"/>
              </a:ext>
            </a:extLst>
          </p:cNvPr>
          <p:cNvGrpSpPr/>
          <p:nvPr/>
        </p:nvGrpSpPr>
        <p:grpSpPr>
          <a:xfrm>
            <a:off x="6092452" y="4812051"/>
            <a:ext cx="896820" cy="362200"/>
            <a:chOff x="4652752" y="2566873"/>
            <a:chExt cx="896820" cy="362200"/>
          </a:xfrm>
        </p:grpSpPr>
        <p:cxnSp>
          <p:nvCxnSpPr>
            <p:cNvPr id="1034" name="Gerader Verbinder 1033">
              <a:extLst>
                <a:ext uri="{FF2B5EF4-FFF2-40B4-BE49-F238E27FC236}">
                  <a16:creationId xmlns:a16="http://schemas.microsoft.com/office/drawing/2014/main" id="{F4848899-1211-94CB-B0E1-3E6D264186F0}"/>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Gerader Verbinder 1034">
              <a:extLst>
                <a:ext uri="{FF2B5EF4-FFF2-40B4-BE49-F238E27FC236}">
                  <a16:creationId xmlns:a16="http://schemas.microsoft.com/office/drawing/2014/main" id="{39A71FA5-D05F-07F4-231B-8EF69CDF2AE0}"/>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6" name="Gerader Verbinder 1035">
              <a:extLst>
                <a:ext uri="{FF2B5EF4-FFF2-40B4-BE49-F238E27FC236}">
                  <a16:creationId xmlns:a16="http://schemas.microsoft.com/office/drawing/2014/main" id="{38E3A800-55BC-8DC5-A79F-FCD536911E55}"/>
                </a:ext>
              </a:extLst>
            </p:cNvPr>
            <p:cNvCxnSpPr/>
            <p:nvPr/>
          </p:nvCxnSpPr>
          <p:spPr>
            <a:xfrm flipH="1">
              <a:off x="4652752" y="2746873"/>
              <a:ext cx="59642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Gerader Verbinder 1036">
              <a:extLst>
                <a:ext uri="{FF2B5EF4-FFF2-40B4-BE49-F238E27FC236}">
                  <a16:creationId xmlns:a16="http://schemas.microsoft.com/office/drawing/2014/main" id="{C0556562-7A95-889F-9D7B-6B2390EAB7C0}"/>
                </a:ext>
              </a:extLst>
            </p:cNvPr>
            <p:cNvCxnSpPr/>
            <p:nvPr/>
          </p:nvCxnSpPr>
          <p:spPr>
            <a:xfrm rot="5400000">
              <a:off x="5399688" y="2596991"/>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Gerader Verbinder 1037">
              <a:extLst>
                <a:ext uri="{FF2B5EF4-FFF2-40B4-BE49-F238E27FC236}">
                  <a16:creationId xmlns:a16="http://schemas.microsoft.com/office/drawing/2014/main" id="{47C9630E-0E13-917A-0356-08A76783B176}"/>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Gerader Verbinder 1038">
              <a:extLst>
                <a:ext uri="{FF2B5EF4-FFF2-40B4-BE49-F238E27FC236}">
                  <a16:creationId xmlns:a16="http://schemas.microsoft.com/office/drawing/2014/main" id="{FFC97A0B-E0DF-F30E-2FCB-1BFA35AF84C6}"/>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Gerader Verbinder 1039">
              <a:extLst>
                <a:ext uri="{FF2B5EF4-FFF2-40B4-BE49-F238E27FC236}">
                  <a16:creationId xmlns:a16="http://schemas.microsoft.com/office/drawing/2014/main" id="{D3B6E62A-1CAB-9C98-03A2-EC055A6E41A4}"/>
                </a:ext>
              </a:extLst>
            </p:cNvPr>
            <p:cNvCxnSpPr/>
            <p:nvPr/>
          </p:nvCxnSpPr>
          <p:spPr>
            <a:xfrm flipH="1">
              <a:off x="5238344" y="2566873"/>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1" name="Gerader Verbinder 1040">
              <a:extLst>
                <a:ext uri="{FF2B5EF4-FFF2-40B4-BE49-F238E27FC236}">
                  <a16:creationId xmlns:a16="http://schemas.microsoft.com/office/drawing/2014/main" id="{51DA3B46-C932-9081-EFB0-F255B5FC4F28}"/>
                </a:ext>
              </a:extLst>
            </p:cNvPr>
            <p:cNvCxnSpPr/>
            <p:nvPr/>
          </p:nvCxnSpPr>
          <p:spPr>
            <a:xfrm flipH="1">
              <a:off x="5185668" y="2929073"/>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368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err="1">
                <a:solidFill>
                  <a:schemeClr val="tx1"/>
                </a:solidFill>
                <a:latin typeface="+mn-lt"/>
              </a:rPr>
              <a:t>Diodentypen</a:t>
            </a:r>
            <a:r>
              <a:rPr lang="de-DE" dirty="0">
                <a:solidFill>
                  <a:schemeClr val="tx1"/>
                </a:solidFill>
                <a:latin typeface="+mn-lt"/>
              </a:rPr>
              <a:t>: Zener-Diode</a:t>
            </a:r>
            <a:br>
              <a:rPr kumimoji="0" lang="de-DE" sz="4000" b="0" i="0" u="none" strike="noStrike" kern="1200" cap="none" spc="0" normalizeH="0" baseline="0" noProof="0" dirty="0">
                <a:ln>
                  <a:noFill/>
                </a:ln>
                <a:solidFill>
                  <a:srgbClr val="A80163"/>
                </a:solidFill>
                <a:effectLst/>
                <a:uLnTx/>
                <a:uFillTx/>
                <a:latin typeface="+mn-lt"/>
              </a:rPr>
            </a:br>
            <a:endParaRPr kumimoji="0" lang="de-DE" sz="4000" b="0" i="0" u="none" strike="noStrike" kern="1200" cap="none" spc="0" normalizeH="0" baseline="0" noProof="0" dirty="0">
              <a:ln>
                <a:noFill/>
              </a:ln>
              <a:solidFill>
                <a:srgbClr val="A80163"/>
              </a:solidFill>
              <a:effectLst/>
              <a:uLnTx/>
              <a:uFillTx/>
              <a:latin typeface="+mn-lt"/>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49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9" name="Inhaltsplatzhalter 4">
            <a:extLst>
              <a:ext uri="{FF2B5EF4-FFF2-40B4-BE49-F238E27FC236}">
                <a16:creationId xmlns:a16="http://schemas.microsoft.com/office/drawing/2014/main" id="{07F40AD5-94C5-0E61-A9D4-DC3437323E8A}"/>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sym typeface="Wingdings" panose="05000000000000000000" pitchFamily="2" charset="2"/>
              </a:rPr>
              <a:t>Zener-Diode (Z-Diode) </a:t>
            </a:r>
            <a:r>
              <a:rPr lang="de-DE" sz="1400" dirty="0">
                <a:solidFill>
                  <a:srgbClr val="000000"/>
                </a:solidFill>
                <a:sym typeface="Wingdings" panose="05000000000000000000" pitchFamily="2" charset="2"/>
              </a:rPr>
              <a:t>(benannt nach </a:t>
            </a:r>
            <a:r>
              <a:rPr lang="de-DE" sz="1400" dirty="0">
                <a:solidFill>
                  <a:srgbClr val="000000"/>
                </a:solidFill>
              </a:rPr>
              <a:t>Clarence Melvin </a:t>
            </a:r>
            <a:r>
              <a:rPr lang="de-DE" sz="1400" dirty="0" err="1">
                <a:solidFill>
                  <a:srgbClr val="000000"/>
                </a:solidFill>
              </a:rPr>
              <a:t>Zener</a:t>
            </a:r>
            <a:r>
              <a:rPr lang="de-DE" sz="1400" dirty="0">
                <a:solidFill>
                  <a:srgbClr val="000000"/>
                </a:solidFill>
              </a:rPr>
              <a:t>, amerikanischen Physiker)</a:t>
            </a:r>
            <a:r>
              <a:rPr lang="de-DE" dirty="0">
                <a:solidFill>
                  <a:srgbClr val="000000"/>
                </a:solidFill>
                <a:sym typeface="Wingdings" panose="05000000000000000000" pitchFamily="2" charset="2"/>
              </a:rPr>
              <a:t>:</a:t>
            </a:r>
          </a:p>
          <a:p>
            <a:pPr>
              <a:defRPr/>
            </a:pPr>
            <a:endParaRPr lang="de-DE" sz="1200" dirty="0">
              <a:solidFill>
                <a:srgbClr val="000000"/>
              </a:solidFill>
              <a:sym typeface="Wingdings" panose="05000000000000000000" pitchFamily="2" charset="2"/>
            </a:endParaRPr>
          </a:p>
          <a:p>
            <a:pPr lvl="1">
              <a:defRPr/>
            </a:pPr>
            <a:r>
              <a:rPr lang="de-DE" dirty="0">
                <a:solidFill>
                  <a:srgbClr val="000000"/>
                </a:solidFill>
                <a:sym typeface="Wingdings" panose="05000000000000000000" pitchFamily="2" charset="2"/>
              </a:rPr>
              <a:t>Normale Dioden haben eine hohe max. Sperrspannung (&gt;1000V), bei  Zener-Dioden ist diese gezielt gering gehalten (3..100V), bei Überschreiten der max. Sperrspannung spricht man vom Durchbruch</a:t>
            </a:r>
          </a:p>
          <a:p>
            <a:pPr lvl="1">
              <a:defRPr/>
            </a:pPr>
            <a:r>
              <a:rPr lang="de-DE" dirty="0">
                <a:solidFill>
                  <a:srgbClr val="000000"/>
                </a:solidFill>
                <a:sym typeface="Wingdings" panose="05000000000000000000" pitchFamily="2" charset="2"/>
              </a:rPr>
              <a:t>Die Zener-Diode wird in Sperrrichtung betrieben</a:t>
            </a:r>
          </a:p>
          <a:p>
            <a:pPr lvl="1">
              <a:defRPr/>
            </a:pPr>
            <a:r>
              <a:rPr lang="de-DE" dirty="0">
                <a:solidFill>
                  <a:srgbClr val="000000"/>
                </a:solidFill>
                <a:sym typeface="Wingdings" panose="05000000000000000000" pitchFamily="2" charset="2"/>
              </a:rPr>
              <a:t>bei Durchbruch steigt der Strom an, aber die Spannung bleibt gleich, sie ist somit </a:t>
            </a:r>
            <a:r>
              <a:rPr lang="de-DE" b="1" dirty="0">
                <a:solidFill>
                  <a:srgbClr val="000000"/>
                </a:solidFill>
                <a:sym typeface="Wingdings" panose="05000000000000000000" pitchFamily="2" charset="2"/>
              </a:rPr>
              <a:t>zur Spannungsstabilisierung geeignet</a:t>
            </a:r>
          </a:p>
          <a:p>
            <a:pPr lvl="1">
              <a:defRPr/>
            </a:pPr>
            <a:endParaRPr lang="de-DE" u="sng" dirty="0">
              <a:solidFill>
                <a:srgbClr val="000000"/>
              </a:solidFill>
              <a:latin typeface="Bosch Office Sans"/>
              <a:sym typeface="Wingdings" panose="05000000000000000000" pitchFamily="2" charset="2"/>
            </a:endParaRPr>
          </a:p>
          <a:p>
            <a:pPr lvl="1">
              <a:defRPr/>
            </a:pPr>
            <a:endParaRPr lang="de-DE" u="sng" dirty="0">
              <a:solidFill>
                <a:srgbClr val="000000"/>
              </a:solidFill>
              <a:latin typeface="Bosch Office Sans"/>
              <a:sym typeface="Wingdings" panose="05000000000000000000" pitchFamily="2" charset="2"/>
            </a:endParaRPr>
          </a:p>
        </p:txBody>
      </p:sp>
      <p:grpSp>
        <p:nvGrpSpPr>
          <p:cNvPr id="10" name="Gruppieren 9">
            <a:extLst>
              <a:ext uri="{FF2B5EF4-FFF2-40B4-BE49-F238E27FC236}">
                <a16:creationId xmlns:a16="http://schemas.microsoft.com/office/drawing/2014/main" id="{C32CF0B9-C432-3BAB-D6B5-664BCCA223D2}"/>
              </a:ext>
            </a:extLst>
          </p:cNvPr>
          <p:cNvGrpSpPr/>
          <p:nvPr/>
        </p:nvGrpSpPr>
        <p:grpSpPr>
          <a:xfrm>
            <a:off x="1542529" y="3680841"/>
            <a:ext cx="2711744" cy="1519583"/>
            <a:chOff x="3820216" y="3547838"/>
            <a:chExt cx="2711744" cy="1519583"/>
          </a:xfrm>
        </p:grpSpPr>
        <p:grpSp>
          <p:nvGrpSpPr>
            <p:cNvPr id="14" name="Gruppieren 13">
              <a:extLst>
                <a:ext uri="{FF2B5EF4-FFF2-40B4-BE49-F238E27FC236}">
                  <a16:creationId xmlns:a16="http://schemas.microsoft.com/office/drawing/2014/main" id="{02225A32-2080-B378-4037-C5F433F6A182}"/>
                </a:ext>
              </a:extLst>
            </p:cNvPr>
            <p:cNvGrpSpPr/>
            <p:nvPr/>
          </p:nvGrpSpPr>
          <p:grpSpPr>
            <a:xfrm rot="16200000">
              <a:off x="4801609" y="4155863"/>
              <a:ext cx="1244917" cy="362199"/>
              <a:chOff x="4435754" y="2566874"/>
              <a:chExt cx="1244917" cy="362199"/>
            </a:xfrm>
          </p:grpSpPr>
          <p:cxnSp>
            <p:nvCxnSpPr>
              <p:cNvPr id="33" name="Gerader Verbinder 32">
                <a:extLst>
                  <a:ext uri="{FF2B5EF4-FFF2-40B4-BE49-F238E27FC236}">
                    <a16:creationId xmlns:a16="http://schemas.microsoft.com/office/drawing/2014/main" id="{A84589E7-E394-C4E2-DC12-3BF1DF4E17BB}"/>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E5E6E519-0D67-1FEB-821D-9DC2BD601AA8}"/>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1620B873-BA6C-0F85-A551-36C05BAD8166}"/>
                  </a:ext>
                </a:extLst>
              </p:cNvPr>
              <p:cNvCxnSpPr>
                <a:endCxn id="28" idx="0"/>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572E25AB-08F6-3526-A447-80603B3713A9}"/>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ADFAB0DA-9A71-4A8C-C8B0-D9E77CC46CA1}"/>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06ED6CD3-B2C7-5C5A-3C32-6DD5505C341D}"/>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76830DE6-F2FA-6CB0-25A5-30E6B930BF20}"/>
                  </a:ext>
                </a:extLst>
              </p:cNvPr>
              <p:cNvCxnSpPr/>
              <p:nvPr/>
            </p:nvCxnSpPr>
            <p:spPr>
              <a:xfrm flipH="1">
                <a:off x="5185668" y="2929073"/>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Gerader Verbinder 14">
              <a:extLst>
                <a:ext uri="{FF2B5EF4-FFF2-40B4-BE49-F238E27FC236}">
                  <a16:creationId xmlns:a16="http://schemas.microsoft.com/office/drawing/2014/main" id="{25999A63-4E65-A6F9-0CD7-E88D186FA4C1}"/>
                </a:ext>
              </a:extLst>
            </p:cNvPr>
            <p:cNvCxnSpPr/>
            <p:nvPr/>
          </p:nvCxnSpPr>
          <p:spPr>
            <a:xfrm rot="10800000">
              <a:off x="5420052" y="3660505"/>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41878649-99AA-59D6-4943-D471B7F6D4AD}"/>
                </a:ext>
              </a:extLst>
            </p:cNvPr>
            <p:cNvCxnSpPr/>
            <p:nvPr/>
          </p:nvCxnSpPr>
          <p:spPr>
            <a:xfrm rot="10800000">
              <a:off x="5420052" y="500954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38028E74-F877-A297-C407-A1EBD8EFFBFA}"/>
                </a:ext>
              </a:extLst>
            </p:cNvPr>
            <p:cNvSpPr txBox="1"/>
            <p:nvPr/>
          </p:nvSpPr>
          <p:spPr>
            <a:xfrm>
              <a:off x="4576203" y="3745270"/>
              <a:ext cx="308098" cy="369332"/>
            </a:xfrm>
            <a:prstGeom prst="rect">
              <a:avLst/>
            </a:prstGeom>
            <a:noFill/>
          </p:spPr>
          <p:txBody>
            <a:bodyPr wrap="none" rtlCol="0">
              <a:spAutoFit/>
            </a:bodyPr>
            <a:lstStyle/>
            <a:p>
              <a:r>
                <a:rPr lang="de-DE" dirty="0"/>
                <a:t>R</a:t>
              </a:r>
              <a:endParaRPr lang="de-DE" baseline="-25000" dirty="0"/>
            </a:p>
          </p:txBody>
        </p:sp>
        <p:sp>
          <p:nvSpPr>
            <p:cNvPr id="18" name="Ellipse 17">
              <a:extLst>
                <a:ext uri="{FF2B5EF4-FFF2-40B4-BE49-F238E27FC236}">
                  <a16:creationId xmlns:a16="http://schemas.microsoft.com/office/drawing/2014/main" id="{0DAC6FA2-8AF8-E73D-6730-6FEC98F16F04}"/>
                </a:ext>
              </a:extLst>
            </p:cNvPr>
            <p:cNvSpPr/>
            <p:nvPr/>
          </p:nvSpPr>
          <p:spPr>
            <a:xfrm>
              <a:off x="5374760" y="3606505"/>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915CB9CA-922F-F727-D4CA-90C3984F7CA1}"/>
                </a:ext>
              </a:extLst>
            </p:cNvPr>
            <p:cNvSpPr/>
            <p:nvPr/>
          </p:nvSpPr>
          <p:spPr>
            <a:xfrm>
              <a:off x="3950818" y="360013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59A701F0-0093-C4B4-F39D-CEA878DA7180}"/>
                </a:ext>
              </a:extLst>
            </p:cNvPr>
            <p:cNvSpPr/>
            <p:nvPr/>
          </p:nvSpPr>
          <p:spPr>
            <a:xfrm>
              <a:off x="5973224" y="3602240"/>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BED38A41-E1A8-AE79-88DC-A3E127368EB7}"/>
                </a:ext>
              </a:extLst>
            </p:cNvPr>
            <p:cNvCxnSpPr/>
            <p:nvPr/>
          </p:nvCxnSpPr>
          <p:spPr>
            <a:xfrm flipH="1">
              <a:off x="3950818" y="5015143"/>
              <a:ext cx="146923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5757CA40-D47A-934E-A7F2-51DC5F9602FC}"/>
                </a:ext>
              </a:extLst>
            </p:cNvPr>
            <p:cNvSpPr/>
            <p:nvPr/>
          </p:nvSpPr>
          <p:spPr>
            <a:xfrm>
              <a:off x="5973224" y="4955547"/>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39E4526D-CFC3-AB1E-4141-62B913049A2B}"/>
                </a:ext>
              </a:extLst>
            </p:cNvPr>
            <p:cNvSpPr/>
            <p:nvPr/>
          </p:nvSpPr>
          <p:spPr>
            <a:xfrm>
              <a:off x="3936459" y="495803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 name="Gerader Verbinder 23">
              <a:extLst>
                <a:ext uri="{FF2B5EF4-FFF2-40B4-BE49-F238E27FC236}">
                  <a16:creationId xmlns:a16="http://schemas.microsoft.com/office/drawing/2014/main" id="{B6E903E4-333A-4CC0-D377-EF8A9A064A95}"/>
                </a:ext>
              </a:extLst>
            </p:cNvPr>
            <p:cNvCxnSpPr/>
            <p:nvPr/>
          </p:nvCxnSpPr>
          <p:spPr>
            <a:xfrm flipV="1">
              <a:off x="6149634" y="3818412"/>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8B554C63-1836-DC32-C1FA-A6F73C16A8AE}"/>
                </a:ext>
              </a:extLst>
            </p:cNvPr>
            <p:cNvSpPr txBox="1"/>
            <p:nvPr/>
          </p:nvSpPr>
          <p:spPr>
            <a:xfrm>
              <a:off x="6126080" y="4121938"/>
              <a:ext cx="405880" cy="369332"/>
            </a:xfrm>
            <a:prstGeom prst="rect">
              <a:avLst/>
            </a:prstGeom>
            <a:noFill/>
          </p:spPr>
          <p:txBody>
            <a:bodyPr wrap="none" rtlCol="0">
              <a:spAutoFit/>
            </a:bodyPr>
            <a:lstStyle/>
            <a:p>
              <a:r>
                <a:rPr lang="de-DE" dirty="0" err="1"/>
                <a:t>U</a:t>
              </a:r>
              <a:r>
                <a:rPr lang="de-DE" baseline="-25000" dirty="0" err="1"/>
                <a:t>a</a:t>
              </a:r>
              <a:endParaRPr lang="de-DE" baseline="-25000" dirty="0"/>
            </a:p>
          </p:txBody>
        </p:sp>
        <p:cxnSp>
          <p:nvCxnSpPr>
            <p:cNvPr id="26" name="Gerader Verbinder 25">
              <a:extLst>
                <a:ext uri="{FF2B5EF4-FFF2-40B4-BE49-F238E27FC236}">
                  <a16:creationId xmlns:a16="http://schemas.microsoft.com/office/drawing/2014/main" id="{EACE89FE-ECE1-6272-0703-99CE279AE23A}"/>
                </a:ext>
              </a:extLst>
            </p:cNvPr>
            <p:cNvCxnSpPr/>
            <p:nvPr/>
          </p:nvCxnSpPr>
          <p:spPr>
            <a:xfrm flipV="1">
              <a:off x="3843770" y="3838425"/>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2ED396A7-CE50-25E0-B26F-0305DFAFB0FA}"/>
                </a:ext>
              </a:extLst>
            </p:cNvPr>
            <p:cNvSpPr txBox="1"/>
            <p:nvPr/>
          </p:nvSpPr>
          <p:spPr>
            <a:xfrm>
              <a:off x="3820216" y="4141951"/>
              <a:ext cx="409086" cy="369332"/>
            </a:xfrm>
            <a:prstGeom prst="rect">
              <a:avLst/>
            </a:prstGeom>
            <a:noFill/>
          </p:spPr>
          <p:txBody>
            <a:bodyPr wrap="none" rtlCol="0">
              <a:spAutoFit/>
            </a:bodyPr>
            <a:lstStyle/>
            <a:p>
              <a:r>
                <a:rPr lang="de-DE" dirty="0" err="1"/>
                <a:t>U</a:t>
              </a:r>
              <a:r>
                <a:rPr lang="de-DE" baseline="-25000" dirty="0" err="1"/>
                <a:t>e</a:t>
              </a:r>
              <a:endParaRPr lang="de-DE" baseline="-25000" dirty="0"/>
            </a:p>
          </p:txBody>
        </p:sp>
        <p:sp>
          <p:nvSpPr>
            <p:cNvPr id="28" name="Ellipse 27">
              <a:extLst>
                <a:ext uri="{FF2B5EF4-FFF2-40B4-BE49-F238E27FC236}">
                  <a16:creationId xmlns:a16="http://schemas.microsoft.com/office/drawing/2014/main" id="{955F3270-73C9-7A45-074F-2C6A268F3215}"/>
                </a:ext>
              </a:extLst>
            </p:cNvPr>
            <p:cNvSpPr/>
            <p:nvPr/>
          </p:nvSpPr>
          <p:spPr>
            <a:xfrm>
              <a:off x="5370067" y="4959421"/>
              <a:ext cx="108000" cy="1080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9" name="Gruppieren 28">
              <a:extLst>
                <a:ext uri="{FF2B5EF4-FFF2-40B4-BE49-F238E27FC236}">
                  <a16:creationId xmlns:a16="http://schemas.microsoft.com/office/drawing/2014/main" id="{5267F11E-175F-663E-2153-159A870FC9B2}"/>
                </a:ext>
              </a:extLst>
            </p:cNvPr>
            <p:cNvGrpSpPr/>
            <p:nvPr/>
          </p:nvGrpSpPr>
          <p:grpSpPr>
            <a:xfrm rot="5400000">
              <a:off x="4598020" y="2981232"/>
              <a:ext cx="226422" cy="1359634"/>
              <a:chOff x="6768047" y="3790999"/>
              <a:chExt cx="226422" cy="1359634"/>
            </a:xfrm>
          </p:grpSpPr>
          <p:sp>
            <p:nvSpPr>
              <p:cNvPr id="30" name="Rechteck 29">
                <a:extLst>
                  <a:ext uri="{FF2B5EF4-FFF2-40B4-BE49-F238E27FC236}">
                    <a16:creationId xmlns:a16="http://schemas.microsoft.com/office/drawing/2014/main" id="{8217F917-3717-601F-2808-CF52835350B6}"/>
                  </a:ext>
                </a:extLst>
              </p:cNvPr>
              <p:cNvSpPr/>
              <p:nvPr/>
            </p:nvSpPr>
            <p:spPr>
              <a:xfrm rot="10800000">
                <a:off x="6768047" y="4201400"/>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r Verbinder 30">
                <a:extLst>
                  <a:ext uri="{FF2B5EF4-FFF2-40B4-BE49-F238E27FC236}">
                    <a16:creationId xmlns:a16="http://schemas.microsoft.com/office/drawing/2014/main" id="{FE07A888-40FC-B0FD-6179-A9A09F1FD85D}"/>
                  </a:ext>
                </a:extLst>
              </p:cNvPr>
              <p:cNvCxnSpPr/>
              <p:nvPr/>
            </p:nvCxnSpPr>
            <p:spPr>
              <a:xfrm rot="10800000">
                <a:off x="6881258" y="474133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9DF308C2-B1E2-2DD3-C196-9CB276A6AC1C}"/>
                  </a:ext>
                </a:extLst>
              </p:cNvPr>
              <p:cNvCxnSpPr/>
              <p:nvPr/>
            </p:nvCxnSpPr>
            <p:spPr>
              <a:xfrm rot="10800000">
                <a:off x="6881258" y="3790999"/>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0" name="Gruppieren 39">
            <a:extLst>
              <a:ext uri="{FF2B5EF4-FFF2-40B4-BE49-F238E27FC236}">
                <a16:creationId xmlns:a16="http://schemas.microsoft.com/office/drawing/2014/main" id="{C96EFDFE-57BB-B275-4D94-39E27E3D6F37}"/>
              </a:ext>
            </a:extLst>
          </p:cNvPr>
          <p:cNvGrpSpPr/>
          <p:nvPr/>
        </p:nvGrpSpPr>
        <p:grpSpPr>
          <a:xfrm>
            <a:off x="8247997" y="1322601"/>
            <a:ext cx="1244917" cy="362199"/>
            <a:chOff x="4435754" y="2566874"/>
            <a:chExt cx="1244917" cy="362199"/>
          </a:xfrm>
        </p:grpSpPr>
        <p:cxnSp>
          <p:nvCxnSpPr>
            <p:cNvPr id="41" name="Gerader Verbinder 40">
              <a:extLst>
                <a:ext uri="{FF2B5EF4-FFF2-40B4-BE49-F238E27FC236}">
                  <a16:creationId xmlns:a16="http://schemas.microsoft.com/office/drawing/2014/main" id="{9B576190-6433-3A82-7B74-696006CCA551}"/>
                </a:ext>
              </a:extLst>
            </p:cNvPr>
            <p:cNvCxnSpPr/>
            <p:nvPr/>
          </p:nvCxnSpPr>
          <p:spPr>
            <a:xfrm rot="16200000">
              <a:off x="5069805"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7312A7ED-5FC0-BE42-DBA6-C67628DD91E8}"/>
                </a:ext>
              </a:extLst>
            </p:cNvPr>
            <p:cNvCxnSpPr/>
            <p:nvPr/>
          </p:nvCxnSpPr>
          <p:spPr>
            <a:xfrm rot="16200000">
              <a:off x="4771553" y="274687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ED52E908-7977-4B99-6B7F-E38A1BD2B10A}"/>
                </a:ext>
              </a:extLst>
            </p:cNvPr>
            <p:cNvCxnSpPr/>
            <p:nvPr/>
          </p:nvCxnSpPr>
          <p:spPr>
            <a:xfrm rot="5400000">
              <a:off x="4841913" y="2340713"/>
              <a:ext cx="1101" cy="813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EF829D07-12C7-4F8D-4FFD-32CBFDCAB8AF}"/>
                </a:ext>
              </a:extLst>
            </p:cNvPr>
            <p:cNvCxnSpPr/>
            <p:nvPr/>
          </p:nvCxnSpPr>
          <p:spPr>
            <a:xfrm rot="5400000">
              <a:off x="5465239" y="2537236"/>
              <a:ext cx="0" cy="4308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7E2F99F3-6928-7696-09C9-5175B36DCF52}"/>
                </a:ext>
              </a:extLst>
            </p:cNvPr>
            <p:cNvCxnSpPr/>
            <p:nvPr/>
          </p:nvCxnSpPr>
          <p:spPr>
            <a:xfrm rot="5400000" flipV="1">
              <a:off x="5013317" y="250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2FC5B155-E98B-55B8-B53A-B3742C0CD42E}"/>
                </a:ext>
              </a:extLst>
            </p:cNvPr>
            <p:cNvCxnSpPr/>
            <p:nvPr/>
          </p:nvCxnSpPr>
          <p:spPr>
            <a:xfrm rot="5400000" flipH="1" flipV="1">
              <a:off x="5013317" y="2685339"/>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82BEDECE-1B7C-413D-061A-D3F8D3038DA9}"/>
                </a:ext>
              </a:extLst>
            </p:cNvPr>
            <p:cNvCxnSpPr/>
            <p:nvPr/>
          </p:nvCxnSpPr>
          <p:spPr>
            <a:xfrm flipH="1">
              <a:off x="5185668" y="2929073"/>
              <a:ext cx="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uppieren 5">
            <a:extLst>
              <a:ext uri="{FF2B5EF4-FFF2-40B4-BE49-F238E27FC236}">
                <a16:creationId xmlns:a16="http://schemas.microsoft.com/office/drawing/2014/main" id="{072BCFF2-C8D4-5DAE-EB35-467139AF11DC}"/>
              </a:ext>
            </a:extLst>
          </p:cNvPr>
          <p:cNvGrpSpPr/>
          <p:nvPr/>
        </p:nvGrpSpPr>
        <p:grpSpPr>
          <a:xfrm>
            <a:off x="5358482" y="3195734"/>
            <a:ext cx="3650297" cy="2333204"/>
            <a:chOff x="5358482" y="3195734"/>
            <a:chExt cx="3650297" cy="2333204"/>
          </a:xfrm>
        </p:grpSpPr>
        <p:sp>
          <p:nvSpPr>
            <p:cNvPr id="48" name="Freihandform 55">
              <a:extLst>
                <a:ext uri="{FF2B5EF4-FFF2-40B4-BE49-F238E27FC236}">
                  <a16:creationId xmlns:a16="http://schemas.microsoft.com/office/drawing/2014/main" id="{70755D18-FA9D-799C-3D5C-7B8FDA16E58A}"/>
                </a:ext>
              </a:extLst>
            </p:cNvPr>
            <p:cNvSpPr/>
            <p:nvPr/>
          </p:nvSpPr>
          <p:spPr>
            <a:xfrm>
              <a:off x="7487773" y="3257006"/>
              <a:ext cx="403744" cy="1085504"/>
            </a:xfrm>
            <a:custGeom>
              <a:avLst/>
              <a:gdLst>
                <a:gd name="connsiteX0" fmla="*/ 0 w 191589"/>
                <a:gd name="connsiteY0" fmla="*/ 1471748 h 1471748"/>
                <a:gd name="connsiteX1" fmla="*/ 191589 w 191589"/>
                <a:gd name="connsiteY1" fmla="*/ 0 h 1471748"/>
                <a:gd name="connsiteX0" fmla="*/ 0 w 191727"/>
                <a:gd name="connsiteY0" fmla="*/ 1471748 h 1471748"/>
                <a:gd name="connsiteX1" fmla="*/ 191589 w 191727"/>
                <a:gd name="connsiteY1" fmla="*/ 0 h 1471748"/>
                <a:gd name="connsiteX0" fmla="*/ 0 w 191808"/>
                <a:gd name="connsiteY0" fmla="*/ 1471748 h 1471748"/>
                <a:gd name="connsiteX1" fmla="*/ 191589 w 191808"/>
                <a:gd name="connsiteY1" fmla="*/ 0 h 1471748"/>
                <a:gd name="connsiteX0" fmla="*/ 0 w 127843"/>
                <a:gd name="connsiteY0" fmla="*/ 1465887 h 1465887"/>
                <a:gd name="connsiteX1" fmla="*/ 127112 w 127843"/>
                <a:gd name="connsiteY1" fmla="*/ 0 h 1465887"/>
                <a:gd name="connsiteX0" fmla="*/ 0 w 130793"/>
                <a:gd name="connsiteY0" fmla="*/ 1465887 h 1465887"/>
                <a:gd name="connsiteX1" fmla="*/ 127112 w 130793"/>
                <a:gd name="connsiteY1" fmla="*/ 0 h 1465887"/>
                <a:gd name="connsiteX0" fmla="*/ 0 w 127672"/>
                <a:gd name="connsiteY0" fmla="*/ 1465887 h 1465907"/>
                <a:gd name="connsiteX1" fmla="*/ 127112 w 127672"/>
                <a:gd name="connsiteY1" fmla="*/ 0 h 1465907"/>
                <a:gd name="connsiteX0" fmla="*/ 0 w 127379"/>
                <a:gd name="connsiteY0" fmla="*/ 1465887 h 1465963"/>
                <a:gd name="connsiteX1" fmla="*/ 127112 w 127379"/>
                <a:gd name="connsiteY1" fmla="*/ 0 h 1465963"/>
                <a:gd name="connsiteX0" fmla="*/ 0 w 127112"/>
                <a:gd name="connsiteY0" fmla="*/ 1465887 h 1466762"/>
                <a:gd name="connsiteX1" fmla="*/ 127112 w 127112"/>
                <a:gd name="connsiteY1" fmla="*/ 0 h 1466762"/>
              </a:gdLst>
              <a:ahLst/>
              <a:cxnLst>
                <a:cxn ang="0">
                  <a:pos x="connsiteX0" y="connsiteY0"/>
                </a:cxn>
                <a:cxn ang="0">
                  <a:pos x="connsiteX1" y="connsiteY1"/>
                </a:cxn>
              </a:cxnLst>
              <a:rect l="l" t="t" r="r" b="b"/>
              <a:pathLst>
                <a:path w="127112" h="1466762">
                  <a:moveTo>
                    <a:pt x="0" y="1465887"/>
                  </a:moveTo>
                  <a:cubicBezTo>
                    <a:pt x="63960" y="1478170"/>
                    <a:pt x="78191" y="1379080"/>
                    <a:pt x="127112"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Gerade Verbindung mit Pfeil 48">
              <a:extLst>
                <a:ext uri="{FF2B5EF4-FFF2-40B4-BE49-F238E27FC236}">
                  <a16:creationId xmlns:a16="http://schemas.microsoft.com/office/drawing/2014/main" id="{E22D44D9-5F3B-1031-4D37-4326952E2E53}"/>
                </a:ext>
              </a:extLst>
            </p:cNvPr>
            <p:cNvCxnSpPr/>
            <p:nvPr/>
          </p:nvCxnSpPr>
          <p:spPr>
            <a:xfrm>
              <a:off x="6058570" y="4342510"/>
              <a:ext cx="255473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AB4EC208-6093-1CD2-A9B6-02802DABBB80}"/>
                </a:ext>
              </a:extLst>
            </p:cNvPr>
            <p:cNvCxnSpPr/>
            <p:nvPr/>
          </p:nvCxnSpPr>
          <p:spPr>
            <a:xfrm flipV="1">
              <a:off x="7484977" y="3257006"/>
              <a:ext cx="0" cy="21020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Freihandform 104">
              <a:extLst>
                <a:ext uri="{FF2B5EF4-FFF2-40B4-BE49-F238E27FC236}">
                  <a16:creationId xmlns:a16="http://schemas.microsoft.com/office/drawing/2014/main" id="{00722DDE-27CB-2BC9-F0D0-19025CF9FDCA}"/>
                </a:ext>
              </a:extLst>
            </p:cNvPr>
            <p:cNvSpPr/>
            <p:nvPr/>
          </p:nvSpPr>
          <p:spPr>
            <a:xfrm rot="10800000">
              <a:off x="6324098" y="4355508"/>
              <a:ext cx="78502" cy="1173430"/>
            </a:xfrm>
            <a:custGeom>
              <a:avLst/>
              <a:gdLst>
                <a:gd name="connsiteX0" fmla="*/ 0 w 191589"/>
                <a:gd name="connsiteY0" fmla="*/ 1471748 h 1471748"/>
                <a:gd name="connsiteX1" fmla="*/ 191589 w 191589"/>
                <a:gd name="connsiteY1" fmla="*/ 0 h 1471748"/>
                <a:gd name="connsiteX0" fmla="*/ 0 w 191727"/>
                <a:gd name="connsiteY0" fmla="*/ 1471748 h 1471748"/>
                <a:gd name="connsiteX1" fmla="*/ 191589 w 191727"/>
                <a:gd name="connsiteY1" fmla="*/ 0 h 1471748"/>
                <a:gd name="connsiteX0" fmla="*/ 0 w 191808"/>
                <a:gd name="connsiteY0" fmla="*/ 1471748 h 1471748"/>
                <a:gd name="connsiteX1" fmla="*/ 191589 w 191808"/>
                <a:gd name="connsiteY1" fmla="*/ 0 h 1471748"/>
                <a:gd name="connsiteX0" fmla="*/ 0 w 127843"/>
                <a:gd name="connsiteY0" fmla="*/ 1465887 h 1465887"/>
                <a:gd name="connsiteX1" fmla="*/ 127112 w 127843"/>
                <a:gd name="connsiteY1" fmla="*/ 0 h 1465887"/>
                <a:gd name="connsiteX0" fmla="*/ 0 w 130793"/>
                <a:gd name="connsiteY0" fmla="*/ 1465887 h 1465887"/>
                <a:gd name="connsiteX1" fmla="*/ 127112 w 130793"/>
                <a:gd name="connsiteY1" fmla="*/ 0 h 1465887"/>
                <a:gd name="connsiteX0" fmla="*/ 0 w 127672"/>
                <a:gd name="connsiteY0" fmla="*/ 1465887 h 1465907"/>
                <a:gd name="connsiteX1" fmla="*/ 127112 w 127672"/>
                <a:gd name="connsiteY1" fmla="*/ 0 h 1465907"/>
                <a:gd name="connsiteX0" fmla="*/ 0 w 127379"/>
                <a:gd name="connsiteY0" fmla="*/ 1465887 h 1465963"/>
                <a:gd name="connsiteX1" fmla="*/ 127112 w 127379"/>
                <a:gd name="connsiteY1" fmla="*/ 0 h 1465963"/>
                <a:gd name="connsiteX0" fmla="*/ 0 w 127112"/>
                <a:gd name="connsiteY0" fmla="*/ 1465887 h 1466762"/>
                <a:gd name="connsiteX1" fmla="*/ 127112 w 127112"/>
                <a:gd name="connsiteY1" fmla="*/ 0 h 1466762"/>
              </a:gdLst>
              <a:ahLst/>
              <a:cxnLst>
                <a:cxn ang="0">
                  <a:pos x="connsiteX0" y="connsiteY0"/>
                </a:cxn>
                <a:cxn ang="0">
                  <a:pos x="connsiteX1" y="connsiteY1"/>
                </a:cxn>
              </a:cxnLst>
              <a:rect l="l" t="t" r="r" b="b"/>
              <a:pathLst>
                <a:path w="127112" h="1466762">
                  <a:moveTo>
                    <a:pt x="0" y="1465887"/>
                  </a:moveTo>
                  <a:cubicBezTo>
                    <a:pt x="63960" y="1478170"/>
                    <a:pt x="78191" y="1379080"/>
                    <a:pt x="127112"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a:extLst>
                <a:ext uri="{FF2B5EF4-FFF2-40B4-BE49-F238E27FC236}">
                  <a16:creationId xmlns:a16="http://schemas.microsoft.com/office/drawing/2014/main" id="{A7279F00-2273-10CB-1D28-D7D30E64E62C}"/>
                </a:ext>
              </a:extLst>
            </p:cNvPr>
            <p:cNvSpPr txBox="1"/>
            <p:nvPr/>
          </p:nvSpPr>
          <p:spPr>
            <a:xfrm rot="19282378">
              <a:off x="7325077" y="3661259"/>
              <a:ext cx="1293895" cy="276999"/>
            </a:xfrm>
            <a:prstGeom prst="rect">
              <a:avLst/>
            </a:prstGeom>
            <a:noFill/>
          </p:spPr>
          <p:txBody>
            <a:bodyPr wrap="square" rtlCol="0">
              <a:spAutoFit/>
            </a:bodyPr>
            <a:lstStyle/>
            <a:p>
              <a:r>
                <a:rPr lang="de-DE" sz="1200" dirty="0"/>
                <a:t>Durchlassbereich</a:t>
              </a:r>
            </a:p>
          </p:txBody>
        </p:sp>
        <p:sp>
          <p:nvSpPr>
            <p:cNvPr id="55" name="Textfeld 54">
              <a:extLst>
                <a:ext uri="{FF2B5EF4-FFF2-40B4-BE49-F238E27FC236}">
                  <a16:creationId xmlns:a16="http://schemas.microsoft.com/office/drawing/2014/main" id="{4138D72A-B794-CD54-8E83-BCBBD719B060}"/>
                </a:ext>
              </a:extLst>
            </p:cNvPr>
            <p:cNvSpPr txBox="1"/>
            <p:nvPr/>
          </p:nvSpPr>
          <p:spPr>
            <a:xfrm rot="19523068">
              <a:off x="6556620" y="4519800"/>
              <a:ext cx="986087" cy="276999"/>
            </a:xfrm>
            <a:prstGeom prst="rect">
              <a:avLst/>
            </a:prstGeom>
            <a:noFill/>
          </p:spPr>
          <p:txBody>
            <a:bodyPr wrap="square" rtlCol="0">
              <a:spAutoFit/>
            </a:bodyPr>
            <a:lstStyle/>
            <a:p>
              <a:r>
                <a:rPr lang="de-DE" sz="1200" dirty="0"/>
                <a:t>Sperrbereich</a:t>
              </a:r>
            </a:p>
          </p:txBody>
        </p:sp>
        <p:sp>
          <p:nvSpPr>
            <p:cNvPr id="56" name="Textfeld 55">
              <a:extLst>
                <a:ext uri="{FF2B5EF4-FFF2-40B4-BE49-F238E27FC236}">
                  <a16:creationId xmlns:a16="http://schemas.microsoft.com/office/drawing/2014/main" id="{E124804E-7AEA-CC64-F672-EE567ECE3F34}"/>
                </a:ext>
              </a:extLst>
            </p:cNvPr>
            <p:cNvSpPr txBox="1"/>
            <p:nvPr/>
          </p:nvSpPr>
          <p:spPr>
            <a:xfrm>
              <a:off x="8486572" y="4278371"/>
              <a:ext cx="322596" cy="369332"/>
            </a:xfrm>
            <a:prstGeom prst="rect">
              <a:avLst/>
            </a:prstGeom>
            <a:noFill/>
          </p:spPr>
          <p:txBody>
            <a:bodyPr wrap="square" rtlCol="0">
              <a:spAutoFit/>
            </a:bodyPr>
            <a:lstStyle/>
            <a:p>
              <a:r>
                <a:rPr lang="de-DE" dirty="0"/>
                <a:t>U</a:t>
              </a:r>
            </a:p>
          </p:txBody>
        </p:sp>
        <p:sp>
          <p:nvSpPr>
            <p:cNvPr id="57" name="Textfeld 56">
              <a:extLst>
                <a:ext uri="{FF2B5EF4-FFF2-40B4-BE49-F238E27FC236}">
                  <a16:creationId xmlns:a16="http://schemas.microsoft.com/office/drawing/2014/main" id="{967EEE13-5DD5-2499-21DD-EAFDE2C1C1C3}"/>
                </a:ext>
              </a:extLst>
            </p:cNvPr>
            <p:cNvSpPr txBox="1"/>
            <p:nvPr/>
          </p:nvSpPr>
          <p:spPr>
            <a:xfrm>
              <a:off x="7238849" y="3195734"/>
              <a:ext cx="322596" cy="369332"/>
            </a:xfrm>
            <a:prstGeom prst="rect">
              <a:avLst/>
            </a:prstGeom>
            <a:noFill/>
          </p:spPr>
          <p:txBody>
            <a:bodyPr wrap="square" rtlCol="0">
              <a:spAutoFit/>
            </a:bodyPr>
            <a:lstStyle/>
            <a:p>
              <a:r>
                <a:rPr lang="de-DE" dirty="0"/>
                <a:t>I</a:t>
              </a:r>
            </a:p>
          </p:txBody>
        </p:sp>
        <p:cxnSp>
          <p:nvCxnSpPr>
            <p:cNvPr id="58" name="Gerade Verbindung mit Pfeil 57">
              <a:extLst>
                <a:ext uri="{FF2B5EF4-FFF2-40B4-BE49-F238E27FC236}">
                  <a16:creationId xmlns:a16="http://schemas.microsoft.com/office/drawing/2014/main" id="{F841A96F-E6DF-022E-BE5B-1F4D41C30355}"/>
                </a:ext>
              </a:extLst>
            </p:cNvPr>
            <p:cNvCxnSpPr/>
            <p:nvPr/>
          </p:nvCxnSpPr>
          <p:spPr>
            <a:xfrm>
              <a:off x="6345371" y="4160949"/>
              <a:ext cx="0" cy="550164"/>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F59047C-01E9-94A6-050F-D59181C873FB}"/>
                </a:ext>
              </a:extLst>
            </p:cNvPr>
            <p:cNvSpPr txBox="1"/>
            <p:nvPr/>
          </p:nvSpPr>
          <p:spPr>
            <a:xfrm>
              <a:off x="5358482" y="3867929"/>
              <a:ext cx="1766980" cy="307777"/>
            </a:xfrm>
            <a:prstGeom prst="rect">
              <a:avLst/>
            </a:prstGeom>
            <a:noFill/>
          </p:spPr>
          <p:txBody>
            <a:bodyPr wrap="square" rtlCol="0">
              <a:spAutoFit/>
            </a:bodyPr>
            <a:lstStyle/>
            <a:p>
              <a:r>
                <a:rPr lang="de-DE" sz="1400" dirty="0"/>
                <a:t>Durchbruchspannung</a:t>
              </a:r>
            </a:p>
          </p:txBody>
        </p:sp>
        <p:grpSp>
          <p:nvGrpSpPr>
            <p:cNvPr id="60" name="Gruppieren 59">
              <a:extLst>
                <a:ext uri="{FF2B5EF4-FFF2-40B4-BE49-F238E27FC236}">
                  <a16:creationId xmlns:a16="http://schemas.microsoft.com/office/drawing/2014/main" id="{FDDA2C9D-9D92-807D-E5D6-0602C2CE61F7}"/>
                </a:ext>
              </a:extLst>
            </p:cNvPr>
            <p:cNvGrpSpPr/>
            <p:nvPr/>
          </p:nvGrpSpPr>
          <p:grpSpPr>
            <a:xfrm>
              <a:off x="6644172" y="4900784"/>
              <a:ext cx="654998" cy="620937"/>
              <a:chOff x="3736934" y="2125754"/>
              <a:chExt cx="1252945" cy="1187790"/>
            </a:xfrm>
          </p:grpSpPr>
          <p:grpSp>
            <p:nvGrpSpPr>
              <p:cNvPr id="61" name="Gruppieren 60">
                <a:extLst>
                  <a:ext uri="{FF2B5EF4-FFF2-40B4-BE49-F238E27FC236}">
                    <a16:creationId xmlns:a16="http://schemas.microsoft.com/office/drawing/2014/main" id="{79A84EC4-EB65-84B5-0450-882D96594202}"/>
                  </a:ext>
                </a:extLst>
              </p:cNvPr>
              <p:cNvGrpSpPr/>
              <p:nvPr/>
            </p:nvGrpSpPr>
            <p:grpSpPr>
              <a:xfrm rot="5400000">
                <a:off x="4068385" y="2521669"/>
                <a:ext cx="360001" cy="896820"/>
                <a:chOff x="2521981" y="4359304"/>
                <a:chExt cx="360001" cy="896820"/>
              </a:xfrm>
            </p:grpSpPr>
            <p:cxnSp>
              <p:nvCxnSpPr>
                <p:cNvPr id="1045" name="Gerader Verbinder 1044">
                  <a:extLst>
                    <a:ext uri="{FF2B5EF4-FFF2-40B4-BE49-F238E27FC236}">
                      <a16:creationId xmlns:a16="http://schemas.microsoft.com/office/drawing/2014/main" id="{980B299A-EC33-F4B3-88FF-F27DE19B1354}"/>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Gerader Verbinder 1045">
                  <a:extLst>
                    <a:ext uri="{FF2B5EF4-FFF2-40B4-BE49-F238E27FC236}">
                      <a16:creationId xmlns:a16="http://schemas.microsoft.com/office/drawing/2014/main" id="{53E19BF6-7A26-6066-B516-BCE51E1962AF}"/>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7" name="Gerader Verbinder 1046">
                  <a:extLst>
                    <a:ext uri="{FF2B5EF4-FFF2-40B4-BE49-F238E27FC236}">
                      <a16:creationId xmlns:a16="http://schemas.microsoft.com/office/drawing/2014/main" id="{4656E0E6-8A60-CF1F-CE21-9CF805D50071}"/>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Gerader Verbinder 1047">
                  <a:extLst>
                    <a:ext uri="{FF2B5EF4-FFF2-40B4-BE49-F238E27FC236}">
                      <a16:creationId xmlns:a16="http://schemas.microsoft.com/office/drawing/2014/main" id="{842CC6E7-C75B-A204-ABCE-82A19A544E3A}"/>
                    </a:ext>
                  </a:extLst>
                </p:cNvPr>
                <p:cNvCxnSpPr/>
                <p:nvPr/>
              </p:nvCxnSpPr>
              <p:spPr>
                <a:xfrm>
                  <a:off x="2701981" y="435930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Gerader Verbinder 1048">
                  <a:extLst>
                    <a:ext uri="{FF2B5EF4-FFF2-40B4-BE49-F238E27FC236}">
                      <a16:creationId xmlns:a16="http://schemas.microsoft.com/office/drawing/2014/main" id="{2A126090-9550-A7A3-07B2-A60F8BFFF3A1}"/>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Gerader Verbinder 1049">
                  <a:extLst>
                    <a:ext uri="{FF2B5EF4-FFF2-40B4-BE49-F238E27FC236}">
                      <a16:creationId xmlns:a16="http://schemas.microsoft.com/office/drawing/2014/main" id="{60765C09-E603-68F4-21F5-BC6809713758}"/>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2" name="Gerader Verbinder 61">
                <a:extLst>
                  <a:ext uri="{FF2B5EF4-FFF2-40B4-BE49-F238E27FC236}">
                    <a16:creationId xmlns:a16="http://schemas.microsoft.com/office/drawing/2014/main" id="{64CB9BC3-2FA6-A0D2-5F4F-7B71496AAFD4}"/>
                  </a:ext>
                </a:extLst>
              </p:cNvPr>
              <p:cNvCxnSpPr/>
              <p:nvPr/>
            </p:nvCxnSpPr>
            <p:spPr>
              <a:xfrm rot="5400000" flipV="1">
                <a:off x="4225126" y="2186972"/>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42" name="Textfeld 1041">
                <a:extLst>
                  <a:ext uri="{FF2B5EF4-FFF2-40B4-BE49-F238E27FC236}">
                    <a16:creationId xmlns:a16="http://schemas.microsoft.com/office/drawing/2014/main" id="{28C2FFB1-5454-6271-1A1F-774FEA94E450}"/>
                  </a:ext>
                </a:extLst>
              </p:cNvPr>
              <p:cNvSpPr txBox="1"/>
              <p:nvPr/>
            </p:nvSpPr>
            <p:spPr>
              <a:xfrm>
                <a:off x="4022505" y="2125754"/>
                <a:ext cx="332142" cy="369331"/>
              </a:xfrm>
              <a:prstGeom prst="rect">
                <a:avLst/>
              </a:prstGeom>
              <a:noFill/>
            </p:spPr>
            <p:txBody>
              <a:bodyPr wrap="none" rtlCol="0">
                <a:spAutoFit/>
              </a:bodyPr>
              <a:lstStyle/>
              <a:p>
                <a:r>
                  <a:rPr lang="de-DE" dirty="0"/>
                  <a:t>U</a:t>
                </a:r>
                <a:endParaRPr lang="de-DE" baseline="-25000" dirty="0"/>
              </a:p>
            </p:txBody>
          </p:sp>
          <p:cxnSp>
            <p:nvCxnSpPr>
              <p:cNvPr id="1043" name="Gerader Verbinder 1042">
                <a:extLst>
                  <a:ext uri="{FF2B5EF4-FFF2-40B4-BE49-F238E27FC236}">
                    <a16:creationId xmlns:a16="http://schemas.microsoft.com/office/drawing/2014/main" id="{3AE942DF-200F-A436-A3BC-C2904D450453}"/>
                  </a:ext>
                </a:extLst>
              </p:cNvPr>
              <p:cNvCxnSpPr/>
              <p:nvPr/>
            </p:nvCxnSpPr>
            <p:spPr>
              <a:xfrm rot="5400000" flipV="1">
                <a:off x="4745783" y="2725982"/>
                <a:ext cx="0" cy="48819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44" name="Textfeld 1043">
                <a:extLst>
                  <a:ext uri="{FF2B5EF4-FFF2-40B4-BE49-F238E27FC236}">
                    <a16:creationId xmlns:a16="http://schemas.microsoft.com/office/drawing/2014/main" id="{7039BBA9-28B0-55CC-9104-C88ADBA27A85}"/>
                  </a:ext>
                </a:extLst>
              </p:cNvPr>
              <p:cNvSpPr txBox="1"/>
              <p:nvPr/>
            </p:nvSpPr>
            <p:spPr>
              <a:xfrm>
                <a:off x="4573586" y="2944212"/>
                <a:ext cx="242374" cy="369332"/>
              </a:xfrm>
              <a:prstGeom prst="rect">
                <a:avLst/>
              </a:prstGeom>
              <a:noFill/>
            </p:spPr>
            <p:txBody>
              <a:bodyPr wrap="none" rtlCol="0">
                <a:spAutoFit/>
              </a:bodyPr>
              <a:lstStyle/>
              <a:p>
                <a:r>
                  <a:rPr lang="de-DE" dirty="0"/>
                  <a:t>I</a:t>
                </a:r>
                <a:endParaRPr lang="de-DE" baseline="-25000" dirty="0"/>
              </a:p>
            </p:txBody>
          </p:sp>
        </p:grpSp>
        <p:grpSp>
          <p:nvGrpSpPr>
            <p:cNvPr id="1051" name="Gruppieren 1050">
              <a:extLst>
                <a:ext uri="{FF2B5EF4-FFF2-40B4-BE49-F238E27FC236}">
                  <a16:creationId xmlns:a16="http://schemas.microsoft.com/office/drawing/2014/main" id="{33A8B331-6F99-7831-E623-88C3DF57140B}"/>
                </a:ext>
              </a:extLst>
            </p:cNvPr>
            <p:cNvGrpSpPr/>
            <p:nvPr/>
          </p:nvGrpSpPr>
          <p:grpSpPr>
            <a:xfrm>
              <a:off x="8401620" y="3249383"/>
              <a:ext cx="607159" cy="702032"/>
              <a:chOff x="3727442" y="4055281"/>
              <a:chExt cx="1161932" cy="1343492"/>
            </a:xfrm>
          </p:grpSpPr>
          <p:grpSp>
            <p:nvGrpSpPr>
              <p:cNvPr id="1052" name="Gruppieren 1051">
                <a:extLst>
                  <a:ext uri="{FF2B5EF4-FFF2-40B4-BE49-F238E27FC236}">
                    <a16:creationId xmlns:a16="http://schemas.microsoft.com/office/drawing/2014/main" id="{454DBA43-A5DD-AC1A-26D8-CAF78A3CC1F1}"/>
                  </a:ext>
                </a:extLst>
              </p:cNvPr>
              <p:cNvGrpSpPr/>
              <p:nvPr/>
            </p:nvGrpSpPr>
            <p:grpSpPr>
              <a:xfrm rot="5400000">
                <a:off x="4260963" y="4561044"/>
                <a:ext cx="360001" cy="896820"/>
                <a:chOff x="2521981" y="4359304"/>
                <a:chExt cx="360001" cy="896820"/>
              </a:xfrm>
            </p:grpSpPr>
            <p:cxnSp>
              <p:nvCxnSpPr>
                <p:cNvPr id="1057" name="Gerader Verbinder 1056">
                  <a:extLst>
                    <a:ext uri="{FF2B5EF4-FFF2-40B4-BE49-F238E27FC236}">
                      <a16:creationId xmlns:a16="http://schemas.microsoft.com/office/drawing/2014/main" id="{BF8A90C1-1F74-DECE-B6CD-A939DB9ED34B}"/>
                    </a:ext>
                  </a:extLst>
                </p:cNvPr>
                <p:cNvCxnSpPr/>
                <p:nvPr/>
              </p:nvCxnSpPr>
              <p:spPr>
                <a:xfrm rot="10800000">
                  <a:off x="2521982" y="4659071"/>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Gerader Verbinder 1057">
                  <a:extLst>
                    <a:ext uri="{FF2B5EF4-FFF2-40B4-BE49-F238E27FC236}">
                      <a16:creationId xmlns:a16="http://schemas.microsoft.com/office/drawing/2014/main" id="{A8AA123A-D693-4EEB-203F-DCFE715997A5}"/>
                    </a:ext>
                  </a:extLst>
                </p:cNvPr>
                <p:cNvCxnSpPr/>
                <p:nvPr/>
              </p:nvCxnSpPr>
              <p:spPr>
                <a:xfrm rot="10800000">
                  <a:off x="2521982" y="49573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Gerader Verbinder 1058">
                  <a:extLst>
                    <a:ext uri="{FF2B5EF4-FFF2-40B4-BE49-F238E27FC236}">
                      <a16:creationId xmlns:a16="http://schemas.microsoft.com/office/drawing/2014/main" id="{C5BBDAE5-188B-E293-C3B0-A0FB8F78B35F}"/>
                    </a:ext>
                  </a:extLst>
                </p:cNvPr>
                <p:cNvCxnSpPr/>
                <p:nvPr/>
              </p:nvCxnSpPr>
              <p:spPr>
                <a:xfrm rot="16200000" flipH="1">
                  <a:off x="2390138" y="4944280"/>
                  <a:ext cx="62368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0" name="Gerader Verbinder 1059">
                  <a:extLst>
                    <a:ext uri="{FF2B5EF4-FFF2-40B4-BE49-F238E27FC236}">
                      <a16:creationId xmlns:a16="http://schemas.microsoft.com/office/drawing/2014/main" id="{98391531-002A-A7BD-4883-792FB7CB3561}"/>
                    </a:ext>
                  </a:extLst>
                </p:cNvPr>
                <p:cNvCxnSpPr/>
                <p:nvPr/>
              </p:nvCxnSpPr>
              <p:spPr>
                <a:xfrm>
                  <a:off x="2701981" y="4359304"/>
                  <a:ext cx="1" cy="2997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Gerader Verbinder 1060">
                  <a:extLst>
                    <a:ext uri="{FF2B5EF4-FFF2-40B4-BE49-F238E27FC236}">
                      <a16:creationId xmlns:a16="http://schemas.microsoft.com/office/drawing/2014/main" id="{C38487D8-BAD6-B53C-EE9C-9F06D6041936}"/>
                    </a:ext>
                  </a:extLst>
                </p:cNvPr>
                <p:cNvCxnSpPr/>
                <p:nvPr/>
              </p:nvCxnSpPr>
              <p:spPr>
                <a:xfrm flipV="1">
                  <a:off x="252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2" name="Gerader Verbinder 1061">
                  <a:extLst>
                    <a:ext uri="{FF2B5EF4-FFF2-40B4-BE49-F238E27FC236}">
                      <a16:creationId xmlns:a16="http://schemas.microsoft.com/office/drawing/2014/main" id="{3B2DCEC1-FDC5-DF26-E513-D3839846F5EF}"/>
                    </a:ext>
                  </a:extLst>
                </p:cNvPr>
                <p:cNvCxnSpPr/>
                <p:nvPr/>
              </p:nvCxnSpPr>
              <p:spPr>
                <a:xfrm flipH="1" flipV="1">
                  <a:off x="2701981" y="4654024"/>
                  <a:ext cx="180000" cy="303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53" name="Gerader Verbinder 1052">
                <a:extLst>
                  <a:ext uri="{FF2B5EF4-FFF2-40B4-BE49-F238E27FC236}">
                    <a16:creationId xmlns:a16="http://schemas.microsoft.com/office/drawing/2014/main" id="{0995A876-827A-F7D9-9261-3C8D6C4C782E}"/>
                  </a:ext>
                </a:extLst>
              </p:cNvPr>
              <p:cNvCxnSpPr/>
              <p:nvPr/>
            </p:nvCxnSpPr>
            <p:spPr>
              <a:xfrm rot="-5400000" flipV="1">
                <a:off x="4381705" y="4169781"/>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54" name="Textfeld 1053">
                <a:extLst>
                  <a:ext uri="{FF2B5EF4-FFF2-40B4-BE49-F238E27FC236}">
                    <a16:creationId xmlns:a16="http://schemas.microsoft.com/office/drawing/2014/main" id="{793C9C77-1B16-9B18-BD57-B13A474EE83A}"/>
                  </a:ext>
                </a:extLst>
              </p:cNvPr>
              <p:cNvSpPr txBox="1"/>
              <p:nvPr/>
            </p:nvSpPr>
            <p:spPr>
              <a:xfrm>
                <a:off x="3935270" y="4055281"/>
                <a:ext cx="332141" cy="369332"/>
              </a:xfrm>
              <a:prstGeom prst="rect">
                <a:avLst/>
              </a:prstGeom>
              <a:noFill/>
            </p:spPr>
            <p:txBody>
              <a:bodyPr wrap="none" rtlCol="0">
                <a:spAutoFit/>
              </a:bodyPr>
              <a:lstStyle/>
              <a:p>
                <a:r>
                  <a:rPr lang="de-DE" dirty="0"/>
                  <a:t>U</a:t>
                </a:r>
                <a:endParaRPr lang="de-DE" baseline="-25000" dirty="0"/>
              </a:p>
            </p:txBody>
          </p:sp>
          <p:cxnSp>
            <p:nvCxnSpPr>
              <p:cNvPr id="1055" name="Gerader Verbinder 1054">
                <a:extLst>
                  <a:ext uri="{FF2B5EF4-FFF2-40B4-BE49-F238E27FC236}">
                    <a16:creationId xmlns:a16="http://schemas.microsoft.com/office/drawing/2014/main" id="{5FFE656E-A1BD-5162-F394-83064D7D3A62}"/>
                  </a:ext>
                </a:extLst>
              </p:cNvPr>
              <p:cNvCxnSpPr/>
              <p:nvPr/>
            </p:nvCxnSpPr>
            <p:spPr>
              <a:xfrm rot="-5400000" flipV="1">
                <a:off x="3971538" y="4765357"/>
                <a:ext cx="0" cy="488192"/>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56" name="Textfeld 1055">
                <a:extLst>
                  <a:ext uri="{FF2B5EF4-FFF2-40B4-BE49-F238E27FC236}">
                    <a16:creationId xmlns:a16="http://schemas.microsoft.com/office/drawing/2014/main" id="{65261058-45CB-F55C-3DF4-ED32C07E8849}"/>
                  </a:ext>
                </a:extLst>
              </p:cNvPr>
              <p:cNvSpPr txBox="1"/>
              <p:nvPr/>
            </p:nvSpPr>
            <p:spPr>
              <a:xfrm>
                <a:off x="3969384" y="5029441"/>
                <a:ext cx="242374" cy="369332"/>
              </a:xfrm>
              <a:prstGeom prst="rect">
                <a:avLst/>
              </a:prstGeom>
              <a:noFill/>
            </p:spPr>
            <p:txBody>
              <a:bodyPr wrap="none" rtlCol="0">
                <a:spAutoFit/>
              </a:bodyPr>
              <a:lstStyle/>
              <a:p>
                <a:r>
                  <a:rPr lang="de-DE" dirty="0"/>
                  <a:t>I</a:t>
                </a:r>
                <a:endParaRPr lang="de-DE" baseline="-25000" dirty="0"/>
              </a:p>
            </p:txBody>
          </p:sp>
        </p:grpSp>
      </p:grpSp>
    </p:spTree>
    <p:extLst>
      <p:ext uri="{BB962C8B-B14F-4D97-AF65-F5344CB8AC3E}">
        <p14:creationId xmlns:p14="http://schemas.microsoft.com/office/powerpoint/2010/main" val="419289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Prüfungsinhalt: Technische Kenntnisse 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sz="400" dirty="0">
              <a:solidFill>
                <a:srgbClr val="000000"/>
              </a:solidFill>
            </a:endParaRPr>
          </a:p>
          <a:p>
            <a:pPr>
              <a:defRPr/>
            </a:pPr>
            <a:r>
              <a:rPr lang="de-DE" b="1" dirty="0">
                <a:solidFill>
                  <a:srgbClr val="000000"/>
                </a:solidFill>
              </a:rPr>
              <a:t>Antennen und Übertragungsleitungen</a:t>
            </a:r>
          </a:p>
          <a:p>
            <a:pPr lvl="1">
              <a:defRPr/>
            </a:pPr>
            <a:r>
              <a:rPr lang="de-DE" dirty="0">
                <a:solidFill>
                  <a:srgbClr val="000000"/>
                </a:solidFill>
              </a:rPr>
              <a:t>Antennen, Antennenmerkmale, Übertragungsleitungen, Anpassung, Transformation, </a:t>
            </a:r>
            <a:r>
              <a:rPr lang="de-DE" dirty="0" err="1">
                <a:solidFill>
                  <a:srgbClr val="000000"/>
                </a:solidFill>
              </a:rPr>
              <a:t>Symmetrierung</a:t>
            </a:r>
            <a:r>
              <a:rPr lang="de-DE" dirty="0">
                <a:solidFill>
                  <a:srgbClr val="000000"/>
                </a:solidFill>
              </a:rPr>
              <a:t> und Mantelwellen</a:t>
            </a:r>
          </a:p>
          <a:p>
            <a:pPr lvl="1">
              <a:defRPr/>
            </a:pPr>
            <a:r>
              <a:rPr lang="de-DE" dirty="0">
                <a:solidFill>
                  <a:srgbClr val="000000"/>
                </a:solidFill>
              </a:rPr>
              <a:t>Strahlungsleistung (EIRP und ERP)</a:t>
            </a:r>
          </a:p>
          <a:p>
            <a:pPr>
              <a:defRPr/>
            </a:pPr>
            <a:endParaRPr lang="de-DE" sz="400" dirty="0">
              <a:solidFill>
                <a:srgbClr val="000000"/>
              </a:solidFill>
            </a:endParaRPr>
          </a:p>
          <a:p>
            <a:pPr>
              <a:defRPr/>
            </a:pPr>
            <a:r>
              <a:rPr lang="de-DE" b="1" dirty="0">
                <a:solidFill>
                  <a:srgbClr val="000000"/>
                </a:solidFill>
              </a:rPr>
              <a:t>Wellenausbreitung und Ionosphäre</a:t>
            </a:r>
          </a:p>
          <a:p>
            <a:pPr lvl="1">
              <a:defRPr/>
            </a:pPr>
            <a:r>
              <a:rPr lang="de-DE" dirty="0">
                <a:solidFill>
                  <a:srgbClr val="000000"/>
                </a:solidFill>
              </a:rPr>
              <a:t>Ionosphäre</a:t>
            </a:r>
          </a:p>
          <a:p>
            <a:pPr lvl="1">
              <a:defRPr/>
            </a:pPr>
            <a:r>
              <a:rPr lang="de-DE" dirty="0">
                <a:solidFill>
                  <a:srgbClr val="000000"/>
                </a:solidFill>
              </a:rPr>
              <a:t>Kurzwellenausbreitung</a:t>
            </a:r>
          </a:p>
          <a:p>
            <a:pPr lvl="1">
              <a:defRPr/>
            </a:pPr>
            <a:r>
              <a:rPr lang="de-DE" dirty="0">
                <a:solidFill>
                  <a:srgbClr val="000000"/>
                </a:solidFill>
              </a:rPr>
              <a:t>Wellenausbreitung oberhalb 30MHz</a:t>
            </a:r>
          </a:p>
          <a:p>
            <a:pPr lvl="1">
              <a:defRPr/>
            </a:pPr>
            <a:endParaRPr lang="de-DE" sz="400" dirty="0">
              <a:solidFill>
                <a:srgbClr val="000000"/>
              </a:solidFill>
            </a:endParaRPr>
          </a:p>
          <a:p>
            <a:pPr>
              <a:defRPr/>
            </a:pPr>
            <a:r>
              <a:rPr lang="de-DE" b="1" dirty="0">
                <a:solidFill>
                  <a:srgbClr val="000000"/>
                </a:solidFill>
              </a:rPr>
              <a:t>Messungen und Messinstrumente</a:t>
            </a:r>
            <a:endParaRPr lang="de-DE" dirty="0">
              <a:solidFill>
                <a:srgbClr val="000000"/>
              </a:solidFill>
            </a:endParaRPr>
          </a:p>
          <a:p>
            <a:pPr lvl="1">
              <a:defRPr/>
            </a:pPr>
            <a:r>
              <a:rPr lang="de-DE" dirty="0">
                <a:solidFill>
                  <a:srgbClr val="000000"/>
                </a:solidFill>
              </a:rPr>
              <a:t>Strom- und Spannungsmessgeräte</a:t>
            </a:r>
          </a:p>
          <a:p>
            <a:pPr lvl="1">
              <a:defRPr/>
            </a:pPr>
            <a:r>
              <a:rPr lang="de-DE" dirty="0">
                <a:solidFill>
                  <a:srgbClr val="000000"/>
                </a:solidFill>
              </a:rPr>
              <a:t>Vektorieller Netzwerkanalysator (VNA)</a:t>
            </a:r>
          </a:p>
          <a:p>
            <a:pPr lvl="1">
              <a:defRPr/>
            </a:pPr>
            <a:r>
              <a:rPr lang="de-DE" dirty="0">
                <a:solidFill>
                  <a:srgbClr val="000000"/>
                </a:solidFill>
              </a:rPr>
              <a:t>Oszilloskop</a:t>
            </a:r>
          </a:p>
          <a:p>
            <a:pPr lvl="1">
              <a:defRPr/>
            </a:pPr>
            <a:r>
              <a:rPr lang="de-DE" dirty="0">
                <a:solidFill>
                  <a:srgbClr val="000000"/>
                </a:solidFill>
              </a:rPr>
              <a:t>Stehwellenmessgerät, Frequenzmessung</a:t>
            </a:r>
          </a:p>
          <a:p>
            <a:pPr lvl="1">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9929FE2B-F452-EB76-5563-F07A0E53C1A6}"/>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Tree>
    <p:extLst>
      <p:ext uri="{BB962C8B-B14F-4D97-AF65-F5344CB8AC3E}">
        <p14:creationId xmlns:p14="http://schemas.microsoft.com/office/powerpoint/2010/main" val="282926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Der bipolare Transistor</a:t>
            </a:r>
            <a:br>
              <a:rPr kumimoji="0" lang="de-DE" sz="4000" b="0" i="0" u="none" strike="noStrike" kern="1200" cap="none" spc="0" normalizeH="0" baseline="0" noProof="0" dirty="0">
                <a:ln>
                  <a:noFill/>
                </a:ln>
                <a:solidFill>
                  <a:srgbClr val="A80163"/>
                </a:solidFill>
                <a:effectLst/>
                <a:uLnTx/>
                <a:uFillTx/>
                <a:latin typeface="+mn-lt"/>
              </a:rPr>
            </a:br>
            <a:endParaRPr kumimoji="0" lang="de-DE" sz="4000" b="0" i="0" u="none" strike="noStrike" kern="1200" cap="none" spc="0" normalizeH="0" baseline="0" noProof="0" dirty="0">
              <a:ln>
                <a:noFill/>
              </a:ln>
              <a:solidFill>
                <a:srgbClr val="A80163"/>
              </a:solidFill>
              <a:effectLst/>
              <a:uLnTx/>
              <a:uFillTx/>
              <a:latin typeface="+mn-lt"/>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519F3384-F388-9972-6B8C-78E5F5ACF34D}"/>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sz="800" dirty="0"/>
          </a:p>
          <a:p>
            <a:pPr>
              <a:defRPr/>
            </a:pPr>
            <a:r>
              <a:rPr lang="de-DE" dirty="0"/>
              <a:t>Der Transistor ist ein </a:t>
            </a:r>
            <a:r>
              <a:rPr lang="de-DE" b="1" dirty="0"/>
              <a:t>Halbleiterbauelement</a:t>
            </a:r>
            <a:r>
              <a:rPr lang="de-DE" dirty="0"/>
              <a:t>. Er kann als </a:t>
            </a:r>
            <a:r>
              <a:rPr lang="de-DE" b="1" dirty="0"/>
              <a:t>Schalter, Verstärker oder Widerstand</a:t>
            </a:r>
            <a:r>
              <a:rPr lang="de-DE" dirty="0"/>
              <a:t> dienen.</a:t>
            </a:r>
          </a:p>
          <a:p>
            <a:pPr>
              <a:defRPr/>
            </a:pPr>
            <a:r>
              <a:rPr lang="de-DE" b="1" dirty="0"/>
              <a:t>Mit einem geringen Basisstrom wird ein großer Kollektorstrom gesteuert.</a:t>
            </a:r>
          </a:p>
          <a:p>
            <a:pPr>
              <a:defRPr/>
            </a:pPr>
            <a:r>
              <a:rPr lang="de-DE" dirty="0"/>
              <a:t>Damit beim </a:t>
            </a:r>
            <a:r>
              <a:rPr lang="de-DE" b="1" dirty="0"/>
              <a:t>NPN</a:t>
            </a:r>
            <a:r>
              <a:rPr lang="de-DE" dirty="0"/>
              <a:t>-Transistor ein Strom vom Kollektor zum Emitter fließt, muss die Basis-Emitter-Spannung U</a:t>
            </a:r>
            <a:r>
              <a:rPr lang="de-DE" baseline="-25000" dirty="0"/>
              <a:t>BE</a:t>
            </a:r>
            <a:r>
              <a:rPr lang="de-DE" dirty="0"/>
              <a:t> </a:t>
            </a:r>
            <a:r>
              <a:rPr lang="de-DE" b="1" dirty="0"/>
              <a:t>etwa 0,6V</a:t>
            </a:r>
            <a:r>
              <a:rPr lang="de-DE" dirty="0"/>
              <a:t> sein.</a:t>
            </a:r>
          </a:p>
          <a:p>
            <a:pPr>
              <a:defRPr/>
            </a:pPr>
            <a:r>
              <a:rPr lang="de-DE" dirty="0"/>
              <a:t>Damit beim </a:t>
            </a:r>
            <a:r>
              <a:rPr lang="de-DE" b="1" dirty="0"/>
              <a:t>PNP</a:t>
            </a:r>
            <a:r>
              <a:rPr lang="de-DE" dirty="0"/>
              <a:t>-Transistor ein Strom vom Emitter zum Kollektor fließt, muss die Basis-Emitter-Spannung U</a:t>
            </a:r>
            <a:r>
              <a:rPr lang="de-DE" baseline="-25000" dirty="0"/>
              <a:t>BE</a:t>
            </a:r>
            <a:r>
              <a:rPr lang="de-DE" dirty="0"/>
              <a:t> </a:t>
            </a:r>
            <a:r>
              <a:rPr lang="de-DE" b="1" dirty="0"/>
              <a:t>etwa -0,6V</a:t>
            </a:r>
            <a:r>
              <a:rPr lang="de-DE" dirty="0"/>
              <a:t> sein. (Vorzeichen beachten!)</a:t>
            </a:r>
            <a:endParaRPr lang="de-DE" dirty="0">
              <a:solidFill>
                <a:srgbClr val="000000"/>
              </a:solidFill>
              <a:latin typeface="Bosch Office Sans"/>
            </a:endParaRPr>
          </a:p>
          <a:p>
            <a:pPr>
              <a:defRPr/>
            </a:pPr>
            <a:endParaRPr lang="de-DE" b="1"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a:p>
            <a:pPr>
              <a:defRPr/>
            </a:pPr>
            <a:endParaRPr lang="de-DE" dirty="0">
              <a:solidFill>
                <a:srgbClr val="000000"/>
              </a:solidFill>
              <a:latin typeface="Bosch Office Sans"/>
            </a:endParaRPr>
          </a:p>
        </p:txBody>
      </p:sp>
      <p:grpSp>
        <p:nvGrpSpPr>
          <p:cNvPr id="1034" name="Gruppieren 1033">
            <a:extLst>
              <a:ext uri="{FF2B5EF4-FFF2-40B4-BE49-F238E27FC236}">
                <a16:creationId xmlns:a16="http://schemas.microsoft.com/office/drawing/2014/main" id="{CF767C93-003B-7290-4C86-34A6B133EEA8}"/>
              </a:ext>
            </a:extLst>
          </p:cNvPr>
          <p:cNvGrpSpPr/>
          <p:nvPr/>
        </p:nvGrpSpPr>
        <p:grpSpPr>
          <a:xfrm>
            <a:off x="716419" y="1622844"/>
            <a:ext cx="2764062" cy="1797166"/>
            <a:chOff x="3066005" y="1782610"/>
            <a:chExt cx="2764062" cy="1797166"/>
          </a:xfrm>
        </p:grpSpPr>
        <p:grpSp>
          <p:nvGrpSpPr>
            <p:cNvPr id="1035" name="Gruppieren 1034">
              <a:extLst>
                <a:ext uri="{FF2B5EF4-FFF2-40B4-BE49-F238E27FC236}">
                  <a16:creationId xmlns:a16="http://schemas.microsoft.com/office/drawing/2014/main" id="{73E14D2F-5E29-FC06-846C-5859E99C9C8D}"/>
                </a:ext>
              </a:extLst>
            </p:cNvPr>
            <p:cNvGrpSpPr/>
            <p:nvPr/>
          </p:nvGrpSpPr>
          <p:grpSpPr>
            <a:xfrm>
              <a:off x="3586228" y="1782610"/>
              <a:ext cx="2243839" cy="1797166"/>
              <a:chOff x="4216016" y="3042327"/>
              <a:chExt cx="1203367" cy="963817"/>
            </a:xfrm>
          </p:grpSpPr>
          <p:grpSp>
            <p:nvGrpSpPr>
              <p:cNvPr id="1067" name="Gruppieren 1066">
                <a:extLst>
                  <a:ext uri="{FF2B5EF4-FFF2-40B4-BE49-F238E27FC236}">
                    <a16:creationId xmlns:a16="http://schemas.microsoft.com/office/drawing/2014/main" id="{D2662141-CF27-EA2E-0DAE-67A229752859}"/>
                  </a:ext>
                </a:extLst>
              </p:cNvPr>
              <p:cNvGrpSpPr/>
              <p:nvPr/>
            </p:nvGrpSpPr>
            <p:grpSpPr>
              <a:xfrm>
                <a:off x="4216016" y="3076436"/>
                <a:ext cx="1203367" cy="793223"/>
                <a:chOff x="1961905" y="3574250"/>
                <a:chExt cx="1203367" cy="793223"/>
              </a:xfrm>
            </p:grpSpPr>
            <p:sp>
              <p:nvSpPr>
                <p:cNvPr id="1071" name="Ellipse 1070">
                  <a:extLst>
                    <a:ext uri="{FF2B5EF4-FFF2-40B4-BE49-F238E27FC236}">
                      <a16:creationId xmlns:a16="http://schemas.microsoft.com/office/drawing/2014/main" id="{AD5DC834-0D10-EC35-0BBA-E2E06AC925B5}"/>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72" name="Gerader Verbinder 1071">
                  <a:extLst>
                    <a:ext uri="{FF2B5EF4-FFF2-40B4-BE49-F238E27FC236}">
                      <a16:creationId xmlns:a16="http://schemas.microsoft.com/office/drawing/2014/main" id="{A0328E73-2207-F8E2-6FA7-8A9E47D82DC6}"/>
                    </a:ext>
                  </a:extLst>
                </p:cNvPr>
                <p:cNvCxnSpPr/>
                <p:nvPr/>
              </p:nvCxnSpPr>
              <p:spPr>
                <a:xfrm flipH="1">
                  <a:off x="2384942" y="3934250"/>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3" name="Gerader Verbinder 1072">
                  <a:extLst>
                    <a:ext uri="{FF2B5EF4-FFF2-40B4-BE49-F238E27FC236}">
                      <a16:creationId xmlns:a16="http://schemas.microsoft.com/office/drawing/2014/main" id="{B4BDFB51-F110-9EDC-F78A-1860030D944E}"/>
                    </a:ext>
                  </a:extLst>
                </p:cNvPr>
                <p:cNvCxnSpPr/>
                <p:nvPr/>
              </p:nvCxnSpPr>
              <p:spPr>
                <a:xfrm rot="5400000" flipH="1">
                  <a:off x="2384942" y="3754249"/>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4" name="Gerader Verbinder 1073">
                  <a:extLst>
                    <a:ext uri="{FF2B5EF4-FFF2-40B4-BE49-F238E27FC236}">
                      <a16:creationId xmlns:a16="http://schemas.microsoft.com/office/drawing/2014/main" id="{B476CFBA-BCE3-51CD-089A-F827DFF3B9F8}"/>
                    </a:ext>
                  </a:extLst>
                </p:cNvPr>
                <p:cNvCxnSpPr/>
                <p:nvPr/>
              </p:nvCxnSpPr>
              <p:spPr>
                <a:xfrm flipH="1">
                  <a:off x="2805272" y="4234696"/>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5" name="Gerader Verbinder 1074">
                  <a:extLst>
                    <a:ext uri="{FF2B5EF4-FFF2-40B4-BE49-F238E27FC236}">
                      <a16:creationId xmlns:a16="http://schemas.microsoft.com/office/drawing/2014/main" id="{A930A50C-3B93-4597-8F86-C9DA914FA06C}"/>
                    </a:ext>
                  </a:extLst>
                </p:cNvPr>
                <p:cNvCxnSpPr/>
                <p:nvPr/>
              </p:nvCxnSpPr>
              <p:spPr>
                <a:xfrm flipH="1">
                  <a:off x="1961905" y="4239367"/>
                  <a:ext cx="360000"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76" name="Gerader Verbinder 1075">
                  <a:extLst>
                    <a:ext uri="{FF2B5EF4-FFF2-40B4-BE49-F238E27FC236}">
                      <a16:creationId xmlns:a16="http://schemas.microsoft.com/office/drawing/2014/main" id="{A6C65B70-94D3-64C6-1EE3-021F7B42A3D7}"/>
                    </a:ext>
                  </a:extLst>
                </p:cNvPr>
                <p:cNvCxnSpPr/>
                <p:nvPr/>
              </p:nvCxnSpPr>
              <p:spPr>
                <a:xfrm rot="3600000" flipH="1">
                  <a:off x="2547683" y="4090133"/>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7" name="Gerader Verbinder 1076">
                  <a:extLst>
                    <a:ext uri="{FF2B5EF4-FFF2-40B4-BE49-F238E27FC236}">
                      <a16:creationId xmlns:a16="http://schemas.microsoft.com/office/drawing/2014/main" id="{FB1D31AC-7E98-655E-A959-A54BB317BB02}"/>
                    </a:ext>
                  </a:extLst>
                </p:cNvPr>
                <p:cNvCxnSpPr/>
                <p:nvPr/>
              </p:nvCxnSpPr>
              <p:spPr>
                <a:xfrm rot="-3600000" flipH="1">
                  <a:off x="2238417" y="4090134"/>
                  <a:ext cx="360000" cy="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068" name="Textfeld 1067">
                <a:extLst>
                  <a:ext uri="{FF2B5EF4-FFF2-40B4-BE49-F238E27FC236}">
                    <a16:creationId xmlns:a16="http://schemas.microsoft.com/office/drawing/2014/main" id="{D235F5CB-44B7-F1C6-41CF-576645ADAB9D}"/>
                  </a:ext>
                </a:extLst>
              </p:cNvPr>
              <p:cNvSpPr txBox="1"/>
              <p:nvPr/>
            </p:nvSpPr>
            <p:spPr>
              <a:xfrm>
                <a:off x="4411580" y="3725542"/>
                <a:ext cx="192742" cy="280602"/>
              </a:xfrm>
              <a:prstGeom prst="rect">
                <a:avLst/>
              </a:prstGeom>
              <a:noFill/>
            </p:spPr>
            <p:txBody>
              <a:bodyPr wrap="none" rtlCol="0">
                <a:spAutoFit/>
              </a:bodyPr>
              <a:lstStyle/>
              <a:p>
                <a:r>
                  <a:rPr lang="de-DE" sz="2800" dirty="0"/>
                  <a:t>E</a:t>
                </a:r>
              </a:p>
            </p:txBody>
          </p:sp>
          <p:sp>
            <p:nvSpPr>
              <p:cNvPr id="1069" name="Textfeld 1068">
                <a:extLst>
                  <a:ext uri="{FF2B5EF4-FFF2-40B4-BE49-F238E27FC236}">
                    <a16:creationId xmlns:a16="http://schemas.microsoft.com/office/drawing/2014/main" id="{029D9A4B-A28D-61F8-0C12-67635C202A4F}"/>
                  </a:ext>
                </a:extLst>
              </p:cNvPr>
              <p:cNvSpPr txBox="1"/>
              <p:nvPr/>
            </p:nvSpPr>
            <p:spPr>
              <a:xfrm>
                <a:off x="4879835" y="3042327"/>
                <a:ext cx="203918" cy="280602"/>
              </a:xfrm>
              <a:prstGeom prst="rect">
                <a:avLst/>
              </a:prstGeom>
              <a:noFill/>
            </p:spPr>
            <p:txBody>
              <a:bodyPr wrap="none" rtlCol="0">
                <a:spAutoFit/>
              </a:bodyPr>
              <a:lstStyle/>
              <a:p>
                <a:r>
                  <a:rPr lang="de-DE" sz="2800" dirty="0"/>
                  <a:t>B</a:t>
                </a:r>
              </a:p>
            </p:txBody>
          </p:sp>
          <p:sp>
            <p:nvSpPr>
              <p:cNvPr id="1070" name="Textfeld 1069">
                <a:extLst>
                  <a:ext uri="{FF2B5EF4-FFF2-40B4-BE49-F238E27FC236}">
                    <a16:creationId xmlns:a16="http://schemas.microsoft.com/office/drawing/2014/main" id="{82914A67-E4FF-AF9C-33EB-C60790D7CBDB}"/>
                  </a:ext>
                </a:extLst>
              </p:cNvPr>
              <p:cNvSpPr txBox="1"/>
              <p:nvPr/>
            </p:nvSpPr>
            <p:spPr>
              <a:xfrm>
                <a:off x="5021931" y="3714267"/>
                <a:ext cx="201339" cy="280602"/>
              </a:xfrm>
              <a:prstGeom prst="rect">
                <a:avLst/>
              </a:prstGeom>
              <a:noFill/>
            </p:spPr>
            <p:txBody>
              <a:bodyPr wrap="none" rtlCol="0">
                <a:spAutoFit/>
              </a:bodyPr>
              <a:lstStyle/>
              <a:p>
                <a:r>
                  <a:rPr lang="de-DE" sz="2800" dirty="0"/>
                  <a:t>C</a:t>
                </a:r>
              </a:p>
            </p:txBody>
          </p:sp>
        </p:grpSp>
        <p:cxnSp>
          <p:nvCxnSpPr>
            <p:cNvPr id="1036" name="Gerader Verbinder 1035">
              <a:extLst>
                <a:ext uri="{FF2B5EF4-FFF2-40B4-BE49-F238E27FC236}">
                  <a16:creationId xmlns:a16="http://schemas.microsoft.com/office/drawing/2014/main" id="{64B9634A-416F-247D-575B-58111568AFD8}"/>
                </a:ext>
              </a:extLst>
            </p:cNvPr>
            <p:cNvCxnSpPr/>
            <p:nvPr/>
          </p:nvCxnSpPr>
          <p:spPr>
            <a:xfrm rot="1800000" flipV="1">
              <a:off x="4078153" y="1923074"/>
              <a:ext cx="0" cy="976384"/>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037" name="Textfeld 1036">
              <a:extLst>
                <a:ext uri="{FF2B5EF4-FFF2-40B4-BE49-F238E27FC236}">
                  <a16:creationId xmlns:a16="http://schemas.microsoft.com/office/drawing/2014/main" id="{3FDBD48C-20A7-EA48-E5CE-973F92A43166}"/>
                </a:ext>
              </a:extLst>
            </p:cNvPr>
            <p:cNvSpPr txBox="1"/>
            <p:nvPr/>
          </p:nvSpPr>
          <p:spPr>
            <a:xfrm>
              <a:off x="3066005" y="2022047"/>
              <a:ext cx="1135247" cy="369332"/>
            </a:xfrm>
            <a:prstGeom prst="rect">
              <a:avLst/>
            </a:prstGeom>
            <a:noFill/>
          </p:spPr>
          <p:txBody>
            <a:bodyPr wrap="none" rtlCol="0">
              <a:spAutoFit/>
            </a:bodyPr>
            <a:lstStyle/>
            <a:p>
              <a:r>
                <a:rPr lang="de-DE" dirty="0"/>
                <a:t>U</a:t>
              </a:r>
              <a:r>
                <a:rPr lang="de-DE" baseline="-25000" dirty="0"/>
                <a:t>BE</a:t>
              </a:r>
              <a:r>
                <a:rPr lang="de-DE" dirty="0"/>
                <a:t> = 0,6V</a:t>
              </a:r>
              <a:endParaRPr lang="de-DE" baseline="-25000" dirty="0"/>
            </a:p>
          </p:txBody>
        </p:sp>
      </p:grpSp>
      <p:grpSp>
        <p:nvGrpSpPr>
          <p:cNvPr id="1083" name="Gruppieren 1082">
            <a:extLst>
              <a:ext uri="{FF2B5EF4-FFF2-40B4-BE49-F238E27FC236}">
                <a16:creationId xmlns:a16="http://schemas.microsoft.com/office/drawing/2014/main" id="{CCD37392-C3C5-5F01-FCF8-C98F2E2071F1}"/>
              </a:ext>
            </a:extLst>
          </p:cNvPr>
          <p:cNvGrpSpPr/>
          <p:nvPr/>
        </p:nvGrpSpPr>
        <p:grpSpPr>
          <a:xfrm>
            <a:off x="6634533" y="1563768"/>
            <a:ext cx="3008231" cy="1808121"/>
            <a:chOff x="3586228" y="1751670"/>
            <a:chExt cx="3008231" cy="1808121"/>
          </a:xfrm>
        </p:grpSpPr>
        <p:grpSp>
          <p:nvGrpSpPr>
            <p:cNvPr id="1084" name="Gruppieren 1083">
              <a:extLst>
                <a:ext uri="{FF2B5EF4-FFF2-40B4-BE49-F238E27FC236}">
                  <a16:creationId xmlns:a16="http://schemas.microsoft.com/office/drawing/2014/main" id="{0DF3551C-FBB5-3F5B-8E31-575637CDB31E}"/>
                </a:ext>
              </a:extLst>
            </p:cNvPr>
            <p:cNvGrpSpPr/>
            <p:nvPr/>
          </p:nvGrpSpPr>
          <p:grpSpPr>
            <a:xfrm>
              <a:off x="3586228" y="1751670"/>
              <a:ext cx="2243839" cy="1808121"/>
              <a:chOff x="4216016" y="3025736"/>
              <a:chExt cx="1203367" cy="969693"/>
            </a:xfrm>
          </p:grpSpPr>
          <p:grpSp>
            <p:nvGrpSpPr>
              <p:cNvPr id="1095" name="Gruppieren 1094">
                <a:extLst>
                  <a:ext uri="{FF2B5EF4-FFF2-40B4-BE49-F238E27FC236}">
                    <a16:creationId xmlns:a16="http://schemas.microsoft.com/office/drawing/2014/main" id="{B7A305F4-B7A6-E261-5CCA-8CCDF6B01B71}"/>
                  </a:ext>
                </a:extLst>
              </p:cNvPr>
              <p:cNvGrpSpPr/>
              <p:nvPr/>
            </p:nvGrpSpPr>
            <p:grpSpPr>
              <a:xfrm>
                <a:off x="4216016" y="3076436"/>
                <a:ext cx="1203367" cy="793223"/>
                <a:chOff x="1961905" y="3574250"/>
                <a:chExt cx="1203367" cy="793223"/>
              </a:xfrm>
            </p:grpSpPr>
            <p:sp>
              <p:nvSpPr>
                <p:cNvPr id="1099" name="Ellipse 1098">
                  <a:extLst>
                    <a:ext uri="{FF2B5EF4-FFF2-40B4-BE49-F238E27FC236}">
                      <a16:creationId xmlns:a16="http://schemas.microsoft.com/office/drawing/2014/main" id="{9258501F-00C9-D4F6-6874-1FA132E50679}"/>
                    </a:ext>
                  </a:extLst>
                </p:cNvPr>
                <p:cNvSpPr/>
                <p:nvPr/>
              </p:nvSpPr>
              <p:spPr>
                <a:xfrm>
                  <a:off x="2277523" y="3791473"/>
                  <a:ext cx="576000" cy="576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00" name="Gerader Verbinder 1099">
                  <a:extLst>
                    <a:ext uri="{FF2B5EF4-FFF2-40B4-BE49-F238E27FC236}">
                      <a16:creationId xmlns:a16="http://schemas.microsoft.com/office/drawing/2014/main" id="{6DC5850B-2AFF-EACB-3E36-32AE80537697}"/>
                    </a:ext>
                  </a:extLst>
                </p:cNvPr>
                <p:cNvCxnSpPr/>
                <p:nvPr/>
              </p:nvCxnSpPr>
              <p:spPr>
                <a:xfrm flipH="1">
                  <a:off x="2384942" y="3934250"/>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1" name="Gerader Verbinder 1100">
                  <a:extLst>
                    <a:ext uri="{FF2B5EF4-FFF2-40B4-BE49-F238E27FC236}">
                      <a16:creationId xmlns:a16="http://schemas.microsoft.com/office/drawing/2014/main" id="{98B19F44-71B4-F83B-77A4-2268CE0C2FF9}"/>
                    </a:ext>
                  </a:extLst>
                </p:cNvPr>
                <p:cNvCxnSpPr/>
                <p:nvPr/>
              </p:nvCxnSpPr>
              <p:spPr>
                <a:xfrm rot="5400000" flipH="1">
                  <a:off x="2384942" y="3754249"/>
                  <a:ext cx="360000"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02" name="Gerader Verbinder 1101">
                  <a:extLst>
                    <a:ext uri="{FF2B5EF4-FFF2-40B4-BE49-F238E27FC236}">
                      <a16:creationId xmlns:a16="http://schemas.microsoft.com/office/drawing/2014/main" id="{E5370B00-667E-3A86-2AC0-F42E17446C7F}"/>
                    </a:ext>
                  </a:extLst>
                </p:cNvPr>
                <p:cNvCxnSpPr/>
                <p:nvPr/>
              </p:nvCxnSpPr>
              <p:spPr>
                <a:xfrm flipH="1">
                  <a:off x="2805272" y="4234696"/>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3" name="Gerader Verbinder 1102">
                  <a:extLst>
                    <a:ext uri="{FF2B5EF4-FFF2-40B4-BE49-F238E27FC236}">
                      <a16:creationId xmlns:a16="http://schemas.microsoft.com/office/drawing/2014/main" id="{8C2130CD-2F13-4EDA-474A-A1A8CC020470}"/>
                    </a:ext>
                  </a:extLst>
                </p:cNvPr>
                <p:cNvCxnSpPr/>
                <p:nvPr/>
              </p:nvCxnSpPr>
              <p:spPr>
                <a:xfrm flipH="1">
                  <a:off x="1961905" y="4239367"/>
                  <a:ext cx="360000"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04" name="Gerader Verbinder 1103">
                  <a:extLst>
                    <a:ext uri="{FF2B5EF4-FFF2-40B4-BE49-F238E27FC236}">
                      <a16:creationId xmlns:a16="http://schemas.microsoft.com/office/drawing/2014/main" id="{EEC7C1B5-27C3-FD7A-C2CB-A0305920BEF3}"/>
                    </a:ext>
                  </a:extLst>
                </p:cNvPr>
                <p:cNvCxnSpPr/>
                <p:nvPr/>
              </p:nvCxnSpPr>
              <p:spPr>
                <a:xfrm rot="3600000" flipH="1">
                  <a:off x="2547683" y="4090133"/>
                  <a:ext cx="360000" cy="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5" name="Gerader Verbinder 1104">
                  <a:extLst>
                    <a:ext uri="{FF2B5EF4-FFF2-40B4-BE49-F238E27FC236}">
                      <a16:creationId xmlns:a16="http://schemas.microsoft.com/office/drawing/2014/main" id="{DF80A9BE-E37A-14F8-420C-5752BDA16D23}"/>
                    </a:ext>
                  </a:extLst>
                </p:cNvPr>
                <p:cNvCxnSpPr/>
                <p:nvPr/>
              </p:nvCxnSpPr>
              <p:spPr>
                <a:xfrm rot="-3600000" flipH="1">
                  <a:off x="2238417" y="4090134"/>
                  <a:ext cx="360000"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096" name="Textfeld 1095">
                <a:extLst>
                  <a:ext uri="{FF2B5EF4-FFF2-40B4-BE49-F238E27FC236}">
                    <a16:creationId xmlns:a16="http://schemas.microsoft.com/office/drawing/2014/main" id="{B929D745-9F5C-A90A-1199-1DE42979E169}"/>
                  </a:ext>
                </a:extLst>
              </p:cNvPr>
              <p:cNvSpPr txBox="1"/>
              <p:nvPr/>
            </p:nvSpPr>
            <p:spPr>
              <a:xfrm>
                <a:off x="5058466" y="3710940"/>
                <a:ext cx="192742" cy="280602"/>
              </a:xfrm>
              <a:prstGeom prst="rect">
                <a:avLst/>
              </a:prstGeom>
              <a:noFill/>
            </p:spPr>
            <p:txBody>
              <a:bodyPr wrap="none" rtlCol="0">
                <a:spAutoFit/>
              </a:bodyPr>
              <a:lstStyle/>
              <a:p>
                <a:r>
                  <a:rPr lang="de-DE" sz="2800" dirty="0"/>
                  <a:t>E</a:t>
                </a:r>
              </a:p>
            </p:txBody>
          </p:sp>
          <p:sp>
            <p:nvSpPr>
              <p:cNvPr id="1097" name="Textfeld 1096">
                <a:extLst>
                  <a:ext uri="{FF2B5EF4-FFF2-40B4-BE49-F238E27FC236}">
                    <a16:creationId xmlns:a16="http://schemas.microsoft.com/office/drawing/2014/main" id="{13F1803B-56A5-55E4-750F-ABBC46785BD2}"/>
                  </a:ext>
                </a:extLst>
              </p:cNvPr>
              <p:cNvSpPr txBox="1"/>
              <p:nvPr/>
            </p:nvSpPr>
            <p:spPr>
              <a:xfrm>
                <a:off x="4827109" y="3025736"/>
                <a:ext cx="203918" cy="280602"/>
              </a:xfrm>
              <a:prstGeom prst="rect">
                <a:avLst/>
              </a:prstGeom>
              <a:noFill/>
            </p:spPr>
            <p:txBody>
              <a:bodyPr wrap="none" rtlCol="0">
                <a:spAutoFit/>
              </a:bodyPr>
              <a:lstStyle/>
              <a:p>
                <a:r>
                  <a:rPr lang="de-DE" sz="2800" dirty="0"/>
                  <a:t>B</a:t>
                </a:r>
              </a:p>
            </p:txBody>
          </p:sp>
          <p:sp>
            <p:nvSpPr>
              <p:cNvPr id="1098" name="Textfeld 1097">
                <a:extLst>
                  <a:ext uri="{FF2B5EF4-FFF2-40B4-BE49-F238E27FC236}">
                    <a16:creationId xmlns:a16="http://schemas.microsoft.com/office/drawing/2014/main" id="{F5E25C44-C7F3-44F9-CC39-D5FBA4697A52}"/>
                  </a:ext>
                </a:extLst>
              </p:cNvPr>
              <p:cNvSpPr txBox="1"/>
              <p:nvPr/>
            </p:nvSpPr>
            <p:spPr>
              <a:xfrm>
                <a:off x="4405063" y="3714827"/>
                <a:ext cx="201339" cy="280602"/>
              </a:xfrm>
              <a:prstGeom prst="rect">
                <a:avLst/>
              </a:prstGeom>
              <a:noFill/>
            </p:spPr>
            <p:txBody>
              <a:bodyPr wrap="none" rtlCol="0">
                <a:spAutoFit/>
              </a:bodyPr>
              <a:lstStyle/>
              <a:p>
                <a:r>
                  <a:rPr lang="de-DE" sz="2800" dirty="0"/>
                  <a:t>C</a:t>
                </a:r>
              </a:p>
            </p:txBody>
          </p:sp>
        </p:grpSp>
        <p:cxnSp>
          <p:nvCxnSpPr>
            <p:cNvPr id="1085" name="Gerader Verbinder 1084">
              <a:extLst>
                <a:ext uri="{FF2B5EF4-FFF2-40B4-BE49-F238E27FC236}">
                  <a16:creationId xmlns:a16="http://schemas.microsoft.com/office/drawing/2014/main" id="{0C8AFA51-6FBF-217D-979D-EAD9D6AB0D8C}"/>
                </a:ext>
              </a:extLst>
            </p:cNvPr>
            <p:cNvCxnSpPr/>
            <p:nvPr/>
          </p:nvCxnSpPr>
          <p:spPr>
            <a:xfrm rot="19800000" flipV="1">
              <a:off x="5304771" y="1958575"/>
              <a:ext cx="0" cy="976384"/>
            </a:xfrm>
            <a:prstGeom prst="line">
              <a:avLst/>
            </a:prstGeom>
            <a:ln w="254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086" name="Textfeld 1085">
              <a:extLst>
                <a:ext uri="{FF2B5EF4-FFF2-40B4-BE49-F238E27FC236}">
                  <a16:creationId xmlns:a16="http://schemas.microsoft.com/office/drawing/2014/main" id="{18582660-8242-88CD-B4A6-C81FDF5793FF}"/>
                </a:ext>
              </a:extLst>
            </p:cNvPr>
            <p:cNvSpPr txBox="1"/>
            <p:nvPr/>
          </p:nvSpPr>
          <p:spPr>
            <a:xfrm>
              <a:off x="5388680" y="2009316"/>
              <a:ext cx="1205779" cy="830997"/>
            </a:xfrm>
            <a:prstGeom prst="rect">
              <a:avLst/>
            </a:prstGeom>
            <a:noFill/>
          </p:spPr>
          <p:txBody>
            <a:bodyPr wrap="none" rtlCol="0">
              <a:spAutoFit/>
            </a:bodyPr>
            <a:lstStyle/>
            <a:p>
              <a:r>
                <a:rPr lang="de-DE" dirty="0"/>
                <a:t>U</a:t>
              </a:r>
              <a:r>
                <a:rPr lang="de-DE" baseline="-25000" dirty="0"/>
                <a:t>EB</a:t>
              </a:r>
              <a:r>
                <a:rPr lang="de-DE" dirty="0"/>
                <a:t> = 0,6V</a:t>
              </a:r>
            </a:p>
            <a:p>
              <a:r>
                <a:rPr lang="de-DE" dirty="0"/>
                <a:t>U</a:t>
              </a:r>
              <a:r>
                <a:rPr lang="de-DE" baseline="-25000" dirty="0"/>
                <a:t>BE</a:t>
              </a:r>
              <a:r>
                <a:rPr lang="de-DE" dirty="0"/>
                <a:t> = -0,6V</a:t>
              </a:r>
              <a:endParaRPr lang="de-DE" baseline="-25000" dirty="0"/>
            </a:p>
            <a:p>
              <a:endParaRPr lang="de-DE" baseline="-25000" dirty="0"/>
            </a:p>
          </p:txBody>
        </p:sp>
      </p:grpSp>
      <p:sp>
        <p:nvSpPr>
          <p:cNvPr id="1106" name="Textfeld 1105">
            <a:extLst>
              <a:ext uri="{FF2B5EF4-FFF2-40B4-BE49-F238E27FC236}">
                <a16:creationId xmlns:a16="http://schemas.microsoft.com/office/drawing/2014/main" id="{86114FFD-BDC2-7306-0408-DA651F721374}"/>
              </a:ext>
            </a:extLst>
          </p:cNvPr>
          <p:cNvSpPr txBox="1"/>
          <p:nvPr/>
        </p:nvSpPr>
        <p:spPr>
          <a:xfrm>
            <a:off x="9188057" y="1836078"/>
            <a:ext cx="1570558" cy="1169551"/>
          </a:xfrm>
          <a:prstGeom prst="rect">
            <a:avLst/>
          </a:prstGeom>
          <a:noFill/>
        </p:spPr>
        <p:txBody>
          <a:bodyPr wrap="none" rtlCol="0">
            <a:spAutoFit/>
          </a:bodyPr>
          <a:lstStyle/>
          <a:p>
            <a:pPr algn="ctr"/>
            <a:r>
              <a:rPr lang="de-DE" sz="4400" b="1" dirty="0">
                <a:solidFill>
                  <a:srgbClr val="FF0000"/>
                </a:solidFill>
              </a:rPr>
              <a:t>! </a:t>
            </a:r>
          </a:p>
          <a:p>
            <a:pPr algn="ctr"/>
            <a:r>
              <a:rPr lang="de-DE" sz="1400" b="1" dirty="0">
                <a:solidFill>
                  <a:srgbClr val="FF0000"/>
                </a:solidFill>
              </a:rPr>
              <a:t>Richtung beachten</a:t>
            </a:r>
            <a:endParaRPr lang="de-DE" sz="1400" b="1" baseline="-25000" dirty="0">
              <a:solidFill>
                <a:srgbClr val="FF0000"/>
              </a:solidFill>
            </a:endParaRPr>
          </a:p>
          <a:p>
            <a:endParaRPr lang="de-DE" baseline="-25000" dirty="0"/>
          </a:p>
        </p:txBody>
      </p:sp>
      <p:sp>
        <p:nvSpPr>
          <p:cNvPr id="1107" name="Textfeld 123">
            <a:extLst>
              <a:ext uri="{FF2B5EF4-FFF2-40B4-BE49-F238E27FC236}">
                <a16:creationId xmlns:a16="http://schemas.microsoft.com/office/drawing/2014/main" id="{E461BE8A-A1DE-1C5F-30C4-C4AE20557C0C}"/>
              </a:ext>
            </a:extLst>
          </p:cNvPr>
          <p:cNvSpPr txBox="1"/>
          <p:nvPr/>
        </p:nvSpPr>
        <p:spPr>
          <a:xfrm>
            <a:off x="1936127" y="1003052"/>
            <a:ext cx="849913"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2800" b="1" u="sng" dirty="0"/>
              <a:t>NPN</a:t>
            </a:r>
          </a:p>
        </p:txBody>
      </p:sp>
      <p:sp>
        <p:nvSpPr>
          <p:cNvPr id="1108" name="Textfeld 123">
            <a:extLst>
              <a:ext uri="{FF2B5EF4-FFF2-40B4-BE49-F238E27FC236}">
                <a16:creationId xmlns:a16="http://schemas.microsoft.com/office/drawing/2014/main" id="{819472A7-B164-FD69-F8D0-A86082AAA718}"/>
              </a:ext>
            </a:extLst>
          </p:cNvPr>
          <p:cNvSpPr txBox="1"/>
          <p:nvPr/>
        </p:nvSpPr>
        <p:spPr>
          <a:xfrm>
            <a:off x="7388010" y="1010303"/>
            <a:ext cx="803425"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2800" b="1" u="sng" dirty="0"/>
              <a:t>PNP</a:t>
            </a:r>
          </a:p>
        </p:txBody>
      </p:sp>
      <p:sp>
        <p:nvSpPr>
          <p:cNvPr id="1109" name="Textfeld 1108">
            <a:extLst>
              <a:ext uri="{FF2B5EF4-FFF2-40B4-BE49-F238E27FC236}">
                <a16:creationId xmlns:a16="http://schemas.microsoft.com/office/drawing/2014/main" id="{902CC78D-2168-FD1B-98CB-C0E1A3917D5D}"/>
              </a:ext>
            </a:extLst>
          </p:cNvPr>
          <p:cNvSpPr txBox="1"/>
          <p:nvPr/>
        </p:nvSpPr>
        <p:spPr>
          <a:xfrm>
            <a:off x="8307457" y="1106356"/>
            <a:ext cx="2382896" cy="369332"/>
          </a:xfrm>
          <a:prstGeom prst="rect">
            <a:avLst/>
          </a:prstGeom>
          <a:noFill/>
        </p:spPr>
        <p:txBody>
          <a:bodyPr wrap="none" rtlCol="0">
            <a:spAutoFit/>
          </a:bodyPr>
          <a:lstStyle/>
          <a:p>
            <a:r>
              <a:rPr lang="de-DE" dirty="0"/>
              <a:t>PNP: „</a:t>
            </a:r>
            <a:r>
              <a:rPr lang="de-DE" b="1" dirty="0"/>
              <a:t>P</a:t>
            </a:r>
            <a:r>
              <a:rPr lang="de-DE" dirty="0"/>
              <a:t>feil </a:t>
            </a:r>
            <a:r>
              <a:rPr lang="de-DE" b="1" dirty="0"/>
              <a:t>n</a:t>
            </a:r>
            <a:r>
              <a:rPr lang="de-DE" dirty="0"/>
              <a:t>ach </a:t>
            </a:r>
            <a:r>
              <a:rPr lang="de-DE" b="1" dirty="0"/>
              <a:t>P</a:t>
            </a:r>
            <a:r>
              <a:rPr lang="de-DE" dirty="0"/>
              <a:t>latte“</a:t>
            </a:r>
          </a:p>
        </p:txBody>
      </p:sp>
      <p:sp>
        <p:nvSpPr>
          <p:cNvPr id="1111" name="Textfeld 1110">
            <a:extLst>
              <a:ext uri="{FF2B5EF4-FFF2-40B4-BE49-F238E27FC236}">
                <a16:creationId xmlns:a16="http://schemas.microsoft.com/office/drawing/2014/main" id="{4C65F6DB-8451-100F-6C6E-BB57A16A9128}"/>
              </a:ext>
            </a:extLst>
          </p:cNvPr>
          <p:cNvSpPr txBox="1"/>
          <p:nvPr/>
        </p:nvSpPr>
        <p:spPr>
          <a:xfrm>
            <a:off x="4214408" y="1543576"/>
            <a:ext cx="2291589" cy="1200329"/>
          </a:xfrm>
          <a:prstGeom prst="rect">
            <a:avLst/>
          </a:prstGeom>
          <a:noFill/>
        </p:spPr>
        <p:txBody>
          <a:bodyPr wrap="none" rtlCol="0">
            <a:spAutoFit/>
          </a:bodyPr>
          <a:lstStyle/>
          <a:p>
            <a:r>
              <a:rPr lang="de-DE" dirty="0" err="1"/>
              <a:t>Anschlußbezeichnung</a:t>
            </a:r>
            <a:r>
              <a:rPr lang="de-DE" dirty="0"/>
              <a:t>:</a:t>
            </a:r>
          </a:p>
          <a:p>
            <a:r>
              <a:rPr lang="de-DE" dirty="0"/>
              <a:t>	B: Basis</a:t>
            </a:r>
          </a:p>
          <a:p>
            <a:r>
              <a:rPr lang="de-DE" dirty="0"/>
              <a:t>	E: Emitter</a:t>
            </a:r>
          </a:p>
          <a:p>
            <a:r>
              <a:rPr lang="de-DE" dirty="0"/>
              <a:t>	C: Kollektor</a:t>
            </a:r>
          </a:p>
        </p:txBody>
      </p:sp>
      <p:cxnSp>
        <p:nvCxnSpPr>
          <p:cNvPr id="1112" name="Gerader Verbinder 1111">
            <a:extLst>
              <a:ext uri="{FF2B5EF4-FFF2-40B4-BE49-F238E27FC236}">
                <a16:creationId xmlns:a16="http://schemas.microsoft.com/office/drawing/2014/main" id="{D403E63D-8AE2-99CB-F6A1-EBB659FEA34E}"/>
              </a:ext>
            </a:extLst>
          </p:cNvPr>
          <p:cNvCxnSpPr>
            <a:cxnSpLocks/>
          </p:cNvCxnSpPr>
          <p:nvPr/>
        </p:nvCxnSpPr>
        <p:spPr>
          <a:xfrm flipV="1">
            <a:off x="8518372" y="3020922"/>
            <a:ext cx="360000" cy="0"/>
          </a:xfrm>
          <a:prstGeom prst="line">
            <a:avLst/>
          </a:prstGeom>
          <a:ln w="44450">
            <a:solidFill>
              <a:srgbClr val="00B05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1114" name="Gerader Verbinder 1113">
            <a:extLst>
              <a:ext uri="{FF2B5EF4-FFF2-40B4-BE49-F238E27FC236}">
                <a16:creationId xmlns:a16="http://schemas.microsoft.com/office/drawing/2014/main" id="{363474D8-D1AE-A81B-88BE-F2E003F28882}"/>
              </a:ext>
            </a:extLst>
          </p:cNvPr>
          <p:cNvCxnSpPr>
            <a:cxnSpLocks/>
          </p:cNvCxnSpPr>
          <p:nvPr/>
        </p:nvCxnSpPr>
        <p:spPr>
          <a:xfrm flipV="1">
            <a:off x="3114802" y="3044621"/>
            <a:ext cx="360000" cy="0"/>
          </a:xfrm>
          <a:prstGeom prst="line">
            <a:avLst/>
          </a:prstGeom>
          <a:ln w="31750">
            <a:solidFill>
              <a:srgbClr val="00B05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1115" name="Gerader Verbinder 1114">
            <a:extLst>
              <a:ext uri="{FF2B5EF4-FFF2-40B4-BE49-F238E27FC236}">
                <a16:creationId xmlns:a16="http://schemas.microsoft.com/office/drawing/2014/main" id="{68DC238E-8832-37B4-CFD5-ECDDAC76C7A4}"/>
              </a:ext>
            </a:extLst>
          </p:cNvPr>
          <p:cNvCxnSpPr>
            <a:cxnSpLocks/>
          </p:cNvCxnSpPr>
          <p:nvPr/>
        </p:nvCxnSpPr>
        <p:spPr>
          <a:xfrm flipV="1">
            <a:off x="1284042" y="3053454"/>
            <a:ext cx="360000" cy="0"/>
          </a:xfrm>
          <a:prstGeom prst="line">
            <a:avLst/>
          </a:prstGeom>
          <a:ln w="44450">
            <a:solidFill>
              <a:srgbClr val="00B05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1116" name="Gerader Verbinder 1115">
            <a:extLst>
              <a:ext uri="{FF2B5EF4-FFF2-40B4-BE49-F238E27FC236}">
                <a16:creationId xmlns:a16="http://schemas.microsoft.com/office/drawing/2014/main" id="{F67DA1A2-BA30-9E5D-9738-A9ED0FF036DB}"/>
              </a:ext>
            </a:extLst>
          </p:cNvPr>
          <p:cNvCxnSpPr>
            <a:cxnSpLocks/>
          </p:cNvCxnSpPr>
          <p:nvPr/>
        </p:nvCxnSpPr>
        <p:spPr>
          <a:xfrm flipV="1">
            <a:off x="2239331" y="1669451"/>
            <a:ext cx="0" cy="360000"/>
          </a:xfrm>
          <a:prstGeom prst="line">
            <a:avLst/>
          </a:prstGeom>
          <a:ln w="25400">
            <a:solidFill>
              <a:srgbClr val="00B05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1118" name="Gerader Verbinder 1117">
            <a:extLst>
              <a:ext uri="{FF2B5EF4-FFF2-40B4-BE49-F238E27FC236}">
                <a16:creationId xmlns:a16="http://schemas.microsoft.com/office/drawing/2014/main" id="{263338C9-7B4E-E11F-C120-4A96E1248575}"/>
              </a:ext>
            </a:extLst>
          </p:cNvPr>
          <p:cNvCxnSpPr>
            <a:cxnSpLocks/>
          </p:cNvCxnSpPr>
          <p:nvPr/>
        </p:nvCxnSpPr>
        <p:spPr>
          <a:xfrm flipV="1">
            <a:off x="6634533" y="3044621"/>
            <a:ext cx="360000" cy="0"/>
          </a:xfrm>
          <a:prstGeom prst="line">
            <a:avLst/>
          </a:prstGeom>
          <a:ln w="31750">
            <a:solidFill>
              <a:srgbClr val="00B05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1119" name="Gerader Verbinder 1118">
            <a:extLst>
              <a:ext uri="{FF2B5EF4-FFF2-40B4-BE49-F238E27FC236}">
                <a16:creationId xmlns:a16="http://schemas.microsoft.com/office/drawing/2014/main" id="{C8811F3F-F6D2-4258-A2B6-BFFE32B86593}"/>
              </a:ext>
            </a:extLst>
          </p:cNvPr>
          <p:cNvCxnSpPr>
            <a:cxnSpLocks/>
          </p:cNvCxnSpPr>
          <p:nvPr/>
        </p:nvCxnSpPr>
        <p:spPr>
          <a:xfrm>
            <a:off x="7647189" y="1622844"/>
            <a:ext cx="0" cy="360000"/>
          </a:xfrm>
          <a:prstGeom prst="line">
            <a:avLst/>
          </a:prstGeom>
          <a:ln w="25400">
            <a:solidFill>
              <a:srgbClr val="00B050"/>
            </a:solidFill>
            <a:headEnd type="triangle" w="lg" len="lg"/>
          </a:ln>
        </p:spPr>
        <p:style>
          <a:lnRef idx="1">
            <a:schemeClr val="accent1"/>
          </a:lnRef>
          <a:fillRef idx="0">
            <a:schemeClr val="accent1"/>
          </a:fillRef>
          <a:effectRef idx="0">
            <a:schemeClr val="accent1"/>
          </a:effectRef>
          <a:fontRef idx="minor">
            <a:schemeClr val="tx1"/>
          </a:fontRef>
        </p:style>
      </p:cxnSp>
      <p:sp>
        <p:nvSpPr>
          <p:cNvPr id="1121" name="Textfeld 1120">
            <a:extLst>
              <a:ext uri="{FF2B5EF4-FFF2-40B4-BE49-F238E27FC236}">
                <a16:creationId xmlns:a16="http://schemas.microsoft.com/office/drawing/2014/main" id="{A8F8B0A2-DA75-B427-4785-55582E4008D6}"/>
              </a:ext>
            </a:extLst>
          </p:cNvPr>
          <p:cNvSpPr txBox="1"/>
          <p:nvPr/>
        </p:nvSpPr>
        <p:spPr>
          <a:xfrm>
            <a:off x="4448017" y="2811289"/>
            <a:ext cx="1425070" cy="461665"/>
          </a:xfrm>
          <a:prstGeom prst="rect">
            <a:avLst/>
          </a:prstGeom>
          <a:noFill/>
        </p:spPr>
        <p:txBody>
          <a:bodyPr wrap="none" rtlCol="0">
            <a:spAutoFit/>
          </a:bodyPr>
          <a:lstStyle/>
          <a:p>
            <a:r>
              <a:rPr lang="de-DE" sz="2400" dirty="0" err="1">
                <a:solidFill>
                  <a:srgbClr val="00B050"/>
                </a:solidFill>
              </a:rPr>
              <a:t>Stromfluß</a:t>
            </a:r>
            <a:endParaRPr lang="de-DE" sz="2400" dirty="0">
              <a:solidFill>
                <a:srgbClr val="00B050"/>
              </a:solidFill>
            </a:endParaRPr>
          </a:p>
        </p:txBody>
      </p:sp>
    </p:spTree>
    <p:extLst>
      <p:ext uri="{BB962C8B-B14F-4D97-AF65-F5344CB8AC3E}">
        <p14:creationId xmlns:p14="http://schemas.microsoft.com/office/powerpoint/2010/main" val="11167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8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0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0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0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1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 grpId="0"/>
      <p:bldP spid="1107" grpId="0"/>
      <p:bldP spid="1108" grpId="0"/>
      <p:bldP spid="1109" grpId="0"/>
      <p:bldP spid="1111" grpId="0"/>
      <p:bldP spid="11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Das elektromagnetische Feld</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17" name="Inhaltsplatzhalter 4">
            <a:extLst>
              <a:ext uri="{FF2B5EF4-FFF2-40B4-BE49-F238E27FC236}">
                <a16:creationId xmlns:a16="http://schemas.microsoft.com/office/drawing/2014/main" id="{0AA34C82-768F-E437-4B64-24A5A76F76BC}"/>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Gedankenspiel (Antenne als offener Schwingkreis):</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marL="0" indent="0">
              <a:buNone/>
              <a:defRPr/>
            </a:pPr>
            <a:r>
              <a:rPr lang="de-DE" sz="1600" dirty="0">
                <a:solidFill>
                  <a:srgbClr val="000000"/>
                </a:solidFill>
              </a:rPr>
              <a:t>Schwingkreis</a:t>
            </a:r>
          </a:p>
          <a:p>
            <a:pPr marL="0" indent="0">
              <a:buNone/>
              <a:defRPr/>
            </a:pPr>
            <a:r>
              <a:rPr lang="de-DE" sz="1600" dirty="0">
                <a:solidFill>
                  <a:srgbClr val="000000"/>
                </a:solidFill>
              </a:rPr>
              <a:t>		        Kondensatorplatten</a:t>
            </a:r>
          </a:p>
          <a:p>
            <a:pPr marL="0" indent="0">
              <a:buNone/>
              <a:defRPr/>
            </a:pPr>
            <a:r>
              <a:rPr lang="de-DE" sz="1600" dirty="0">
                <a:solidFill>
                  <a:srgbClr val="000000"/>
                </a:solidFill>
              </a:rPr>
              <a:t>		        auseinanderziehen</a:t>
            </a:r>
          </a:p>
          <a:p>
            <a:pPr marL="0" indent="0">
              <a:buNone/>
              <a:defRPr/>
            </a:pPr>
            <a:r>
              <a:rPr lang="de-DE" sz="1600" dirty="0">
                <a:solidFill>
                  <a:srgbClr val="000000"/>
                </a:solidFill>
              </a:rPr>
              <a:t>					      	Spule strecken</a:t>
            </a:r>
          </a:p>
          <a:p>
            <a:pPr marL="0" indent="0">
              <a:buNone/>
              <a:defRPr/>
            </a:pPr>
            <a:r>
              <a:rPr lang="de-DE" sz="1600" dirty="0">
                <a:solidFill>
                  <a:srgbClr val="000000"/>
                </a:solidFill>
              </a:rPr>
              <a:t>									Kondensatorplatten</a:t>
            </a:r>
          </a:p>
          <a:p>
            <a:pPr marL="0" indent="0">
              <a:buNone/>
              <a:defRPr/>
            </a:pPr>
            <a:r>
              <a:rPr lang="de-DE" sz="1600" dirty="0">
                <a:solidFill>
                  <a:srgbClr val="000000"/>
                </a:solidFill>
              </a:rPr>
              <a:t>									</a:t>
            </a:r>
            <a:r>
              <a:rPr lang="de-DE" sz="1600" dirty="0" err="1">
                <a:solidFill>
                  <a:srgbClr val="000000"/>
                </a:solidFill>
              </a:rPr>
              <a:t>verkleineren</a:t>
            </a:r>
            <a:endParaRPr lang="de-DE" sz="1600" dirty="0">
              <a:solidFill>
                <a:srgbClr val="000000"/>
              </a:solidFill>
            </a:endParaRPr>
          </a:p>
        </p:txBody>
      </p:sp>
      <p:grpSp>
        <p:nvGrpSpPr>
          <p:cNvPr id="18" name="Gruppieren 17">
            <a:extLst>
              <a:ext uri="{FF2B5EF4-FFF2-40B4-BE49-F238E27FC236}">
                <a16:creationId xmlns:a16="http://schemas.microsoft.com/office/drawing/2014/main" id="{FDAC9B78-1941-0B16-E1CE-BD5CF0A77866}"/>
              </a:ext>
            </a:extLst>
          </p:cNvPr>
          <p:cNvGrpSpPr/>
          <p:nvPr/>
        </p:nvGrpSpPr>
        <p:grpSpPr>
          <a:xfrm rot="5400000">
            <a:off x="160697" y="1916795"/>
            <a:ext cx="1345897" cy="850548"/>
            <a:chOff x="4648547" y="2361807"/>
            <a:chExt cx="1345897" cy="850548"/>
          </a:xfrm>
        </p:grpSpPr>
        <p:grpSp>
          <p:nvGrpSpPr>
            <p:cNvPr id="19" name="Gruppieren 18">
              <a:extLst>
                <a:ext uri="{FF2B5EF4-FFF2-40B4-BE49-F238E27FC236}">
                  <a16:creationId xmlns:a16="http://schemas.microsoft.com/office/drawing/2014/main" id="{14D7785F-3A47-89C4-C179-5A5981985B57}"/>
                </a:ext>
              </a:extLst>
            </p:cNvPr>
            <p:cNvGrpSpPr/>
            <p:nvPr/>
          </p:nvGrpSpPr>
          <p:grpSpPr>
            <a:xfrm>
              <a:off x="4648547" y="2361807"/>
              <a:ext cx="1345896" cy="360000"/>
              <a:chOff x="7061817" y="1889926"/>
              <a:chExt cx="1345896" cy="360000"/>
            </a:xfrm>
          </p:grpSpPr>
          <p:cxnSp>
            <p:nvCxnSpPr>
              <p:cNvPr id="26" name="Gerader Verbinder 25">
                <a:extLst>
                  <a:ext uri="{FF2B5EF4-FFF2-40B4-BE49-F238E27FC236}">
                    <a16:creationId xmlns:a16="http://schemas.microsoft.com/office/drawing/2014/main" id="{BD40CEB4-9385-DC32-60E7-285C6BD1DE3D}"/>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04794AA0-D5B0-58FD-1AD2-1CE241E4F576}"/>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2AF75C09-6260-66A6-002B-DDAAB1CA1455}"/>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9DB46BA5-7020-7B20-FC58-FBC8BE01F5DF}"/>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Gerader Verbinder 19">
              <a:extLst>
                <a:ext uri="{FF2B5EF4-FFF2-40B4-BE49-F238E27FC236}">
                  <a16:creationId xmlns:a16="http://schemas.microsoft.com/office/drawing/2014/main" id="{75223AFD-D7FA-B42E-E5C8-0153BA146047}"/>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86F49E15-26B1-104F-572B-A9EFEC11975C}"/>
                </a:ext>
              </a:extLst>
            </p:cNvPr>
            <p:cNvGrpSpPr/>
            <p:nvPr/>
          </p:nvGrpSpPr>
          <p:grpSpPr>
            <a:xfrm rot="16200000">
              <a:off x="5214863" y="2432774"/>
              <a:ext cx="226422" cy="1332740"/>
              <a:chOff x="5738949" y="1577021"/>
              <a:chExt cx="226422" cy="1332740"/>
            </a:xfrm>
          </p:grpSpPr>
          <p:sp>
            <p:nvSpPr>
              <p:cNvPr id="23" name="Rechteck 22">
                <a:extLst>
                  <a:ext uri="{FF2B5EF4-FFF2-40B4-BE49-F238E27FC236}">
                    <a16:creationId xmlns:a16="http://schemas.microsoft.com/office/drawing/2014/main" id="{79C065D5-D176-C131-5177-38E0C35C6928}"/>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 name="Gerader Verbinder 23">
                <a:extLst>
                  <a:ext uri="{FF2B5EF4-FFF2-40B4-BE49-F238E27FC236}">
                    <a16:creationId xmlns:a16="http://schemas.microsoft.com/office/drawing/2014/main" id="{02959615-AC6C-2267-425C-07B1E929CF62}"/>
                  </a:ext>
                </a:extLst>
              </p:cNvPr>
              <p:cNvCxnSpPr/>
              <p:nvPr/>
            </p:nvCxnSpPr>
            <p:spPr>
              <a:xfrm>
                <a:off x="5852160" y="1577021"/>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C110E49B-B28B-1817-8AE1-D5BAE3C50AE3}"/>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Gerader Verbinder 21">
              <a:extLst>
                <a:ext uri="{FF2B5EF4-FFF2-40B4-BE49-F238E27FC236}">
                  <a16:creationId xmlns:a16="http://schemas.microsoft.com/office/drawing/2014/main" id="{B9697DA1-8B93-6C8B-0D75-D7A06D61CDA1}"/>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30" name="Gruppieren 29">
            <a:extLst>
              <a:ext uri="{FF2B5EF4-FFF2-40B4-BE49-F238E27FC236}">
                <a16:creationId xmlns:a16="http://schemas.microsoft.com/office/drawing/2014/main" id="{59667D41-8EFB-20CB-A986-6EE25B5CEE95}"/>
              </a:ext>
            </a:extLst>
          </p:cNvPr>
          <p:cNvGrpSpPr/>
          <p:nvPr/>
        </p:nvGrpSpPr>
        <p:grpSpPr>
          <a:xfrm>
            <a:off x="2206922" y="1662730"/>
            <a:ext cx="893840" cy="1359634"/>
            <a:chOff x="2616151" y="1616331"/>
            <a:chExt cx="893840" cy="1359634"/>
          </a:xfrm>
        </p:grpSpPr>
        <p:grpSp>
          <p:nvGrpSpPr>
            <p:cNvPr id="31" name="Gruppieren 30">
              <a:extLst>
                <a:ext uri="{FF2B5EF4-FFF2-40B4-BE49-F238E27FC236}">
                  <a16:creationId xmlns:a16="http://schemas.microsoft.com/office/drawing/2014/main" id="{532B2651-768F-F516-907E-7B4C6653A246}"/>
                </a:ext>
              </a:extLst>
            </p:cNvPr>
            <p:cNvGrpSpPr/>
            <p:nvPr/>
          </p:nvGrpSpPr>
          <p:grpSpPr>
            <a:xfrm rot="5400000">
              <a:off x="2458319" y="1924292"/>
              <a:ext cx="1359634" cy="743711"/>
              <a:chOff x="4634810" y="2361807"/>
              <a:chExt cx="1359634" cy="743711"/>
            </a:xfrm>
          </p:grpSpPr>
          <p:grpSp>
            <p:nvGrpSpPr>
              <p:cNvPr id="53" name="Gruppieren 52">
                <a:extLst>
                  <a:ext uri="{FF2B5EF4-FFF2-40B4-BE49-F238E27FC236}">
                    <a16:creationId xmlns:a16="http://schemas.microsoft.com/office/drawing/2014/main" id="{06178691-84F8-2434-428B-C8E8D8F99D95}"/>
                  </a:ext>
                </a:extLst>
              </p:cNvPr>
              <p:cNvGrpSpPr/>
              <p:nvPr/>
            </p:nvGrpSpPr>
            <p:grpSpPr>
              <a:xfrm>
                <a:off x="4648547" y="2361807"/>
                <a:ext cx="1345897" cy="360000"/>
                <a:chOff x="7061817" y="1889926"/>
                <a:chExt cx="1345897" cy="360000"/>
              </a:xfrm>
            </p:grpSpPr>
            <p:cxnSp>
              <p:nvCxnSpPr>
                <p:cNvPr id="60" name="Gerader Verbinder 59">
                  <a:extLst>
                    <a:ext uri="{FF2B5EF4-FFF2-40B4-BE49-F238E27FC236}">
                      <a16:creationId xmlns:a16="http://schemas.microsoft.com/office/drawing/2014/main" id="{52C1330C-0997-C0BA-1299-71393D4F8729}"/>
                    </a:ext>
                  </a:extLst>
                </p:cNvPr>
                <p:cNvCxnSpPr/>
                <p:nvPr/>
              </p:nvCxnSpPr>
              <p:spPr>
                <a:xfrm rot="5400000">
                  <a:off x="7212537"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0D60731D-BC75-8304-7C8A-A99EEAB85C94}"/>
                    </a:ext>
                  </a:extLst>
                </p:cNvPr>
                <p:cNvCxnSpPr/>
                <p:nvPr/>
              </p:nvCxnSpPr>
              <p:spPr>
                <a:xfrm rot="5400000">
                  <a:off x="7895725"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DE6FC28C-63EE-F388-511C-F7FA5BBE86C0}"/>
                    </a:ext>
                  </a:extLst>
                </p:cNvPr>
                <p:cNvCxnSpPr/>
                <p:nvPr/>
              </p:nvCxnSpPr>
              <p:spPr>
                <a:xfrm rot="16200000">
                  <a:off x="8241719" y="1903933"/>
                  <a:ext cx="1" cy="3319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8644B00C-9610-65DC-4072-1BC8FD623226}"/>
                    </a:ext>
                  </a:extLst>
                </p:cNvPr>
                <p:cNvCxnSpPr/>
                <p:nvPr/>
              </p:nvCxnSpPr>
              <p:spPr>
                <a:xfrm rot="16200000" flipH="1">
                  <a:off x="7227177" y="1904567"/>
                  <a:ext cx="0" cy="3307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Gerader Verbinder 54">
                <a:extLst>
                  <a:ext uri="{FF2B5EF4-FFF2-40B4-BE49-F238E27FC236}">
                    <a16:creationId xmlns:a16="http://schemas.microsoft.com/office/drawing/2014/main" id="{320F6CB7-0FEB-559E-82AA-E9B1CA07ECC1}"/>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56" name="Gruppieren 55">
                <a:extLst>
                  <a:ext uri="{FF2B5EF4-FFF2-40B4-BE49-F238E27FC236}">
                    <a16:creationId xmlns:a16="http://schemas.microsoft.com/office/drawing/2014/main" id="{13240F6E-51FF-B74F-6617-C549DABEDD25}"/>
                  </a:ext>
                </a:extLst>
              </p:cNvPr>
              <p:cNvGrpSpPr/>
              <p:nvPr/>
            </p:nvGrpSpPr>
            <p:grpSpPr>
              <a:xfrm rot="16200000">
                <a:off x="5308460" y="2418891"/>
                <a:ext cx="12334" cy="1359634"/>
                <a:chOff x="5846429" y="1550127"/>
                <a:chExt cx="12334" cy="1359634"/>
              </a:xfrm>
            </p:grpSpPr>
            <p:cxnSp>
              <p:nvCxnSpPr>
                <p:cNvPr id="58" name="Gerader Verbinder 57">
                  <a:extLst>
                    <a:ext uri="{FF2B5EF4-FFF2-40B4-BE49-F238E27FC236}">
                      <a16:creationId xmlns:a16="http://schemas.microsoft.com/office/drawing/2014/main" id="{E7D992B4-EB60-4366-71FD-7704F49B1728}"/>
                    </a:ext>
                  </a:extLst>
                </p:cNvPr>
                <p:cNvCxnSpPr/>
                <p:nvPr/>
              </p:nvCxnSpPr>
              <p:spPr>
                <a:xfrm flipH="1">
                  <a:off x="5846429" y="1550127"/>
                  <a:ext cx="0" cy="3444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7A0793C1-DBD5-ECB3-1AB3-0CF8149CE123}"/>
                    </a:ext>
                  </a:extLst>
                </p:cNvPr>
                <p:cNvCxnSpPr>
                  <a:stCxn id="38" idx="0"/>
                </p:cNvCxnSpPr>
                <p:nvPr/>
              </p:nvCxnSpPr>
              <p:spPr>
                <a:xfrm flipH="1">
                  <a:off x="5852160" y="2532378"/>
                  <a:ext cx="6603" cy="3773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7" name="Gerader Verbinder 56">
                <a:extLst>
                  <a:ext uri="{FF2B5EF4-FFF2-40B4-BE49-F238E27FC236}">
                    <a16:creationId xmlns:a16="http://schemas.microsoft.com/office/drawing/2014/main" id="{2D927617-E094-4415-2373-C61CA25F33B7}"/>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32" name="Gruppieren 31">
              <a:extLst>
                <a:ext uri="{FF2B5EF4-FFF2-40B4-BE49-F238E27FC236}">
                  <a16:creationId xmlns:a16="http://schemas.microsoft.com/office/drawing/2014/main" id="{D35DE683-D2A1-A39B-2396-59A24D8DD42D}"/>
                </a:ext>
              </a:extLst>
            </p:cNvPr>
            <p:cNvGrpSpPr/>
            <p:nvPr/>
          </p:nvGrpSpPr>
          <p:grpSpPr>
            <a:xfrm rot="16200000">
              <a:off x="2450168" y="2134702"/>
              <a:ext cx="632223" cy="300257"/>
              <a:chOff x="5476743" y="2660184"/>
              <a:chExt cx="1558496" cy="1298448"/>
            </a:xfrm>
          </p:grpSpPr>
          <p:sp>
            <p:nvSpPr>
              <p:cNvPr id="33" name="Bogen 32">
                <a:extLst>
                  <a:ext uri="{FF2B5EF4-FFF2-40B4-BE49-F238E27FC236}">
                    <a16:creationId xmlns:a16="http://schemas.microsoft.com/office/drawing/2014/main" id="{0BBDFEA9-DC96-750E-279C-C437D432C614}"/>
                  </a:ext>
                </a:extLst>
              </p:cNvPr>
              <p:cNvSpPr/>
              <p:nvPr/>
            </p:nvSpPr>
            <p:spPr>
              <a:xfrm rot="10800000">
                <a:off x="6303719" y="2690404"/>
                <a:ext cx="731520" cy="1243584"/>
              </a:xfrm>
              <a:prstGeom prst="arc">
                <a:avLst>
                  <a:gd name="adj1" fmla="val 21189434"/>
                  <a:gd name="adj2" fmla="val 1090264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34" name="Gruppieren 33">
                <a:extLst>
                  <a:ext uri="{FF2B5EF4-FFF2-40B4-BE49-F238E27FC236}">
                    <a16:creationId xmlns:a16="http://schemas.microsoft.com/office/drawing/2014/main" id="{52FC4744-0CA0-9249-6BD6-61AED1B1340C}"/>
                  </a:ext>
                </a:extLst>
              </p:cNvPr>
              <p:cNvGrpSpPr/>
              <p:nvPr/>
            </p:nvGrpSpPr>
            <p:grpSpPr>
              <a:xfrm>
                <a:off x="5751061" y="2660184"/>
                <a:ext cx="734569" cy="1291310"/>
                <a:chOff x="2282951" y="1927378"/>
                <a:chExt cx="734569" cy="1291310"/>
              </a:xfrm>
            </p:grpSpPr>
            <p:sp>
              <p:nvSpPr>
                <p:cNvPr id="47" name="Bogen 46">
                  <a:extLst>
                    <a:ext uri="{FF2B5EF4-FFF2-40B4-BE49-F238E27FC236}">
                      <a16:creationId xmlns:a16="http://schemas.microsoft.com/office/drawing/2014/main" id="{064173A2-BD97-E2C3-E18A-BAAC70A2CF9A}"/>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8" name="Bogen 47">
                  <a:extLst>
                    <a:ext uri="{FF2B5EF4-FFF2-40B4-BE49-F238E27FC236}">
                      <a16:creationId xmlns:a16="http://schemas.microsoft.com/office/drawing/2014/main" id="{C38464C6-1396-D871-DB92-EE4FB2BAC3CC}"/>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49" name="Gruppieren 48">
                  <a:extLst>
                    <a:ext uri="{FF2B5EF4-FFF2-40B4-BE49-F238E27FC236}">
                      <a16:creationId xmlns:a16="http://schemas.microsoft.com/office/drawing/2014/main" id="{D1057BBD-6131-201D-FCDC-829AAFE5B995}"/>
                    </a:ext>
                  </a:extLst>
                </p:cNvPr>
                <p:cNvGrpSpPr/>
                <p:nvPr/>
              </p:nvGrpSpPr>
              <p:grpSpPr>
                <a:xfrm>
                  <a:off x="2282951" y="1975104"/>
                  <a:ext cx="466345" cy="1243584"/>
                  <a:chOff x="2282951" y="1975104"/>
                  <a:chExt cx="466345" cy="1243584"/>
                </a:xfrm>
              </p:grpSpPr>
              <p:sp>
                <p:nvSpPr>
                  <p:cNvPr id="50" name="Bogen 49">
                    <a:extLst>
                      <a:ext uri="{FF2B5EF4-FFF2-40B4-BE49-F238E27FC236}">
                        <a16:creationId xmlns:a16="http://schemas.microsoft.com/office/drawing/2014/main" id="{4B21FC9A-BFBA-5B0E-BE3A-F575474D0B08}"/>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1" name="Bogen 50">
                    <a:extLst>
                      <a:ext uri="{FF2B5EF4-FFF2-40B4-BE49-F238E27FC236}">
                        <a16:creationId xmlns:a16="http://schemas.microsoft.com/office/drawing/2014/main" id="{775D562F-89B2-D2D3-505F-13D4D9CA130A}"/>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35" name="Gruppieren 34">
                <a:extLst>
                  <a:ext uri="{FF2B5EF4-FFF2-40B4-BE49-F238E27FC236}">
                    <a16:creationId xmlns:a16="http://schemas.microsoft.com/office/drawing/2014/main" id="{9CD38FB6-C616-6A3C-AE85-314D96F54B0F}"/>
                  </a:ext>
                </a:extLst>
              </p:cNvPr>
              <p:cNvGrpSpPr/>
              <p:nvPr/>
            </p:nvGrpSpPr>
            <p:grpSpPr>
              <a:xfrm>
                <a:off x="6028149" y="2667322"/>
                <a:ext cx="734569" cy="1291310"/>
                <a:chOff x="2282951" y="1927378"/>
                <a:chExt cx="734569" cy="1291310"/>
              </a:xfrm>
            </p:grpSpPr>
            <p:sp>
              <p:nvSpPr>
                <p:cNvPr id="42" name="Bogen 41">
                  <a:extLst>
                    <a:ext uri="{FF2B5EF4-FFF2-40B4-BE49-F238E27FC236}">
                      <a16:creationId xmlns:a16="http://schemas.microsoft.com/office/drawing/2014/main" id="{E790C170-FA11-EBFB-3278-2CC35D15D422}"/>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3" name="Bogen 42">
                  <a:extLst>
                    <a:ext uri="{FF2B5EF4-FFF2-40B4-BE49-F238E27FC236}">
                      <a16:creationId xmlns:a16="http://schemas.microsoft.com/office/drawing/2014/main" id="{9309F113-1C09-96C4-0ED1-5F2A8CCA6470}"/>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44" name="Gruppieren 43">
                  <a:extLst>
                    <a:ext uri="{FF2B5EF4-FFF2-40B4-BE49-F238E27FC236}">
                      <a16:creationId xmlns:a16="http://schemas.microsoft.com/office/drawing/2014/main" id="{4A5B9534-F8C1-843B-D725-AB42C20C3857}"/>
                    </a:ext>
                  </a:extLst>
                </p:cNvPr>
                <p:cNvGrpSpPr/>
                <p:nvPr/>
              </p:nvGrpSpPr>
              <p:grpSpPr>
                <a:xfrm>
                  <a:off x="2282951" y="1975104"/>
                  <a:ext cx="475489" cy="1243584"/>
                  <a:chOff x="2282951" y="1975104"/>
                  <a:chExt cx="475489" cy="1243584"/>
                </a:xfrm>
              </p:grpSpPr>
              <p:sp>
                <p:nvSpPr>
                  <p:cNvPr id="45" name="Bogen 44">
                    <a:extLst>
                      <a:ext uri="{FF2B5EF4-FFF2-40B4-BE49-F238E27FC236}">
                        <a16:creationId xmlns:a16="http://schemas.microsoft.com/office/drawing/2014/main" id="{309C4134-A1C9-ED01-E85D-E49B29506850}"/>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6" name="Bogen 45">
                    <a:extLst>
                      <a:ext uri="{FF2B5EF4-FFF2-40B4-BE49-F238E27FC236}">
                        <a16:creationId xmlns:a16="http://schemas.microsoft.com/office/drawing/2014/main" id="{C4FC007B-AA2C-62C8-A794-51146F52516C}"/>
                      </a:ext>
                    </a:extLst>
                  </p:cNvPr>
                  <p:cNvSpPr/>
                  <p:nvPr/>
                </p:nvSpPr>
                <p:spPr>
                  <a:xfrm>
                    <a:off x="2292096"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36" name="Gruppieren 35">
                <a:extLst>
                  <a:ext uri="{FF2B5EF4-FFF2-40B4-BE49-F238E27FC236}">
                    <a16:creationId xmlns:a16="http://schemas.microsoft.com/office/drawing/2014/main" id="{57C299CB-7583-712D-C6D8-A7EF9955F105}"/>
                  </a:ext>
                </a:extLst>
              </p:cNvPr>
              <p:cNvGrpSpPr/>
              <p:nvPr/>
            </p:nvGrpSpPr>
            <p:grpSpPr>
              <a:xfrm>
                <a:off x="6302468" y="2715048"/>
                <a:ext cx="466345" cy="1243584"/>
                <a:chOff x="2282951" y="1975104"/>
                <a:chExt cx="466345" cy="1243584"/>
              </a:xfrm>
            </p:grpSpPr>
            <p:sp>
              <p:nvSpPr>
                <p:cNvPr id="40" name="Bogen 39">
                  <a:extLst>
                    <a:ext uri="{FF2B5EF4-FFF2-40B4-BE49-F238E27FC236}">
                      <a16:creationId xmlns:a16="http://schemas.microsoft.com/office/drawing/2014/main" id="{3CDFB90B-7830-744F-BDB3-424D8724B2F4}"/>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1" name="Bogen 40">
                  <a:extLst>
                    <a:ext uri="{FF2B5EF4-FFF2-40B4-BE49-F238E27FC236}">
                      <a16:creationId xmlns:a16="http://schemas.microsoft.com/office/drawing/2014/main" id="{7B64B8C7-217F-1A88-25ED-1E73BC20E73B}"/>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37" name="Gruppieren 36">
                <a:extLst>
                  <a:ext uri="{FF2B5EF4-FFF2-40B4-BE49-F238E27FC236}">
                    <a16:creationId xmlns:a16="http://schemas.microsoft.com/office/drawing/2014/main" id="{F70A0986-D342-3529-1938-338748763720}"/>
                  </a:ext>
                </a:extLst>
              </p:cNvPr>
              <p:cNvGrpSpPr/>
              <p:nvPr/>
            </p:nvGrpSpPr>
            <p:grpSpPr>
              <a:xfrm>
                <a:off x="5476743" y="2667322"/>
                <a:ext cx="734568" cy="1245147"/>
                <a:chOff x="2282952" y="1927378"/>
                <a:chExt cx="734568" cy="1245147"/>
              </a:xfrm>
            </p:grpSpPr>
            <p:sp>
              <p:nvSpPr>
                <p:cNvPr id="38" name="Bogen 37">
                  <a:extLst>
                    <a:ext uri="{FF2B5EF4-FFF2-40B4-BE49-F238E27FC236}">
                      <a16:creationId xmlns:a16="http://schemas.microsoft.com/office/drawing/2014/main" id="{CB976B13-11C5-AB73-D1AA-666882699816}"/>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9" name="Bogen 38">
                  <a:extLst>
                    <a:ext uri="{FF2B5EF4-FFF2-40B4-BE49-F238E27FC236}">
                      <a16:creationId xmlns:a16="http://schemas.microsoft.com/office/drawing/2014/main" id="{2CA4DDAC-3701-A3E7-DAE4-398D099EAC05}"/>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grpSp>
        <p:nvGrpSpPr>
          <p:cNvPr id="1024" name="Gruppieren 1023">
            <a:extLst>
              <a:ext uri="{FF2B5EF4-FFF2-40B4-BE49-F238E27FC236}">
                <a16:creationId xmlns:a16="http://schemas.microsoft.com/office/drawing/2014/main" id="{71150EA2-7182-893E-E089-03C863A2E7E8}"/>
              </a:ext>
            </a:extLst>
          </p:cNvPr>
          <p:cNvGrpSpPr/>
          <p:nvPr/>
        </p:nvGrpSpPr>
        <p:grpSpPr>
          <a:xfrm>
            <a:off x="4281953" y="1670207"/>
            <a:ext cx="368668" cy="1359634"/>
            <a:chOff x="2595956" y="1616331"/>
            <a:chExt cx="368668" cy="1359634"/>
          </a:xfrm>
        </p:grpSpPr>
        <p:grpSp>
          <p:nvGrpSpPr>
            <p:cNvPr id="1025" name="Gruppieren 1024">
              <a:extLst>
                <a:ext uri="{FF2B5EF4-FFF2-40B4-BE49-F238E27FC236}">
                  <a16:creationId xmlns:a16="http://schemas.microsoft.com/office/drawing/2014/main" id="{B49897E4-5E0F-69DF-C8F9-69DAC03C8834}"/>
                </a:ext>
              </a:extLst>
            </p:cNvPr>
            <p:cNvGrpSpPr/>
            <p:nvPr/>
          </p:nvGrpSpPr>
          <p:grpSpPr>
            <a:xfrm rot="5400000">
              <a:off x="2100473" y="2111814"/>
              <a:ext cx="1359634" cy="368668"/>
              <a:chOff x="4634810" y="2907175"/>
              <a:chExt cx="1359634" cy="368668"/>
            </a:xfrm>
          </p:grpSpPr>
          <p:grpSp>
            <p:nvGrpSpPr>
              <p:cNvPr id="1051" name="Gruppieren 1050">
                <a:extLst>
                  <a:ext uri="{FF2B5EF4-FFF2-40B4-BE49-F238E27FC236}">
                    <a16:creationId xmlns:a16="http://schemas.microsoft.com/office/drawing/2014/main" id="{8670119B-AC6E-F841-F4E3-D7A8689B26BB}"/>
                  </a:ext>
                </a:extLst>
              </p:cNvPr>
              <p:cNvGrpSpPr/>
              <p:nvPr/>
            </p:nvGrpSpPr>
            <p:grpSpPr>
              <a:xfrm>
                <a:off x="4634810" y="2907175"/>
                <a:ext cx="1353414" cy="368668"/>
                <a:chOff x="7048080" y="2435294"/>
                <a:chExt cx="1353414" cy="368668"/>
              </a:xfrm>
            </p:grpSpPr>
            <p:cxnSp>
              <p:nvCxnSpPr>
                <p:cNvPr id="1055" name="Gerader Verbinder 1054">
                  <a:extLst>
                    <a:ext uri="{FF2B5EF4-FFF2-40B4-BE49-F238E27FC236}">
                      <a16:creationId xmlns:a16="http://schemas.microsoft.com/office/drawing/2014/main" id="{7F757A50-2911-3DD9-0626-45714BF94E52}"/>
                    </a:ext>
                  </a:extLst>
                </p:cNvPr>
                <p:cNvCxnSpPr/>
                <p:nvPr/>
              </p:nvCxnSpPr>
              <p:spPr>
                <a:xfrm rot="5400000">
                  <a:off x="8221494" y="2623962"/>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6" name="Gerader Verbinder 1055">
                  <a:extLst>
                    <a:ext uri="{FF2B5EF4-FFF2-40B4-BE49-F238E27FC236}">
                      <a16:creationId xmlns:a16="http://schemas.microsoft.com/office/drawing/2014/main" id="{82B3AC83-64F1-59F5-89C9-D7B09BE423AF}"/>
                    </a:ext>
                  </a:extLst>
                </p:cNvPr>
                <p:cNvCxnSpPr/>
                <p:nvPr/>
              </p:nvCxnSpPr>
              <p:spPr>
                <a:xfrm rot="5400000">
                  <a:off x="6868080" y="2615294"/>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2" name="Gruppieren 1051">
                <a:extLst>
                  <a:ext uri="{FF2B5EF4-FFF2-40B4-BE49-F238E27FC236}">
                    <a16:creationId xmlns:a16="http://schemas.microsoft.com/office/drawing/2014/main" id="{CC384915-6092-9F1C-CE82-8D030D172F6A}"/>
                  </a:ext>
                </a:extLst>
              </p:cNvPr>
              <p:cNvGrpSpPr/>
              <p:nvPr/>
            </p:nvGrpSpPr>
            <p:grpSpPr>
              <a:xfrm rot="16200000">
                <a:off x="5308460" y="2418891"/>
                <a:ext cx="12334" cy="1359634"/>
                <a:chOff x="5846429" y="1550127"/>
                <a:chExt cx="12334" cy="1359634"/>
              </a:xfrm>
            </p:grpSpPr>
            <p:cxnSp>
              <p:nvCxnSpPr>
                <p:cNvPr id="1053" name="Gerader Verbinder 1052">
                  <a:extLst>
                    <a:ext uri="{FF2B5EF4-FFF2-40B4-BE49-F238E27FC236}">
                      <a16:creationId xmlns:a16="http://schemas.microsoft.com/office/drawing/2014/main" id="{7ACB6374-EC8D-0279-61CC-B9CA661B9BDD}"/>
                    </a:ext>
                  </a:extLst>
                </p:cNvPr>
                <p:cNvCxnSpPr/>
                <p:nvPr/>
              </p:nvCxnSpPr>
              <p:spPr>
                <a:xfrm flipH="1">
                  <a:off x="5846429" y="1550127"/>
                  <a:ext cx="0" cy="3444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4" name="Gerader Verbinder 1053">
                  <a:extLst>
                    <a:ext uri="{FF2B5EF4-FFF2-40B4-BE49-F238E27FC236}">
                      <a16:creationId xmlns:a16="http://schemas.microsoft.com/office/drawing/2014/main" id="{7E3CC32C-6B4A-755A-5CFE-B0B3307EE6C7}"/>
                    </a:ext>
                  </a:extLst>
                </p:cNvPr>
                <p:cNvCxnSpPr>
                  <a:stCxn id="1033" idx="0"/>
                </p:cNvCxnSpPr>
                <p:nvPr/>
              </p:nvCxnSpPr>
              <p:spPr>
                <a:xfrm flipH="1">
                  <a:off x="5852160" y="2532378"/>
                  <a:ext cx="6603" cy="3773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27" name="Gruppieren 1026">
              <a:extLst>
                <a:ext uri="{FF2B5EF4-FFF2-40B4-BE49-F238E27FC236}">
                  <a16:creationId xmlns:a16="http://schemas.microsoft.com/office/drawing/2014/main" id="{C29E7147-A0E7-221E-251E-DEF71756C225}"/>
                </a:ext>
              </a:extLst>
            </p:cNvPr>
            <p:cNvGrpSpPr/>
            <p:nvPr/>
          </p:nvGrpSpPr>
          <p:grpSpPr>
            <a:xfrm rot="16200000">
              <a:off x="2450168" y="2134702"/>
              <a:ext cx="632223" cy="300257"/>
              <a:chOff x="5476743" y="2660184"/>
              <a:chExt cx="1558496" cy="1298448"/>
            </a:xfrm>
          </p:grpSpPr>
          <p:sp>
            <p:nvSpPr>
              <p:cNvPr id="1028" name="Bogen 1027">
                <a:extLst>
                  <a:ext uri="{FF2B5EF4-FFF2-40B4-BE49-F238E27FC236}">
                    <a16:creationId xmlns:a16="http://schemas.microsoft.com/office/drawing/2014/main" id="{73942AE3-092B-9C62-1A4C-C0321A18E5D3}"/>
                  </a:ext>
                </a:extLst>
              </p:cNvPr>
              <p:cNvSpPr/>
              <p:nvPr/>
            </p:nvSpPr>
            <p:spPr>
              <a:xfrm rot="10800000">
                <a:off x="6303719" y="2690404"/>
                <a:ext cx="731520" cy="1243584"/>
              </a:xfrm>
              <a:prstGeom prst="arc">
                <a:avLst>
                  <a:gd name="adj1" fmla="val 21189434"/>
                  <a:gd name="adj2" fmla="val 1090264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29" name="Gruppieren 1028">
                <a:extLst>
                  <a:ext uri="{FF2B5EF4-FFF2-40B4-BE49-F238E27FC236}">
                    <a16:creationId xmlns:a16="http://schemas.microsoft.com/office/drawing/2014/main" id="{0B574D88-A73E-6348-E851-C623A060F885}"/>
                  </a:ext>
                </a:extLst>
              </p:cNvPr>
              <p:cNvGrpSpPr/>
              <p:nvPr/>
            </p:nvGrpSpPr>
            <p:grpSpPr>
              <a:xfrm>
                <a:off x="5751061" y="2660184"/>
                <a:ext cx="734569" cy="1291310"/>
                <a:chOff x="2282951" y="1927378"/>
                <a:chExt cx="734569" cy="1291310"/>
              </a:xfrm>
            </p:grpSpPr>
            <p:sp>
              <p:nvSpPr>
                <p:cNvPr id="1046" name="Bogen 1045">
                  <a:extLst>
                    <a:ext uri="{FF2B5EF4-FFF2-40B4-BE49-F238E27FC236}">
                      <a16:creationId xmlns:a16="http://schemas.microsoft.com/office/drawing/2014/main" id="{0A57A18A-36BC-BC23-D964-855B1D1FE422}"/>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7" name="Bogen 1046">
                  <a:extLst>
                    <a:ext uri="{FF2B5EF4-FFF2-40B4-BE49-F238E27FC236}">
                      <a16:creationId xmlns:a16="http://schemas.microsoft.com/office/drawing/2014/main" id="{64F8BA72-D668-AD9F-3DA3-B252137648DC}"/>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48" name="Gruppieren 1047">
                  <a:extLst>
                    <a:ext uri="{FF2B5EF4-FFF2-40B4-BE49-F238E27FC236}">
                      <a16:creationId xmlns:a16="http://schemas.microsoft.com/office/drawing/2014/main" id="{39FF08F3-B4D5-EF0F-6707-15F1F52C7371}"/>
                    </a:ext>
                  </a:extLst>
                </p:cNvPr>
                <p:cNvGrpSpPr/>
                <p:nvPr/>
              </p:nvGrpSpPr>
              <p:grpSpPr>
                <a:xfrm>
                  <a:off x="2282951" y="1975104"/>
                  <a:ext cx="466345" cy="1243584"/>
                  <a:chOff x="2282951" y="1975104"/>
                  <a:chExt cx="466345" cy="1243584"/>
                </a:xfrm>
              </p:grpSpPr>
              <p:sp>
                <p:nvSpPr>
                  <p:cNvPr id="1049" name="Bogen 1048">
                    <a:extLst>
                      <a:ext uri="{FF2B5EF4-FFF2-40B4-BE49-F238E27FC236}">
                        <a16:creationId xmlns:a16="http://schemas.microsoft.com/office/drawing/2014/main" id="{1F24A30A-D1D1-09BF-FB2A-2877C205B0F4}"/>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50" name="Bogen 1049">
                    <a:extLst>
                      <a:ext uri="{FF2B5EF4-FFF2-40B4-BE49-F238E27FC236}">
                        <a16:creationId xmlns:a16="http://schemas.microsoft.com/office/drawing/2014/main" id="{2FA4CAF4-96CD-5A57-3835-ADDA8D1F58E6}"/>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1030" name="Gruppieren 1029">
                <a:extLst>
                  <a:ext uri="{FF2B5EF4-FFF2-40B4-BE49-F238E27FC236}">
                    <a16:creationId xmlns:a16="http://schemas.microsoft.com/office/drawing/2014/main" id="{793E31C4-CCEF-F09A-7243-81356BCF135D}"/>
                  </a:ext>
                </a:extLst>
              </p:cNvPr>
              <p:cNvGrpSpPr/>
              <p:nvPr/>
            </p:nvGrpSpPr>
            <p:grpSpPr>
              <a:xfrm>
                <a:off x="6028149" y="2667322"/>
                <a:ext cx="734569" cy="1291310"/>
                <a:chOff x="2282951" y="1927378"/>
                <a:chExt cx="734569" cy="1291310"/>
              </a:xfrm>
            </p:grpSpPr>
            <p:sp>
              <p:nvSpPr>
                <p:cNvPr id="1041" name="Bogen 1040">
                  <a:extLst>
                    <a:ext uri="{FF2B5EF4-FFF2-40B4-BE49-F238E27FC236}">
                      <a16:creationId xmlns:a16="http://schemas.microsoft.com/office/drawing/2014/main" id="{337719BE-81F0-240C-83DB-DCFCE9B482B3}"/>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2" name="Bogen 1041">
                  <a:extLst>
                    <a:ext uri="{FF2B5EF4-FFF2-40B4-BE49-F238E27FC236}">
                      <a16:creationId xmlns:a16="http://schemas.microsoft.com/office/drawing/2014/main" id="{06EC58CE-2FFF-015F-9B99-6844FC52B948}"/>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43" name="Gruppieren 1042">
                  <a:extLst>
                    <a:ext uri="{FF2B5EF4-FFF2-40B4-BE49-F238E27FC236}">
                      <a16:creationId xmlns:a16="http://schemas.microsoft.com/office/drawing/2014/main" id="{59C4C0E6-D9A7-3546-476A-AE86CF105168}"/>
                    </a:ext>
                  </a:extLst>
                </p:cNvPr>
                <p:cNvGrpSpPr/>
                <p:nvPr/>
              </p:nvGrpSpPr>
              <p:grpSpPr>
                <a:xfrm>
                  <a:off x="2282951" y="1975104"/>
                  <a:ext cx="475489" cy="1243584"/>
                  <a:chOff x="2282951" y="1975104"/>
                  <a:chExt cx="475489" cy="1243584"/>
                </a:xfrm>
              </p:grpSpPr>
              <p:sp>
                <p:nvSpPr>
                  <p:cNvPr id="1044" name="Bogen 1043">
                    <a:extLst>
                      <a:ext uri="{FF2B5EF4-FFF2-40B4-BE49-F238E27FC236}">
                        <a16:creationId xmlns:a16="http://schemas.microsoft.com/office/drawing/2014/main" id="{4F7FD263-E18D-51FD-A983-2BDB2EBA3048}"/>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5" name="Bogen 1044">
                    <a:extLst>
                      <a:ext uri="{FF2B5EF4-FFF2-40B4-BE49-F238E27FC236}">
                        <a16:creationId xmlns:a16="http://schemas.microsoft.com/office/drawing/2014/main" id="{032FDF11-E8E6-753A-AF1F-F3EEFF7D69D5}"/>
                      </a:ext>
                    </a:extLst>
                  </p:cNvPr>
                  <p:cNvSpPr/>
                  <p:nvPr/>
                </p:nvSpPr>
                <p:spPr>
                  <a:xfrm>
                    <a:off x="2292096"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1031" name="Gruppieren 1030">
                <a:extLst>
                  <a:ext uri="{FF2B5EF4-FFF2-40B4-BE49-F238E27FC236}">
                    <a16:creationId xmlns:a16="http://schemas.microsoft.com/office/drawing/2014/main" id="{157A647F-08CC-CC95-2286-0D7F39C975AC}"/>
                  </a:ext>
                </a:extLst>
              </p:cNvPr>
              <p:cNvGrpSpPr/>
              <p:nvPr/>
            </p:nvGrpSpPr>
            <p:grpSpPr>
              <a:xfrm>
                <a:off x="6302468" y="2715048"/>
                <a:ext cx="466345" cy="1243584"/>
                <a:chOff x="2282951" y="1975104"/>
                <a:chExt cx="466345" cy="1243584"/>
              </a:xfrm>
            </p:grpSpPr>
            <p:sp>
              <p:nvSpPr>
                <p:cNvPr id="1039" name="Bogen 1038">
                  <a:extLst>
                    <a:ext uri="{FF2B5EF4-FFF2-40B4-BE49-F238E27FC236}">
                      <a16:creationId xmlns:a16="http://schemas.microsoft.com/office/drawing/2014/main" id="{9CC68A02-2FB8-99D1-9018-F2035E39AB54}"/>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0" name="Bogen 1039">
                  <a:extLst>
                    <a:ext uri="{FF2B5EF4-FFF2-40B4-BE49-F238E27FC236}">
                      <a16:creationId xmlns:a16="http://schemas.microsoft.com/office/drawing/2014/main" id="{8FB9188C-B43F-4F66-316C-2717A11A995B}"/>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1032" name="Gruppieren 1031">
                <a:extLst>
                  <a:ext uri="{FF2B5EF4-FFF2-40B4-BE49-F238E27FC236}">
                    <a16:creationId xmlns:a16="http://schemas.microsoft.com/office/drawing/2014/main" id="{80CACA6E-7304-AB68-4240-D54F87BF90F2}"/>
                  </a:ext>
                </a:extLst>
              </p:cNvPr>
              <p:cNvGrpSpPr/>
              <p:nvPr/>
            </p:nvGrpSpPr>
            <p:grpSpPr>
              <a:xfrm>
                <a:off x="5476743" y="2667322"/>
                <a:ext cx="734568" cy="1245147"/>
                <a:chOff x="2282952" y="1927378"/>
                <a:chExt cx="734568" cy="1245147"/>
              </a:xfrm>
            </p:grpSpPr>
            <p:sp>
              <p:nvSpPr>
                <p:cNvPr id="1033" name="Bogen 1032">
                  <a:extLst>
                    <a:ext uri="{FF2B5EF4-FFF2-40B4-BE49-F238E27FC236}">
                      <a16:creationId xmlns:a16="http://schemas.microsoft.com/office/drawing/2014/main" id="{4268E118-91AA-B8CD-8DCE-55C8C0A1FD14}"/>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38" name="Bogen 1037">
                  <a:extLst>
                    <a:ext uri="{FF2B5EF4-FFF2-40B4-BE49-F238E27FC236}">
                      <a16:creationId xmlns:a16="http://schemas.microsoft.com/office/drawing/2014/main" id="{3C99C49F-C6A4-6999-436A-B326F17CE990}"/>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grpSp>
        <p:nvGrpSpPr>
          <p:cNvPr id="1057" name="Gruppieren 1056">
            <a:extLst>
              <a:ext uri="{FF2B5EF4-FFF2-40B4-BE49-F238E27FC236}">
                <a16:creationId xmlns:a16="http://schemas.microsoft.com/office/drawing/2014/main" id="{C157C1A8-60EB-76D4-DF72-DD0AB57D004D}"/>
              </a:ext>
            </a:extLst>
          </p:cNvPr>
          <p:cNvGrpSpPr/>
          <p:nvPr/>
        </p:nvGrpSpPr>
        <p:grpSpPr>
          <a:xfrm>
            <a:off x="5706313" y="1669121"/>
            <a:ext cx="368668" cy="1732447"/>
            <a:chOff x="6152580" y="1584604"/>
            <a:chExt cx="368668" cy="2228444"/>
          </a:xfrm>
        </p:grpSpPr>
        <p:cxnSp>
          <p:nvCxnSpPr>
            <p:cNvPr id="1058" name="Gerader Verbinder 1057">
              <a:extLst>
                <a:ext uri="{FF2B5EF4-FFF2-40B4-BE49-F238E27FC236}">
                  <a16:creationId xmlns:a16="http://schemas.microsoft.com/office/drawing/2014/main" id="{431D3884-5256-6EEA-F7FD-0E47338AF633}"/>
                </a:ext>
              </a:extLst>
            </p:cNvPr>
            <p:cNvCxnSpPr/>
            <p:nvPr/>
          </p:nvCxnSpPr>
          <p:spPr>
            <a:xfrm rot="10800000">
              <a:off x="6152580" y="380084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Gerader Verbinder 1058">
              <a:extLst>
                <a:ext uri="{FF2B5EF4-FFF2-40B4-BE49-F238E27FC236}">
                  <a16:creationId xmlns:a16="http://schemas.microsoft.com/office/drawing/2014/main" id="{8244A3E4-1D4D-954D-4984-3B09C2E3E087}"/>
                </a:ext>
              </a:extLst>
            </p:cNvPr>
            <p:cNvCxnSpPr/>
            <p:nvPr/>
          </p:nvCxnSpPr>
          <p:spPr>
            <a:xfrm rot="10800000">
              <a:off x="6161248" y="158460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0" name="Gerader Verbinder 1059">
              <a:extLst>
                <a:ext uri="{FF2B5EF4-FFF2-40B4-BE49-F238E27FC236}">
                  <a16:creationId xmlns:a16="http://schemas.microsoft.com/office/drawing/2014/main" id="{1340D82F-F09C-CD46-B261-89D3911C3822}"/>
                </a:ext>
              </a:extLst>
            </p:cNvPr>
            <p:cNvCxnSpPr/>
            <p:nvPr/>
          </p:nvCxnSpPr>
          <p:spPr>
            <a:xfrm flipH="1">
              <a:off x="6323548" y="1584604"/>
              <a:ext cx="0" cy="6757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Gerader Verbinder 1060">
              <a:extLst>
                <a:ext uri="{FF2B5EF4-FFF2-40B4-BE49-F238E27FC236}">
                  <a16:creationId xmlns:a16="http://schemas.microsoft.com/office/drawing/2014/main" id="{C1EABE31-80E6-0428-FBFC-D005D94F0441}"/>
                </a:ext>
              </a:extLst>
            </p:cNvPr>
            <p:cNvCxnSpPr>
              <a:stCxn id="1065" idx="0"/>
            </p:cNvCxnSpPr>
            <p:nvPr/>
          </p:nvCxnSpPr>
          <p:spPr>
            <a:xfrm flipH="1">
              <a:off x="6329279" y="3072691"/>
              <a:ext cx="6603" cy="7403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62" name="Bogen 1061">
              <a:extLst>
                <a:ext uri="{FF2B5EF4-FFF2-40B4-BE49-F238E27FC236}">
                  <a16:creationId xmlns:a16="http://schemas.microsoft.com/office/drawing/2014/main" id="{8285B577-2BA6-6E14-E7A4-D638A6977F7B}"/>
                </a:ext>
              </a:extLst>
            </p:cNvPr>
            <p:cNvSpPr/>
            <p:nvPr/>
          </p:nvSpPr>
          <p:spPr>
            <a:xfrm rot="5400000">
              <a:off x="6032466" y="2423226"/>
              <a:ext cx="582170" cy="287571"/>
            </a:xfrm>
            <a:prstGeom prst="arc">
              <a:avLst>
                <a:gd name="adj1" fmla="val 21189434"/>
                <a:gd name="adj2" fmla="val 1090264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63" name="Gruppieren 1062">
              <a:extLst>
                <a:ext uri="{FF2B5EF4-FFF2-40B4-BE49-F238E27FC236}">
                  <a16:creationId xmlns:a16="http://schemas.microsoft.com/office/drawing/2014/main" id="{620171A2-6901-1E82-B5F7-6129786D4D95}"/>
                </a:ext>
              </a:extLst>
            </p:cNvPr>
            <p:cNvGrpSpPr/>
            <p:nvPr/>
          </p:nvGrpSpPr>
          <p:grpSpPr>
            <a:xfrm rot="16200000">
              <a:off x="6142031" y="2529656"/>
              <a:ext cx="371134" cy="287571"/>
              <a:chOff x="2282951" y="1975104"/>
              <a:chExt cx="466345" cy="1243584"/>
            </a:xfrm>
          </p:grpSpPr>
          <p:sp>
            <p:nvSpPr>
              <p:cNvPr id="1078" name="Bogen 1077">
                <a:extLst>
                  <a:ext uri="{FF2B5EF4-FFF2-40B4-BE49-F238E27FC236}">
                    <a16:creationId xmlns:a16="http://schemas.microsoft.com/office/drawing/2014/main" id="{AF7452D4-5E3B-C4A1-CE7B-4E9989B3E207}"/>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79" name="Bogen 1078">
                <a:extLst>
                  <a:ext uri="{FF2B5EF4-FFF2-40B4-BE49-F238E27FC236}">
                    <a16:creationId xmlns:a16="http://schemas.microsoft.com/office/drawing/2014/main" id="{7F16D8C1-D9D4-AA5A-ED7D-5DB399C98AE9}"/>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1064" name="Gruppieren 1063">
              <a:extLst>
                <a:ext uri="{FF2B5EF4-FFF2-40B4-BE49-F238E27FC236}">
                  <a16:creationId xmlns:a16="http://schemas.microsoft.com/office/drawing/2014/main" id="{531EFD9F-C7B3-7018-1418-5CE81FEE3589}"/>
                </a:ext>
              </a:extLst>
            </p:cNvPr>
            <p:cNvGrpSpPr/>
            <p:nvPr/>
          </p:nvGrpSpPr>
          <p:grpSpPr>
            <a:xfrm rot="16200000">
              <a:off x="6026096" y="2641058"/>
              <a:ext cx="584596" cy="287932"/>
              <a:chOff x="2282952" y="1927378"/>
              <a:chExt cx="734568" cy="1245147"/>
            </a:xfrm>
          </p:grpSpPr>
          <p:sp>
            <p:nvSpPr>
              <p:cNvPr id="1065" name="Bogen 1064">
                <a:extLst>
                  <a:ext uri="{FF2B5EF4-FFF2-40B4-BE49-F238E27FC236}">
                    <a16:creationId xmlns:a16="http://schemas.microsoft.com/office/drawing/2014/main" id="{7AAA5E05-B88E-CE0D-E7FB-EDBC7617FDF0}"/>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66" name="Bogen 1065">
                <a:extLst>
                  <a:ext uri="{FF2B5EF4-FFF2-40B4-BE49-F238E27FC236}">
                    <a16:creationId xmlns:a16="http://schemas.microsoft.com/office/drawing/2014/main" id="{747A9453-5005-A0F7-5916-5757B6DF52C0}"/>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1080" name="Gruppieren 1079">
            <a:extLst>
              <a:ext uri="{FF2B5EF4-FFF2-40B4-BE49-F238E27FC236}">
                <a16:creationId xmlns:a16="http://schemas.microsoft.com/office/drawing/2014/main" id="{922B3B81-DEE4-BCD3-27ED-2868637C0718}"/>
              </a:ext>
            </a:extLst>
          </p:cNvPr>
          <p:cNvGrpSpPr/>
          <p:nvPr/>
        </p:nvGrpSpPr>
        <p:grpSpPr>
          <a:xfrm>
            <a:off x="7038761" y="1662730"/>
            <a:ext cx="368668" cy="2216242"/>
            <a:chOff x="6152580" y="1584604"/>
            <a:chExt cx="368668" cy="2216242"/>
          </a:xfrm>
        </p:grpSpPr>
        <p:cxnSp>
          <p:nvCxnSpPr>
            <p:cNvPr id="1081" name="Gerader Verbinder 1080">
              <a:extLst>
                <a:ext uri="{FF2B5EF4-FFF2-40B4-BE49-F238E27FC236}">
                  <a16:creationId xmlns:a16="http://schemas.microsoft.com/office/drawing/2014/main" id="{19DABD15-DD02-6B0C-C432-C9E2292ADB15}"/>
                </a:ext>
              </a:extLst>
            </p:cNvPr>
            <p:cNvCxnSpPr/>
            <p:nvPr/>
          </p:nvCxnSpPr>
          <p:spPr>
            <a:xfrm rot="10800000">
              <a:off x="6152580" y="380084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2" name="Gerader Verbinder 1081">
              <a:extLst>
                <a:ext uri="{FF2B5EF4-FFF2-40B4-BE49-F238E27FC236}">
                  <a16:creationId xmlns:a16="http://schemas.microsoft.com/office/drawing/2014/main" id="{2A164197-2C9D-BC26-562C-F035DF69FDF8}"/>
                </a:ext>
              </a:extLst>
            </p:cNvPr>
            <p:cNvCxnSpPr/>
            <p:nvPr/>
          </p:nvCxnSpPr>
          <p:spPr>
            <a:xfrm rot="10800000">
              <a:off x="6161248" y="158460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7" name="Gerader Verbinder 1086">
              <a:extLst>
                <a:ext uri="{FF2B5EF4-FFF2-40B4-BE49-F238E27FC236}">
                  <a16:creationId xmlns:a16="http://schemas.microsoft.com/office/drawing/2014/main" id="{0C439223-71D5-0A04-73A7-1E3805C4548B}"/>
                </a:ext>
              </a:extLst>
            </p:cNvPr>
            <p:cNvCxnSpPr/>
            <p:nvPr/>
          </p:nvCxnSpPr>
          <p:spPr>
            <a:xfrm>
              <a:off x="6323548" y="1584604"/>
              <a:ext cx="0" cy="22162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uppieren 5">
            <a:extLst>
              <a:ext uri="{FF2B5EF4-FFF2-40B4-BE49-F238E27FC236}">
                <a16:creationId xmlns:a16="http://schemas.microsoft.com/office/drawing/2014/main" id="{603A6082-3D22-A87C-8DD1-89C965AE9C3C}"/>
              </a:ext>
            </a:extLst>
          </p:cNvPr>
          <p:cNvGrpSpPr/>
          <p:nvPr/>
        </p:nvGrpSpPr>
        <p:grpSpPr>
          <a:xfrm>
            <a:off x="8291194" y="1512271"/>
            <a:ext cx="1517877" cy="2571932"/>
            <a:chOff x="8291194" y="1512271"/>
            <a:chExt cx="1517877" cy="2571932"/>
          </a:xfrm>
        </p:grpSpPr>
        <p:sp>
          <p:nvSpPr>
            <p:cNvPr id="7" name="Ellipse 26">
              <a:extLst>
                <a:ext uri="{FF2B5EF4-FFF2-40B4-BE49-F238E27FC236}">
                  <a16:creationId xmlns:a16="http://schemas.microsoft.com/office/drawing/2014/main" id="{D4C9EFCD-3E14-4ADE-5635-50713D3BA40A}"/>
                </a:ext>
              </a:extLst>
            </p:cNvPr>
            <p:cNvSpPr/>
            <p:nvPr/>
          </p:nvSpPr>
          <p:spPr>
            <a:xfrm rot="16200000">
              <a:off x="7689375" y="2489333"/>
              <a:ext cx="2139714" cy="59465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26">
              <a:extLst>
                <a:ext uri="{FF2B5EF4-FFF2-40B4-BE49-F238E27FC236}">
                  <a16:creationId xmlns:a16="http://schemas.microsoft.com/office/drawing/2014/main" id="{3A74EE99-CC33-39EA-78AA-971C202489EB}"/>
                </a:ext>
              </a:extLst>
            </p:cNvPr>
            <p:cNvSpPr/>
            <p:nvPr/>
          </p:nvSpPr>
          <p:spPr>
            <a:xfrm rot="16200000">
              <a:off x="7905497" y="2591149"/>
              <a:ext cx="1859280" cy="425058"/>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26">
              <a:extLst>
                <a:ext uri="{FF2B5EF4-FFF2-40B4-BE49-F238E27FC236}">
                  <a16:creationId xmlns:a16="http://schemas.microsoft.com/office/drawing/2014/main" id="{4AF8EEC0-B972-C8B8-58A5-8500740F7431}"/>
                </a:ext>
              </a:extLst>
            </p:cNvPr>
            <p:cNvSpPr/>
            <p:nvPr/>
          </p:nvSpPr>
          <p:spPr>
            <a:xfrm rot="16200000">
              <a:off x="7393063" y="2433559"/>
              <a:ext cx="2548775" cy="75251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 name="Gruppieren 9">
              <a:extLst>
                <a:ext uri="{FF2B5EF4-FFF2-40B4-BE49-F238E27FC236}">
                  <a16:creationId xmlns:a16="http://schemas.microsoft.com/office/drawing/2014/main" id="{FFB0BAD6-601D-B9CE-16D6-418284CB4CA9}"/>
                </a:ext>
              </a:extLst>
            </p:cNvPr>
            <p:cNvGrpSpPr/>
            <p:nvPr/>
          </p:nvGrpSpPr>
          <p:grpSpPr>
            <a:xfrm rot="10800000">
              <a:off x="9043707" y="1512271"/>
              <a:ext cx="765364" cy="2548775"/>
              <a:chOff x="9786989" y="674461"/>
              <a:chExt cx="765364" cy="2548775"/>
            </a:xfrm>
          </p:grpSpPr>
          <p:sp>
            <p:nvSpPr>
              <p:cNvPr id="14" name="Ellipse 26">
                <a:extLst>
                  <a:ext uri="{FF2B5EF4-FFF2-40B4-BE49-F238E27FC236}">
                    <a16:creationId xmlns:a16="http://schemas.microsoft.com/office/drawing/2014/main" id="{FA49F62F-7307-BFAB-0149-37625B8D2B64}"/>
                  </a:ext>
                </a:extLst>
              </p:cNvPr>
              <p:cNvSpPr/>
              <p:nvPr/>
            </p:nvSpPr>
            <p:spPr>
              <a:xfrm rot="16200000">
                <a:off x="8888858" y="1572592"/>
                <a:ext cx="2548775" cy="75251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26">
                <a:extLst>
                  <a:ext uri="{FF2B5EF4-FFF2-40B4-BE49-F238E27FC236}">
                    <a16:creationId xmlns:a16="http://schemas.microsoft.com/office/drawing/2014/main" id="{1033C244-11B6-511F-EC0D-7C37F7F70B85}"/>
                  </a:ext>
                </a:extLst>
              </p:cNvPr>
              <p:cNvSpPr/>
              <p:nvPr/>
            </p:nvSpPr>
            <p:spPr>
              <a:xfrm rot="16200000">
                <a:off x="9185170" y="1646654"/>
                <a:ext cx="2139714" cy="59465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26">
                <a:extLst>
                  <a:ext uri="{FF2B5EF4-FFF2-40B4-BE49-F238E27FC236}">
                    <a16:creationId xmlns:a16="http://schemas.microsoft.com/office/drawing/2014/main" id="{9A6EE187-5244-FD86-0EE6-648D08D1EF83}"/>
                  </a:ext>
                </a:extLst>
              </p:cNvPr>
              <p:cNvSpPr/>
              <p:nvPr/>
            </p:nvSpPr>
            <p:spPr>
              <a:xfrm rot="16200000">
                <a:off x="9401292" y="1711894"/>
                <a:ext cx="1859280" cy="425058"/>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88" name="Bogen 1087">
              <a:extLst>
                <a:ext uri="{FF2B5EF4-FFF2-40B4-BE49-F238E27FC236}">
                  <a16:creationId xmlns:a16="http://schemas.microsoft.com/office/drawing/2014/main" id="{22E856E2-1BF9-8A3E-CC51-7F425E99FC03}"/>
                </a:ext>
              </a:extLst>
            </p:cNvPr>
            <p:cNvSpPr/>
            <p:nvPr/>
          </p:nvSpPr>
          <p:spPr>
            <a:xfrm>
              <a:off x="8461903" y="2565700"/>
              <a:ext cx="1146230" cy="478200"/>
            </a:xfrm>
            <a:prstGeom prst="arc">
              <a:avLst>
                <a:gd name="adj1" fmla="val 17483586"/>
                <a:gd name="adj2" fmla="val 15342865"/>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89" name="Bogen 1088">
              <a:extLst>
                <a:ext uri="{FF2B5EF4-FFF2-40B4-BE49-F238E27FC236}">
                  <a16:creationId xmlns:a16="http://schemas.microsoft.com/office/drawing/2014/main" id="{896AB83F-FE82-C11E-3CF3-81643972B7D9}"/>
                </a:ext>
              </a:extLst>
            </p:cNvPr>
            <p:cNvSpPr/>
            <p:nvPr/>
          </p:nvSpPr>
          <p:spPr>
            <a:xfrm>
              <a:off x="8622608" y="2657073"/>
              <a:ext cx="824821" cy="276840"/>
            </a:xfrm>
            <a:prstGeom prst="arc">
              <a:avLst>
                <a:gd name="adj1" fmla="val 18415572"/>
                <a:gd name="adj2" fmla="val 1538397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90" name="Bogen 1089">
              <a:extLst>
                <a:ext uri="{FF2B5EF4-FFF2-40B4-BE49-F238E27FC236}">
                  <a16:creationId xmlns:a16="http://schemas.microsoft.com/office/drawing/2014/main" id="{EBD2E13D-7AFB-4B1D-2C55-C941D576B473}"/>
                </a:ext>
              </a:extLst>
            </p:cNvPr>
            <p:cNvSpPr/>
            <p:nvPr/>
          </p:nvSpPr>
          <p:spPr>
            <a:xfrm>
              <a:off x="8291194" y="2470015"/>
              <a:ext cx="1487647" cy="697697"/>
            </a:xfrm>
            <a:prstGeom prst="arc">
              <a:avLst>
                <a:gd name="adj1" fmla="val 16873758"/>
                <a:gd name="adj2" fmla="val 1534678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091" name="Gerader Verbinder 1090">
              <a:extLst>
                <a:ext uri="{FF2B5EF4-FFF2-40B4-BE49-F238E27FC236}">
                  <a16:creationId xmlns:a16="http://schemas.microsoft.com/office/drawing/2014/main" id="{62B95897-7858-85E9-2E74-7B47A6694C3A}"/>
                </a:ext>
              </a:extLst>
            </p:cNvPr>
            <p:cNvCxnSpPr/>
            <p:nvPr/>
          </p:nvCxnSpPr>
          <p:spPr>
            <a:xfrm>
              <a:off x="9051855" y="1659406"/>
              <a:ext cx="0" cy="221624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92" name="Textfeld 1091">
            <a:extLst>
              <a:ext uri="{FF2B5EF4-FFF2-40B4-BE49-F238E27FC236}">
                <a16:creationId xmlns:a16="http://schemas.microsoft.com/office/drawing/2014/main" id="{189DD299-CF61-C808-54EF-EBD752AE4B64}"/>
              </a:ext>
            </a:extLst>
          </p:cNvPr>
          <p:cNvSpPr txBox="1"/>
          <p:nvPr/>
        </p:nvSpPr>
        <p:spPr>
          <a:xfrm>
            <a:off x="7335937" y="4945691"/>
            <a:ext cx="3156633" cy="646331"/>
          </a:xfrm>
          <a:prstGeom prst="rect">
            <a:avLst/>
          </a:prstGeom>
          <a:noFill/>
        </p:spPr>
        <p:txBody>
          <a:bodyPr wrap="none" rtlCol="0">
            <a:spAutoFit/>
          </a:bodyPr>
          <a:lstStyle/>
          <a:p>
            <a:r>
              <a:rPr lang="de-DE" dirty="0">
                <a:solidFill>
                  <a:srgbClr val="FF0000"/>
                </a:solidFill>
              </a:rPr>
              <a:t>Magnetische Feldlinien (H-Feld)</a:t>
            </a:r>
          </a:p>
          <a:p>
            <a:r>
              <a:rPr lang="de-DE" dirty="0">
                <a:solidFill>
                  <a:srgbClr val="00B0F0"/>
                </a:solidFill>
              </a:rPr>
              <a:t>Elektrische Feldlinien (E-Feld)</a:t>
            </a:r>
          </a:p>
        </p:txBody>
      </p:sp>
    </p:spTree>
    <p:extLst>
      <p:ext uri="{BB962C8B-B14F-4D97-AF65-F5344CB8AC3E}">
        <p14:creationId xmlns:p14="http://schemas.microsoft.com/office/powerpoint/2010/main" val="11452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rPr>
              <a:t>Die Ausbreitung des elektromagnetischen Feldes</a:t>
            </a:r>
            <a:endParaRPr kumimoji="0" lang="de-DE" sz="2800" b="0" i="0" u="none" strike="noStrike" kern="1200" cap="none" spc="0" normalizeH="0" baseline="0" noProof="0" dirty="0">
              <a:ln>
                <a:noFill/>
              </a:ln>
              <a:solidFill>
                <a:srgbClr val="A80163"/>
              </a:solidFill>
              <a:effectLst/>
              <a:uLnTx/>
              <a:uFillTx/>
              <a:latin typeface="+mn-lt"/>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FBC498C1-4A9F-925E-F5F4-A62176688532}"/>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Wir erinnern uns:</a:t>
            </a:r>
          </a:p>
          <a:p>
            <a:pPr>
              <a:defRPr/>
            </a:pPr>
            <a:r>
              <a:rPr lang="de-DE" dirty="0">
                <a:solidFill>
                  <a:srgbClr val="000000"/>
                </a:solidFill>
              </a:rPr>
              <a:t>Im Schwingkreis pendelte die Energie zwischen Spule und Kondensator</a:t>
            </a:r>
          </a:p>
          <a:p>
            <a:pPr>
              <a:defRPr/>
            </a:pPr>
            <a:r>
              <a:rPr lang="de-DE" dirty="0">
                <a:solidFill>
                  <a:srgbClr val="000000"/>
                </a:solidFill>
              </a:rPr>
              <a:t>Magnetisches Feld und elektrisches Feld wechseln sich ab</a:t>
            </a:r>
          </a:p>
          <a:p>
            <a:pPr>
              <a:defRPr/>
            </a:pPr>
            <a:endParaRPr lang="de-DE" sz="800" dirty="0">
              <a:solidFill>
                <a:srgbClr val="000000"/>
              </a:solidFill>
            </a:endParaRPr>
          </a:p>
          <a:p>
            <a:pPr>
              <a:defRPr/>
            </a:pPr>
            <a:r>
              <a:rPr lang="de-DE" dirty="0">
                <a:solidFill>
                  <a:srgbClr val="000000"/>
                </a:solidFill>
              </a:rPr>
              <a:t>Diese Vorgänge finden auch beim Speisen einer Antenne mit</a:t>
            </a:r>
          </a:p>
          <a:p>
            <a:pPr marL="0" indent="0">
              <a:buNone/>
              <a:defRPr/>
            </a:pPr>
            <a:r>
              <a:rPr lang="de-DE" dirty="0">
                <a:solidFill>
                  <a:srgbClr val="000000"/>
                </a:solidFill>
              </a:rPr>
              <a:t>    Wechselstrom statt (durch einen einem Sender)</a:t>
            </a:r>
          </a:p>
          <a:p>
            <a:pPr marL="0" indent="0">
              <a:buNone/>
              <a:defRPr/>
            </a:pPr>
            <a:endParaRPr lang="de-DE" sz="800" dirty="0">
              <a:solidFill>
                <a:srgbClr val="000000"/>
              </a:solidFill>
            </a:endParaRPr>
          </a:p>
          <a:p>
            <a:pPr>
              <a:defRPr/>
            </a:pPr>
            <a:r>
              <a:rPr lang="de-DE" dirty="0">
                <a:solidFill>
                  <a:srgbClr val="000000"/>
                </a:solidFill>
              </a:rPr>
              <a:t>Während des Umpolens des elektrischen Feldes „schnüren sich die</a:t>
            </a:r>
          </a:p>
          <a:p>
            <a:pPr marL="0" indent="0">
              <a:buNone/>
              <a:defRPr/>
            </a:pPr>
            <a:r>
              <a:rPr lang="de-DE" dirty="0">
                <a:solidFill>
                  <a:srgbClr val="000000"/>
                </a:solidFill>
              </a:rPr>
              <a:t>    geschlossenen elektrischen Feldlinien ab und werden von den nachfolgenden</a:t>
            </a:r>
          </a:p>
          <a:p>
            <a:pPr marL="0" indent="0">
              <a:buNone/>
              <a:defRPr/>
            </a:pPr>
            <a:r>
              <a:rPr lang="de-DE" dirty="0">
                <a:solidFill>
                  <a:srgbClr val="000000"/>
                </a:solidFill>
              </a:rPr>
              <a:t>    Feldlinien von der Antenne weggedrückt“</a:t>
            </a:r>
          </a:p>
          <a:p>
            <a:pPr marL="0" indent="0">
              <a:buNone/>
              <a:defRPr/>
            </a:pPr>
            <a:endParaRPr lang="de-DE" sz="800" dirty="0">
              <a:solidFill>
                <a:srgbClr val="000000"/>
              </a:solidFill>
            </a:endParaRPr>
          </a:p>
          <a:p>
            <a:pPr>
              <a:defRPr/>
            </a:pPr>
            <a:r>
              <a:rPr lang="de-DE" b="1" dirty="0">
                <a:solidFill>
                  <a:srgbClr val="000000"/>
                </a:solidFill>
              </a:rPr>
              <a:t>Im ungestörten </a:t>
            </a:r>
            <a:r>
              <a:rPr lang="de-DE" b="1" dirty="0" err="1">
                <a:solidFill>
                  <a:srgbClr val="000000"/>
                </a:solidFill>
              </a:rPr>
              <a:t>Fernfeld</a:t>
            </a:r>
            <a:r>
              <a:rPr lang="de-DE" b="1" dirty="0">
                <a:solidFill>
                  <a:srgbClr val="000000"/>
                </a:solidFill>
              </a:rPr>
              <a:t> stehen E-Feld, H-Feld und</a:t>
            </a:r>
            <a:br>
              <a:rPr lang="de-DE" b="1" dirty="0">
                <a:solidFill>
                  <a:srgbClr val="000000"/>
                </a:solidFill>
              </a:rPr>
            </a:br>
            <a:r>
              <a:rPr lang="de-DE" b="1" dirty="0">
                <a:solidFill>
                  <a:srgbClr val="000000"/>
                </a:solidFill>
              </a:rPr>
              <a:t>Ausbreitungsrichtung jeweils senkrecht aufeinander</a:t>
            </a:r>
          </a:p>
        </p:txBody>
      </p:sp>
      <p:sp>
        <p:nvSpPr>
          <p:cNvPr id="7" name="Textfeld 6">
            <a:extLst>
              <a:ext uri="{FF2B5EF4-FFF2-40B4-BE49-F238E27FC236}">
                <a16:creationId xmlns:a16="http://schemas.microsoft.com/office/drawing/2014/main" id="{1BE078C3-8336-E76D-9028-3122E8AAE989}"/>
              </a:ext>
            </a:extLst>
          </p:cNvPr>
          <p:cNvSpPr txBox="1"/>
          <p:nvPr/>
        </p:nvSpPr>
        <p:spPr>
          <a:xfrm>
            <a:off x="7107402" y="4561425"/>
            <a:ext cx="3764107" cy="923330"/>
          </a:xfrm>
          <a:prstGeom prst="rect">
            <a:avLst/>
          </a:prstGeom>
          <a:noFill/>
        </p:spPr>
        <p:txBody>
          <a:bodyPr wrap="none" rtlCol="0">
            <a:spAutoFit/>
          </a:bodyPr>
          <a:lstStyle/>
          <a:p>
            <a:r>
              <a:rPr lang="de-DE" b="1" dirty="0">
                <a:solidFill>
                  <a:srgbClr val="FF0000"/>
                </a:solidFill>
              </a:rPr>
              <a:t>Magnetische Feldlinien (H-Feld)</a:t>
            </a:r>
          </a:p>
          <a:p>
            <a:r>
              <a:rPr lang="de-DE" b="1" dirty="0">
                <a:solidFill>
                  <a:srgbClr val="00B0F0"/>
                </a:solidFill>
              </a:rPr>
              <a:t>Elektrische Feldlinien (E-Feld)</a:t>
            </a:r>
          </a:p>
          <a:p>
            <a:r>
              <a:rPr lang="de-DE" dirty="0">
                <a:solidFill>
                  <a:srgbClr val="00B050"/>
                </a:solidFill>
              </a:rPr>
              <a:t>Ausbreitungsrichtung (</a:t>
            </a:r>
            <a:r>
              <a:rPr lang="de-DE" dirty="0" err="1">
                <a:solidFill>
                  <a:srgbClr val="00B050"/>
                </a:solidFill>
              </a:rPr>
              <a:t>Pointingvektor</a:t>
            </a:r>
            <a:r>
              <a:rPr lang="de-DE" dirty="0">
                <a:solidFill>
                  <a:srgbClr val="00B050"/>
                </a:solidFill>
              </a:rPr>
              <a:t>)</a:t>
            </a:r>
          </a:p>
        </p:txBody>
      </p:sp>
      <p:cxnSp>
        <p:nvCxnSpPr>
          <p:cNvPr id="10" name="Gerader Verbinder 9">
            <a:extLst>
              <a:ext uri="{FF2B5EF4-FFF2-40B4-BE49-F238E27FC236}">
                <a16:creationId xmlns:a16="http://schemas.microsoft.com/office/drawing/2014/main" id="{C6C7E0A3-2132-B5A5-26A8-197B440A9E08}"/>
              </a:ext>
            </a:extLst>
          </p:cNvPr>
          <p:cNvCxnSpPr/>
          <p:nvPr/>
        </p:nvCxnSpPr>
        <p:spPr>
          <a:xfrm flipH="1" flipV="1">
            <a:off x="9963231" y="2858442"/>
            <a:ext cx="546639" cy="386"/>
          </a:xfrm>
          <a:prstGeom prst="line">
            <a:avLst/>
          </a:prstGeom>
          <a:ln w="25400">
            <a:solidFill>
              <a:srgbClr val="00B050"/>
            </a:solidFill>
            <a:headEnd type="triangle" w="lg" len="lg"/>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E19C2A05-6264-8883-F249-DEFE3DEC8EB6}"/>
              </a:ext>
            </a:extLst>
          </p:cNvPr>
          <p:cNvGrpSpPr/>
          <p:nvPr/>
        </p:nvGrpSpPr>
        <p:grpSpPr>
          <a:xfrm>
            <a:off x="8012230" y="1036801"/>
            <a:ext cx="2283014" cy="3450636"/>
            <a:chOff x="8012230" y="1036801"/>
            <a:chExt cx="2283014" cy="3450636"/>
          </a:xfrm>
        </p:grpSpPr>
        <p:sp>
          <p:nvSpPr>
            <p:cNvPr id="8" name="Ellipse 26">
              <a:extLst>
                <a:ext uri="{FF2B5EF4-FFF2-40B4-BE49-F238E27FC236}">
                  <a16:creationId xmlns:a16="http://schemas.microsoft.com/office/drawing/2014/main" id="{B5823288-4B5C-BF9A-06E9-232B4EAE55F6}"/>
                </a:ext>
              </a:extLst>
            </p:cNvPr>
            <p:cNvSpPr/>
            <p:nvPr/>
          </p:nvSpPr>
          <p:spPr>
            <a:xfrm rot="5400000">
              <a:off x="8290908" y="2487860"/>
              <a:ext cx="2216242" cy="519751"/>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26">
              <a:extLst>
                <a:ext uri="{FF2B5EF4-FFF2-40B4-BE49-F238E27FC236}">
                  <a16:creationId xmlns:a16="http://schemas.microsoft.com/office/drawing/2014/main" id="{DCE58E2A-B3DA-61D6-3141-8073660D8CF3}"/>
                </a:ext>
              </a:extLst>
            </p:cNvPr>
            <p:cNvSpPr/>
            <p:nvPr/>
          </p:nvSpPr>
          <p:spPr>
            <a:xfrm rot="5400000">
              <a:off x="8162878" y="2355070"/>
              <a:ext cx="3450636" cy="814097"/>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 name="connsiteX0" fmla="*/ 796 w 3533421"/>
                <a:gd name="connsiteY0" fmla="*/ 701951 h 840553"/>
                <a:gd name="connsiteX1" fmla="*/ 1765588 w 3533421"/>
                <a:gd name="connsiteY1" fmla="*/ 0 h 840553"/>
                <a:gd name="connsiteX2" fmla="*/ 3530380 w 3533421"/>
                <a:gd name="connsiteY2" fmla="*/ 701951 h 840553"/>
                <a:gd name="connsiteX3" fmla="*/ 1744206 w 3533421"/>
                <a:gd name="connsiteY3" fmla="*/ 705025 h 840553"/>
                <a:gd name="connsiteX4" fmla="*/ 796 w 3533421"/>
                <a:gd name="connsiteY4" fmla="*/ 701951 h 840553"/>
                <a:gd name="connsiteX0" fmla="*/ 796 w 3530380"/>
                <a:gd name="connsiteY0" fmla="*/ 701951 h 1026214"/>
                <a:gd name="connsiteX1" fmla="*/ 1765588 w 3530380"/>
                <a:gd name="connsiteY1" fmla="*/ 0 h 1026214"/>
                <a:gd name="connsiteX2" fmla="*/ 3530380 w 3530380"/>
                <a:gd name="connsiteY2" fmla="*/ 701951 h 1026214"/>
                <a:gd name="connsiteX3" fmla="*/ 1744206 w 3530380"/>
                <a:gd name="connsiteY3" fmla="*/ 705025 h 1026214"/>
                <a:gd name="connsiteX4" fmla="*/ 796 w 3530380"/>
                <a:gd name="connsiteY4" fmla="*/ 701951 h 1026214"/>
                <a:gd name="connsiteX0" fmla="*/ 796 w 3530380"/>
                <a:gd name="connsiteY0" fmla="*/ 701951 h 1026214"/>
                <a:gd name="connsiteX1" fmla="*/ 1765588 w 3530380"/>
                <a:gd name="connsiteY1" fmla="*/ 0 h 1026214"/>
                <a:gd name="connsiteX2" fmla="*/ 3530380 w 3530380"/>
                <a:gd name="connsiteY2" fmla="*/ 701951 h 1026214"/>
                <a:gd name="connsiteX3" fmla="*/ 1744206 w 3530380"/>
                <a:gd name="connsiteY3" fmla="*/ 705025 h 1026214"/>
                <a:gd name="connsiteX4" fmla="*/ 796 w 3530380"/>
                <a:gd name="connsiteY4" fmla="*/ 701951 h 1026214"/>
                <a:gd name="connsiteX0" fmla="*/ 48 w 3529632"/>
                <a:gd name="connsiteY0" fmla="*/ 701951 h 1026214"/>
                <a:gd name="connsiteX1" fmla="*/ 1764840 w 3529632"/>
                <a:gd name="connsiteY1" fmla="*/ 0 h 1026214"/>
                <a:gd name="connsiteX2" fmla="*/ 3529632 w 3529632"/>
                <a:gd name="connsiteY2" fmla="*/ 701951 h 1026214"/>
                <a:gd name="connsiteX3" fmla="*/ 1743458 w 3529632"/>
                <a:gd name="connsiteY3" fmla="*/ 705025 h 1026214"/>
                <a:gd name="connsiteX4" fmla="*/ 48 w 3529632"/>
                <a:gd name="connsiteY4" fmla="*/ 701951 h 1026214"/>
                <a:gd name="connsiteX0" fmla="*/ 3728 w 3533312"/>
                <a:gd name="connsiteY0" fmla="*/ 701951 h 955215"/>
                <a:gd name="connsiteX1" fmla="*/ 1768520 w 3533312"/>
                <a:gd name="connsiteY1" fmla="*/ 0 h 955215"/>
                <a:gd name="connsiteX2" fmla="*/ 3533312 w 3533312"/>
                <a:gd name="connsiteY2" fmla="*/ 701951 h 955215"/>
                <a:gd name="connsiteX3" fmla="*/ 1704379 w 3533312"/>
                <a:gd name="connsiteY3" fmla="*/ 361499 h 955215"/>
                <a:gd name="connsiteX4" fmla="*/ 3728 w 3533312"/>
                <a:gd name="connsiteY4" fmla="*/ 701951 h 955215"/>
                <a:gd name="connsiteX0" fmla="*/ 920 w 3530504"/>
                <a:gd name="connsiteY0" fmla="*/ 701951 h 955215"/>
                <a:gd name="connsiteX1" fmla="*/ 1765712 w 3530504"/>
                <a:gd name="connsiteY1" fmla="*/ 0 h 955215"/>
                <a:gd name="connsiteX2" fmla="*/ 3530504 w 3530504"/>
                <a:gd name="connsiteY2" fmla="*/ 701951 h 955215"/>
                <a:gd name="connsiteX3" fmla="*/ 1701571 w 3530504"/>
                <a:gd name="connsiteY3" fmla="*/ 361499 h 955215"/>
                <a:gd name="connsiteX4" fmla="*/ 920 w 3530504"/>
                <a:gd name="connsiteY4" fmla="*/ 701951 h 955215"/>
                <a:gd name="connsiteX0" fmla="*/ 3729 w 3533313"/>
                <a:gd name="connsiteY0" fmla="*/ 701951 h 955215"/>
                <a:gd name="connsiteX1" fmla="*/ 1768521 w 3533313"/>
                <a:gd name="connsiteY1" fmla="*/ 0 h 955215"/>
                <a:gd name="connsiteX2" fmla="*/ 3533313 w 3533313"/>
                <a:gd name="connsiteY2" fmla="*/ 701951 h 955215"/>
                <a:gd name="connsiteX3" fmla="*/ 1704380 w 3533313"/>
                <a:gd name="connsiteY3" fmla="*/ 361499 h 955215"/>
                <a:gd name="connsiteX4" fmla="*/ 3729 w 3533313"/>
                <a:gd name="connsiteY4" fmla="*/ 701951 h 955215"/>
                <a:gd name="connsiteX0" fmla="*/ 3729 w 3533313"/>
                <a:gd name="connsiteY0" fmla="*/ 701951 h 955215"/>
                <a:gd name="connsiteX1" fmla="*/ 1768521 w 3533313"/>
                <a:gd name="connsiteY1" fmla="*/ 0 h 955215"/>
                <a:gd name="connsiteX2" fmla="*/ 3533313 w 3533313"/>
                <a:gd name="connsiteY2" fmla="*/ 701951 h 955215"/>
                <a:gd name="connsiteX3" fmla="*/ 1704380 w 3533313"/>
                <a:gd name="connsiteY3" fmla="*/ 361499 h 955215"/>
                <a:gd name="connsiteX4" fmla="*/ 3729 w 3533313"/>
                <a:gd name="connsiteY4" fmla="*/ 701951 h 955215"/>
                <a:gd name="connsiteX0" fmla="*/ 105123 w 3634707"/>
                <a:gd name="connsiteY0" fmla="*/ 701951 h 955215"/>
                <a:gd name="connsiteX1" fmla="*/ 1869915 w 3634707"/>
                <a:gd name="connsiteY1" fmla="*/ 0 h 955215"/>
                <a:gd name="connsiteX2" fmla="*/ 3634707 w 3634707"/>
                <a:gd name="connsiteY2" fmla="*/ 701951 h 955215"/>
                <a:gd name="connsiteX3" fmla="*/ 1805774 w 3634707"/>
                <a:gd name="connsiteY3" fmla="*/ 361499 h 955215"/>
                <a:gd name="connsiteX4" fmla="*/ 105123 w 3634707"/>
                <a:gd name="connsiteY4" fmla="*/ 701951 h 955215"/>
                <a:gd name="connsiteX0" fmla="*/ 105123 w 3634707"/>
                <a:gd name="connsiteY0" fmla="*/ 701951 h 953871"/>
                <a:gd name="connsiteX1" fmla="*/ 1869915 w 3634707"/>
                <a:gd name="connsiteY1" fmla="*/ 0 h 953871"/>
                <a:gd name="connsiteX2" fmla="*/ 3634707 w 3634707"/>
                <a:gd name="connsiteY2" fmla="*/ 701951 h 953871"/>
                <a:gd name="connsiteX3" fmla="*/ 1805774 w 3634707"/>
                <a:gd name="connsiteY3" fmla="*/ 361499 h 953871"/>
                <a:gd name="connsiteX4" fmla="*/ 105123 w 3634707"/>
                <a:gd name="connsiteY4" fmla="*/ 701951 h 953871"/>
                <a:gd name="connsiteX0" fmla="*/ 105123 w 3634707"/>
                <a:gd name="connsiteY0" fmla="*/ 701951 h 706530"/>
                <a:gd name="connsiteX1" fmla="*/ 1869915 w 3634707"/>
                <a:gd name="connsiteY1" fmla="*/ 0 h 706530"/>
                <a:gd name="connsiteX2" fmla="*/ 3634707 w 3634707"/>
                <a:gd name="connsiteY2" fmla="*/ 701951 h 706530"/>
                <a:gd name="connsiteX3" fmla="*/ 1805774 w 3634707"/>
                <a:gd name="connsiteY3" fmla="*/ 361499 h 706530"/>
                <a:gd name="connsiteX4" fmla="*/ 105123 w 3634707"/>
                <a:gd name="connsiteY4" fmla="*/ 701951 h 706530"/>
                <a:gd name="connsiteX0" fmla="*/ 105123 w 4012755"/>
                <a:gd name="connsiteY0" fmla="*/ 701951 h 706530"/>
                <a:gd name="connsiteX1" fmla="*/ 1869915 w 4012755"/>
                <a:gd name="connsiteY1" fmla="*/ 0 h 706530"/>
                <a:gd name="connsiteX2" fmla="*/ 3634707 w 4012755"/>
                <a:gd name="connsiteY2" fmla="*/ 701951 h 706530"/>
                <a:gd name="connsiteX3" fmla="*/ 1805774 w 4012755"/>
                <a:gd name="connsiteY3" fmla="*/ 361499 h 706530"/>
                <a:gd name="connsiteX4" fmla="*/ 105123 w 4012755"/>
                <a:gd name="connsiteY4" fmla="*/ 701951 h 706530"/>
                <a:gd name="connsiteX0" fmla="*/ 105123 w 3838379"/>
                <a:gd name="connsiteY0" fmla="*/ 701951 h 712604"/>
                <a:gd name="connsiteX1" fmla="*/ 1869915 w 3838379"/>
                <a:gd name="connsiteY1" fmla="*/ 0 h 712604"/>
                <a:gd name="connsiteX2" fmla="*/ 3634707 w 3838379"/>
                <a:gd name="connsiteY2" fmla="*/ 701951 h 712604"/>
                <a:gd name="connsiteX3" fmla="*/ 1805774 w 3838379"/>
                <a:gd name="connsiteY3" fmla="*/ 361499 h 712604"/>
                <a:gd name="connsiteX4" fmla="*/ 105123 w 3838379"/>
                <a:gd name="connsiteY4" fmla="*/ 701951 h 712604"/>
                <a:gd name="connsiteX0" fmla="*/ 105123 w 3834430"/>
                <a:gd name="connsiteY0" fmla="*/ 701951 h 706530"/>
                <a:gd name="connsiteX1" fmla="*/ 1869915 w 3834430"/>
                <a:gd name="connsiteY1" fmla="*/ 0 h 706530"/>
                <a:gd name="connsiteX2" fmla="*/ 3634707 w 3834430"/>
                <a:gd name="connsiteY2" fmla="*/ 701951 h 706530"/>
                <a:gd name="connsiteX3" fmla="*/ 1805774 w 3834430"/>
                <a:gd name="connsiteY3" fmla="*/ 361499 h 706530"/>
                <a:gd name="connsiteX4" fmla="*/ 105123 w 3834430"/>
                <a:gd name="connsiteY4" fmla="*/ 701951 h 706530"/>
                <a:gd name="connsiteX0" fmla="*/ 148572 w 3877879"/>
                <a:gd name="connsiteY0" fmla="*/ 701951 h 702154"/>
                <a:gd name="connsiteX1" fmla="*/ 1913364 w 3877879"/>
                <a:gd name="connsiteY1" fmla="*/ 0 h 702154"/>
                <a:gd name="connsiteX2" fmla="*/ 3678156 w 3877879"/>
                <a:gd name="connsiteY2" fmla="*/ 701951 h 702154"/>
                <a:gd name="connsiteX3" fmla="*/ 1849223 w 3877879"/>
                <a:gd name="connsiteY3" fmla="*/ 361499 h 702154"/>
                <a:gd name="connsiteX4" fmla="*/ 148572 w 3877879"/>
                <a:gd name="connsiteY4" fmla="*/ 701951 h 702154"/>
                <a:gd name="connsiteX0" fmla="*/ 148572 w 3877879"/>
                <a:gd name="connsiteY0" fmla="*/ 701951 h 702154"/>
                <a:gd name="connsiteX1" fmla="*/ 1913364 w 3877879"/>
                <a:gd name="connsiteY1" fmla="*/ 0 h 702154"/>
                <a:gd name="connsiteX2" fmla="*/ 3678156 w 3877879"/>
                <a:gd name="connsiteY2" fmla="*/ 701951 h 702154"/>
                <a:gd name="connsiteX3" fmla="*/ 1849223 w 3877879"/>
                <a:gd name="connsiteY3" fmla="*/ 361499 h 702154"/>
                <a:gd name="connsiteX4" fmla="*/ 148572 w 3877879"/>
                <a:gd name="connsiteY4" fmla="*/ 701951 h 702154"/>
                <a:gd name="connsiteX0" fmla="*/ 124986 w 3825948"/>
                <a:gd name="connsiteY0" fmla="*/ 701951 h 702154"/>
                <a:gd name="connsiteX1" fmla="*/ 1889778 w 3825948"/>
                <a:gd name="connsiteY1" fmla="*/ 0 h 702154"/>
                <a:gd name="connsiteX2" fmla="*/ 3654570 w 3825948"/>
                <a:gd name="connsiteY2" fmla="*/ 701951 h 702154"/>
                <a:gd name="connsiteX3" fmla="*/ 1825637 w 3825948"/>
                <a:gd name="connsiteY3" fmla="*/ 361499 h 702154"/>
                <a:gd name="connsiteX4" fmla="*/ 124986 w 3825948"/>
                <a:gd name="connsiteY4" fmla="*/ 701951 h 702154"/>
                <a:gd name="connsiteX0" fmla="*/ 124986 w 3815192"/>
                <a:gd name="connsiteY0" fmla="*/ 701951 h 702154"/>
                <a:gd name="connsiteX1" fmla="*/ 1889778 w 3815192"/>
                <a:gd name="connsiteY1" fmla="*/ 0 h 702154"/>
                <a:gd name="connsiteX2" fmla="*/ 3654570 w 3815192"/>
                <a:gd name="connsiteY2" fmla="*/ 701951 h 702154"/>
                <a:gd name="connsiteX3" fmla="*/ 1825637 w 3815192"/>
                <a:gd name="connsiteY3" fmla="*/ 361499 h 702154"/>
                <a:gd name="connsiteX4" fmla="*/ 124986 w 3815192"/>
                <a:gd name="connsiteY4" fmla="*/ 701951 h 702154"/>
                <a:gd name="connsiteX0" fmla="*/ 124986 w 3815192"/>
                <a:gd name="connsiteY0" fmla="*/ 701951 h 702154"/>
                <a:gd name="connsiteX1" fmla="*/ 1889778 w 3815192"/>
                <a:gd name="connsiteY1" fmla="*/ 0 h 702154"/>
                <a:gd name="connsiteX2" fmla="*/ 3654570 w 3815192"/>
                <a:gd name="connsiteY2" fmla="*/ 701951 h 702154"/>
                <a:gd name="connsiteX3" fmla="*/ 1825637 w 3815192"/>
                <a:gd name="connsiteY3" fmla="*/ 361499 h 702154"/>
                <a:gd name="connsiteX4" fmla="*/ 124986 w 3815192"/>
                <a:gd name="connsiteY4" fmla="*/ 701951 h 702154"/>
                <a:gd name="connsiteX0" fmla="*/ 252112 w 4081488"/>
                <a:gd name="connsiteY0" fmla="*/ 702039 h 702245"/>
                <a:gd name="connsiteX1" fmla="*/ 2016904 w 4081488"/>
                <a:gd name="connsiteY1" fmla="*/ 88 h 702245"/>
                <a:gd name="connsiteX2" fmla="*/ 3781696 w 4081488"/>
                <a:gd name="connsiteY2" fmla="*/ 702039 h 702245"/>
                <a:gd name="connsiteX3" fmla="*/ 1952763 w 4081488"/>
                <a:gd name="connsiteY3" fmla="*/ 361587 h 702245"/>
                <a:gd name="connsiteX4" fmla="*/ 252112 w 4081488"/>
                <a:gd name="connsiteY4" fmla="*/ 702039 h 702245"/>
                <a:gd name="connsiteX0" fmla="*/ 3254 w 3535011"/>
                <a:gd name="connsiteY0" fmla="*/ 702049 h 708771"/>
                <a:gd name="connsiteX1" fmla="*/ 1768046 w 3535011"/>
                <a:gd name="connsiteY1" fmla="*/ 98 h 708771"/>
                <a:gd name="connsiteX2" fmla="*/ 3532838 w 3535011"/>
                <a:gd name="connsiteY2" fmla="*/ 702049 h 708771"/>
                <a:gd name="connsiteX3" fmla="*/ 1778743 w 3535011"/>
                <a:gd name="connsiteY3" fmla="*/ 361596 h 708771"/>
                <a:gd name="connsiteX4" fmla="*/ 3254 w 3535011"/>
                <a:gd name="connsiteY4" fmla="*/ 702049 h 708771"/>
                <a:gd name="connsiteX0" fmla="*/ 206808 w 3738566"/>
                <a:gd name="connsiteY0" fmla="*/ 702049 h 728939"/>
                <a:gd name="connsiteX1" fmla="*/ 1971600 w 3738566"/>
                <a:gd name="connsiteY1" fmla="*/ 98 h 728939"/>
                <a:gd name="connsiteX2" fmla="*/ 3736392 w 3738566"/>
                <a:gd name="connsiteY2" fmla="*/ 702049 h 728939"/>
                <a:gd name="connsiteX3" fmla="*/ 1982297 w 3738566"/>
                <a:gd name="connsiteY3" fmla="*/ 361596 h 728939"/>
                <a:gd name="connsiteX4" fmla="*/ 206808 w 3738566"/>
                <a:gd name="connsiteY4" fmla="*/ 702049 h 728939"/>
                <a:gd name="connsiteX0" fmla="*/ 206808 w 3927917"/>
                <a:gd name="connsiteY0" fmla="*/ 702030 h 728920"/>
                <a:gd name="connsiteX1" fmla="*/ 1971600 w 3927917"/>
                <a:gd name="connsiteY1" fmla="*/ 79 h 728920"/>
                <a:gd name="connsiteX2" fmla="*/ 3736392 w 3927917"/>
                <a:gd name="connsiteY2" fmla="*/ 702030 h 728920"/>
                <a:gd name="connsiteX3" fmla="*/ 1982297 w 3927917"/>
                <a:gd name="connsiteY3" fmla="*/ 361577 h 728920"/>
                <a:gd name="connsiteX4" fmla="*/ 206808 w 3927917"/>
                <a:gd name="connsiteY4" fmla="*/ 702030 h 728920"/>
                <a:gd name="connsiteX0" fmla="*/ 313163 w 4034274"/>
                <a:gd name="connsiteY0" fmla="*/ 702030 h 728920"/>
                <a:gd name="connsiteX1" fmla="*/ 2077955 w 4034274"/>
                <a:gd name="connsiteY1" fmla="*/ 79 h 728920"/>
                <a:gd name="connsiteX2" fmla="*/ 3842747 w 4034274"/>
                <a:gd name="connsiteY2" fmla="*/ 702030 h 728920"/>
                <a:gd name="connsiteX3" fmla="*/ 2088652 w 4034274"/>
                <a:gd name="connsiteY3" fmla="*/ 361577 h 728920"/>
                <a:gd name="connsiteX4" fmla="*/ 313163 w 4034274"/>
                <a:gd name="connsiteY4" fmla="*/ 702030 h 728920"/>
                <a:gd name="connsiteX0" fmla="*/ 313164 w 4034274"/>
                <a:gd name="connsiteY0" fmla="*/ 702030 h 728920"/>
                <a:gd name="connsiteX1" fmla="*/ 2077956 w 4034274"/>
                <a:gd name="connsiteY1" fmla="*/ 79 h 728920"/>
                <a:gd name="connsiteX2" fmla="*/ 3842748 w 4034274"/>
                <a:gd name="connsiteY2" fmla="*/ 702030 h 728920"/>
                <a:gd name="connsiteX3" fmla="*/ 2088653 w 4034274"/>
                <a:gd name="connsiteY3" fmla="*/ 361577 h 728920"/>
                <a:gd name="connsiteX4" fmla="*/ 313164 w 4034274"/>
                <a:gd name="connsiteY4" fmla="*/ 702030 h 728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274" h="728920">
                  <a:moveTo>
                    <a:pt x="313164" y="702030"/>
                  </a:moveTo>
                  <a:cubicBezTo>
                    <a:pt x="-436965" y="892462"/>
                    <a:pt x="164056" y="9363"/>
                    <a:pt x="2077956" y="79"/>
                  </a:cubicBezTo>
                  <a:cubicBezTo>
                    <a:pt x="3991856" y="-9205"/>
                    <a:pt x="4311352" y="808900"/>
                    <a:pt x="3842748" y="702030"/>
                  </a:cubicBezTo>
                  <a:cubicBezTo>
                    <a:pt x="3374144" y="595160"/>
                    <a:pt x="2644842" y="361578"/>
                    <a:pt x="2088653" y="361577"/>
                  </a:cubicBezTo>
                  <a:cubicBezTo>
                    <a:pt x="1532464" y="361576"/>
                    <a:pt x="1063293" y="511598"/>
                    <a:pt x="313164" y="702030"/>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26">
              <a:extLst>
                <a:ext uri="{FF2B5EF4-FFF2-40B4-BE49-F238E27FC236}">
                  <a16:creationId xmlns:a16="http://schemas.microsoft.com/office/drawing/2014/main" id="{E247655F-5C9A-33B5-5C83-C0E118022426}"/>
                </a:ext>
              </a:extLst>
            </p:cNvPr>
            <p:cNvSpPr/>
            <p:nvPr/>
          </p:nvSpPr>
          <p:spPr>
            <a:xfrm rot="5400000">
              <a:off x="8661260" y="2592403"/>
              <a:ext cx="2653141" cy="45526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 name="connsiteX0" fmla="*/ 796 w 3533421"/>
                <a:gd name="connsiteY0" fmla="*/ 701951 h 840553"/>
                <a:gd name="connsiteX1" fmla="*/ 1765588 w 3533421"/>
                <a:gd name="connsiteY1" fmla="*/ 0 h 840553"/>
                <a:gd name="connsiteX2" fmla="*/ 3530380 w 3533421"/>
                <a:gd name="connsiteY2" fmla="*/ 701951 h 840553"/>
                <a:gd name="connsiteX3" fmla="*/ 1744206 w 3533421"/>
                <a:gd name="connsiteY3" fmla="*/ 705025 h 840553"/>
                <a:gd name="connsiteX4" fmla="*/ 796 w 3533421"/>
                <a:gd name="connsiteY4" fmla="*/ 701951 h 840553"/>
                <a:gd name="connsiteX0" fmla="*/ 796 w 3530380"/>
                <a:gd name="connsiteY0" fmla="*/ 701951 h 1026214"/>
                <a:gd name="connsiteX1" fmla="*/ 1765588 w 3530380"/>
                <a:gd name="connsiteY1" fmla="*/ 0 h 1026214"/>
                <a:gd name="connsiteX2" fmla="*/ 3530380 w 3530380"/>
                <a:gd name="connsiteY2" fmla="*/ 701951 h 1026214"/>
                <a:gd name="connsiteX3" fmla="*/ 1744206 w 3530380"/>
                <a:gd name="connsiteY3" fmla="*/ 705025 h 1026214"/>
                <a:gd name="connsiteX4" fmla="*/ 796 w 3530380"/>
                <a:gd name="connsiteY4" fmla="*/ 701951 h 1026214"/>
                <a:gd name="connsiteX0" fmla="*/ 796 w 3530380"/>
                <a:gd name="connsiteY0" fmla="*/ 701951 h 1026214"/>
                <a:gd name="connsiteX1" fmla="*/ 1765588 w 3530380"/>
                <a:gd name="connsiteY1" fmla="*/ 0 h 1026214"/>
                <a:gd name="connsiteX2" fmla="*/ 3530380 w 3530380"/>
                <a:gd name="connsiteY2" fmla="*/ 701951 h 1026214"/>
                <a:gd name="connsiteX3" fmla="*/ 1744206 w 3530380"/>
                <a:gd name="connsiteY3" fmla="*/ 705025 h 1026214"/>
                <a:gd name="connsiteX4" fmla="*/ 796 w 3530380"/>
                <a:gd name="connsiteY4" fmla="*/ 701951 h 1026214"/>
                <a:gd name="connsiteX0" fmla="*/ 48 w 3529632"/>
                <a:gd name="connsiteY0" fmla="*/ 701951 h 1026214"/>
                <a:gd name="connsiteX1" fmla="*/ 1764840 w 3529632"/>
                <a:gd name="connsiteY1" fmla="*/ 0 h 1026214"/>
                <a:gd name="connsiteX2" fmla="*/ 3529632 w 3529632"/>
                <a:gd name="connsiteY2" fmla="*/ 701951 h 1026214"/>
                <a:gd name="connsiteX3" fmla="*/ 1743458 w 3529632"/>
                <a:gd name="connsiteY3" fmla="*/ 705025 h 1026214"/>
                <a:gd name="connsiteX4" fmla="*/ 48 w 3529632"/>
                <a:gd name="connsiteY4" fmla="*/ 701951 h 1026214"/>
                <a:gd name="connsiteX0" fmla="*/ 3728 w 3533312"/>
                <a:gd name="connsiteY0" fmla="*/ 701951 h 955215"/>
                <a:gd name="connsiteX1" fmla="*/ 1768520 w 3533312"/>
                <a:gd name="connsiteY1" fmla="*/ 0 h 955215"/>
                <a:gd name="connsiteX2" fmla="*/ 3533312 w 3533312"/>
                <a:gd name="connsiteY2" fmla="*/ 701951 h 955215"/>
                <a:gd name="connsiteX3" fmla="*/ 1704379 w 3533312"/>
                <a:gd name="connsiteY3" fmla="*/ 361499 h 955215"/>
                <a:gd name="connsiteX4" fmla="*/ 3728 w 3533312"/>
                <a:gd name="connsiteY4" fmla="*/ 701951 h 955215"/>
                <a:gd name="connsiteX0" fmla="*/ 920 w 3530504"/>
                <a:gd name="connsiteY0" fmla="*/ 701951 h 955215"/>
                <a:gd name="connsiteX1" fmla="*/ 1765712 w 3530504"/>
                <a:gd name="connsiteY1" fmla="*/ 0 h 955215"/>
                <a:gd name="connsiteX2" fmla="*/ 3530504 w 3530504"/>
                <a:gd name="connsiteY2" fmla="*/ 701951 h 955215"/>
                <a:gd name="connsiteX3" fmla="*/ 1701571 w 3530504"/>
                <a:gd name="connsiteY3" fmla="*/ 361499 h 955215"/>
                <a:gd name="connsiteX4" fmla="*/ 920 w 3530504"/>
                <a:gd name="connsiteY4" fmla="*/ 701951 h 955215"/>
                <a:gd name="connsiteX0" fmla="*/ 3729 w 3533313"/>
                <a:gd name="connsiteY0" fmla="*/ 701951 h 955215"/>
                <a:gd name="connsiteX1" fmla="*/ 1768521 w 3533313"/>
                <a:gd name="connsiteY1" fmla="*/ 0 h 955215"/>
                <a:gd name="connsiteX2" fmla="*/ 3533313 w 3533313"/>
                <a:gd name="connsiteY2" fmla="*/ 701951 h 955215"/>
                <a:gd name="connsiteX3" fmla="*/ 1704380 w 3533313"/>
                <a:gd name="connsiteY3" fmla="*/ 361499 h 955215"/>
                <a:gd name="connsiteX4" fmla="*/ 3729 w 3533313"/>
                <a:gd name="connsiteY4" fmla="*/ 701951 h 955215"/>
                <a:gd name="connsiteX0" fmla="*/ 3729 w 3533313"/>
                <a:gd name="connsiteY0" fmla="*/ 701951 h 955215"/>
                <a:gd name="connsiteX1" fmla="*/ 1768521 w 3533313"/>
                <a:gd name="connsiteY1" fmla="*/ 0 h 955215"/>
                <a:gd name="connsiteX2" fmla="*/ 3533313 w 3533313"/>
                <a:gd name="connsiteY2" fmla="*/ 701951 h 955215"/>
                <a:gd name="connsiteX3" fmla="*/ 1704380 w 3533313"/>
                <a:gd name="connsiteY3" fmla="*/ 361499 h 955215"/>
                <a:gd name="connsiteX4" fmla="*/ 3729 w 3533313"/>
                <a:gd name="connsiteY4" fmla="*/ 701951 h 955215"/>
                <a:gd name="connsiteX0" fmla="*/ 105123 w 3634707"/>
                <a:gd name="connsiteY0" fmla="*/ 701951 h 955215"/>
                <a:gd name="connsiteX1" fmla="*/ 1869915 w 3634707"/>
                <a:gd name="connsiteY1" fmla="*/ 0 h 955215"/>
                <a:gd name="connsiteX2" fmla="*/ 3634707 w 3634707"/>
                <a:gd name="connsiteY2" fmla="*/ 701951 h 955215"/>
                <a:gd name="connsiteX3" fmla="*/ 1805774 w 3634707"/>
                <a:gd name="connsiteY3" fmla="*/ 361499 h 955215"/>
                <a:gd name="connsiteX4" fmla="*/ 105123 w 3634707"/>
                <a:gd name="connsiteY4" fmla="*/ 701951 h 955215"/>
                <a:gd name="connsiteX0" fmla="*/ 105123 w 3634707"/>
                <a:gd name="connsiteY0" fmla="*/ 701951 h 953871"/>
                <a:gd name="connsiteX1" fmla="*/ 1869915 w 3634707"/>
                <a:gd name="connsiteY1" fmla="*/ 0 h 953871"/>
                <a:gd name="connsiteX2" fmla="*/ 3634707 w 3634707"/>
                <a:gd name="connsiteY2" fmla="*/ 701951 h 953871"/>
                <a:gd name="connsiteX3" fmla="*/ 1805774 w 3634707"/>
                <a:gd name="connsiteY3" fmla="*/ 361499 h 953871"/>
                <a:gd name="connsiteX4" fmla="*/ 105123 w 3634707"/>
                <a:gd name="connsiteY4" fmla="*/ 701951 h 953871"/>
                <a:gd name="connsiteX0" fmla="*/ 105123 w 3634707"/>
                <a:gd name="connsiteY0" fmla="*/ 701951 h 706530"/>
                <a:gd name="connsiteX1" fmla="*/ 1869915 w 3634707"/>
                <a:gd name="connsiteY1" fmla="*/ 0 h 706530"/>
                <a:gd name="connsiteX2" fmla="*/ 3634707 w 3634707"/>
                <a:gd name="connsiteY2" fmla="*/ 701951 h 706530"/>
                <a:gd name="connsiteX3" fmla="*/ 1805774 w 3634707"/>
                <a:gd name="connsiteY3" fmla="*/ 361499 h 706530"/>
                <a:gd name="connsiteX4" fmla="*/ 105123 w 3634707"/>
                <a:gd name="connsiteY4" fmla="*/ 701951 h 706530"/>
                <a:gd name="connsiteX0" fmla="*/ 105123 w 4012755"/>
                <a:gd name="connsiteY0" fmla="*/ 701951 h 706530"/>
                <a:gd name="connsiteX1" fmla="*/ 1869915 w 4012755"/>
                <a:gd name="connsiteY1" fmla="*/ 0 h 706530"/>
                <a:gd name="connsiteX2" fmla="*/ 3634707 w 4012755"/>
                <a:gd name="connsiteY2" fmla="*/ 701951 h 706530"/>
                <a:gd name="connsiteX3" fmla="*/ 1805774 w 4012755"/>
                <a:gd name="connsiteY3" fmla="*/ 361499 h 706530"/>
                <a:gd name="connsiteX4" fmla="*/ 105123 w 4012755"/>
                <a:gd name="connsiteY4" fmla="*/ 701951 h 706530"/>
                <a:gd name="connsiteX0" fmla="*/ 105123 w 3838379"/>
                <a:gd name="connsiteY0" fmla="*/ 701951 h 712604"/>
                <a:gd name="connsiteX1" fmla="*/ 1869915 w 3838379"/>
                <a:gd name="connsiteY1" fmla="*/ 0 h 712604"/>
                <a:gd name="connsiteX2" fmla="*/ 3634707 w 3838379"/>
                <a:gd name="connsiteY2" fmla="*/ 701951 h 712604"/>
                <a:gd name="connsiteX3" fmla="*/ 1805774 w 3838379"/>
                <a:gd name="connsiteY3" fmla="*/ 361499 h 712604"/>
                <a:gd name="connsiteX4" fmla="*/ 105123 w 3838379"/>
                <a:gd name="connsiteY4" fmla="*/ 701951 h 712604"/>
                <a:gd name="connsiteX0" fmla="*/ 105123 w 3834430"/>
                <a:gd name="connsiteY0" fmla="*/ 701951 h 706530"/>
                <a:gd name="connsiteX1" fmla="*/ 1869915 w 3834430"/>
                <a:gd name="connsiteY1" fmla="*/ 0 h 706530"/>
                <a:gd name="connsiteX2" fmla="*/ 3634707 w 3834430"/>
                <a:gd name="connsiteY2" fmla="*/ 701951 h 706530"/>
                <a:gd name="connsiteX3" fmla="*/ 1805774 w 3834430"/>
                <a:gd name="connsiteY3" fmla="*/ 361499 h 706530"/>
                <a:gd name="connsiteX4" fmla="*/ 105123 w 3834430"/>
                <a:gd name="connsiteY4" fmla="*/ 701951 h 706530"/>
                <a:gd name="connsiteX0" fmla="*/ 148572 w 3877879"/>
                <a:gd name="connsiteY0" fmla="*/ 701951 h 702154"/>
                <a:gd name="connsiteX1" fmla="*/ 1913364 w 3877879"/>
                <a:gd name="connsiteY1" fmla="*/ 0 h 702154"/>
                <a:gd name="connsiteX2" fmla="*/ 3678156 w 3877879"/>
                <a:gd name="connsiteY2" fmla="*/ 701951 h 702154"/>
                <a:gd name="connsiteX3" fmla="*/ 1849223 w 3877879"/>
                <a:gd name="connsiteY3" fmla="*/ 361499 h 702154"/>
                <a:gd name="connsiteX4" fmla="*/ 148572 w 3877879"/>
                <a:gd name="connsiteY4" fmla="*/ 701951 h 702154"/>
                <a:gd name="connsiteX0" fmla="*/ 148572 w 3877879"/>
                <a:gd name="connsiteY0" fmla="*/ 701951 h 702154"/>
                <a:gd name="connsiteX1" fmla="*/ 1913364 w 3877879"/>
                <a:gd name="connsiteY1" fmla="*/ 0 h 702154"/>
                <a:gd name="connsiteX2" fmla="*/ 3678156 w 3877879"/>
                <a:gd name="connsiteY2" fmla="*/ 701951 h 702154"/>
                <a:gd name="connsiteX3" fmla="*/ 1849223 w 3877879"/>
                <a:gd name="connsiteY3" fmla="*/ 361499 h 702154"/>
                <a:gd name="connsiteX4" fmla="*/ 148572 w 3877879"/>
                <a:gd name="connsiteY4" fmla="*/ 701951 h 702154"/>
                <a:gd name="connsiteX0" fmla="*/ 124986 w 3825948"/>
                <a:gd name="connsiteY0" fmla="*/ 701951 h 702154"/>
                <a:gd name="connsiteX1" fmla="*/ 1889778 w 3825948"/>
                <a:gd name="connsiteY1" fmla="*/ 0 h 702154"/>
                <a:gd name="connsiteX2" fmla="*/ 3654570 w 3825948"/>
                <a:gd name="connsiteY2" fmla="*/ 701951 h 702154"/>
                <a:gd name="connsiteX3" fmla="*/ 1825637 w 3825948"/>
                <a:gd name="connsiteY3" fmla="*/ 361499 h 702154"/>
                <a:gd name="connsiteX4" fmla="*/ 124986 w 3825948"/>
                <a:gd name="connsiteY4" fmla="*/ 701951 h 702154"/>
                <a:gd name="connsiteX0" fmla="*/ 124986 w 3815192"/>
                <a:gd name="connsiteY0" fmla="*/ 701951 h 702154"/>
                <a:gd name="connsiteX1" fmla="*/ 1889778 w 3815192"/>
                <a:gd name="connsiteY1" fmla="*/ 0 h 702154"/>
                <a:gd name="connsiteX2" fmla="*/ 3654570 w 3815192"/>
                <a:gd name="connsiteY2" fmla="*/ 701951 h 702154"/>
                <a:gd name="connsiteX3" fmla="*/ 1825637 w 3815192"/>
                <a:gd name="connsiteY3" fmla="*/ 361499 h 702154"/>
                <a:gd name="connsiteX4" fmla="*/ 124986 w 3815192"/>
                <a:gd name="connsiteY4" fmla="*/ 701951 h 702154"/>
                <a:gd name="connsiteX0" fmla="*/ 124986 w 3815192"/>
                <a:gd name="connsiteY0" fmla="*/ 701951 h 702154"/>
                <a:gd name="connsiteX1" fmla="*/ 1889778 w 3815192"/>
                <a:gd name="connsiteY1" fmla="*/ 0 h 702154"/>
                <a:gd name="connsiteX2" fmla="*/ 3654570 w 3815192"/>
                <a:gd name="connsiteY2" fmla="*/ 701951 h 702154"/>
                <a:gd name="connsiteX3" fmla="*/ 1825637 w 3815192"/>
                <a:gd name="connsiteY3" fmla="*/ 361499 h 702154"/>
                <a:gd name="connsiteX4" fmla="*/ 124986 w 3815192"/>
                <a:gd name="connsiteY4" fmla="*/ 701951 h 702154"/>
                <a:gd name="connsiteX0" fmla="*/ 252112 w 4081488"/>
                <a:gd name="connsiteY0" fmla="*/ 702039 h 702245"/>
                <a:gd name="connsiteX1" fmla="*/ 2016904 w 4081488"/>
                <a:gd name="connsiteY1" fmla="*/ 88 h 702245"/>
                <a:gd name="connsiteX2" fmla="*/ 3781696 w 4081488"/>
                <a:gd name="connsiteY2" fmla="*/ 702039 h 702245"/>
                <a:gd name="connsiteX3" fmla="*/ 1952763 w 4081488"/>
                <a:gd name="connsiteY3" fmla="*/ 361587 h 702245"/>
                <a:gd name="connsiteX4" fmla="*/ 252112 w 4081488"/>
                <a:gd name="connsiteY4" fmla="*/ 702039 h 702245"/>
                <a:gd name="connsiteX0" fmla="*/ 3254 w 3535011"/>
                <a:gd name="connsiteY0" fmla="*/ 702049 h 708771"/>
                <a:gd name="connsiteX1" fmla="*/ 1768046 w 3535011"/>
                <a:gd name="connsiteY1" fmla="*/ 98 h 708771"/>
                <a:gd name="connsiteX2" fmla="*/ 3532838 w 3535011"/>
                <a:gd name="connsiteY2" fmla="*/ 702049 h 708771"/>
                <a:gd name="connsiteX3" fmla="*/ 1778743 w 3535011"/>
                <a:gd name="connsiteY3" fmla="*/ 361596 h 708771"/>
                <a:gd name="connsiteX4" fmla="*/ 3254 w 3535011"/>
                <a:gd name="connsiteY4" fmla="*/ 702049 h 708771"/>
                <a:gd name="connsiteX0" fmla="*/ 206808 w 3738566"/>
                <a:gd name="connsiteY0" fmla="*/ 702049 h 728939"/>
                <a:gd name="connsiteX1" fmla="*/ 1971600 w 3738566"/>
                <a:gd name="connsiteY1" fmla="*/ 98 h 728939"/>
                <a:gd name="connsiteX2" fmla="*/ 3736392 w 3738566"/>
                <a:gd name="connsiteY2" fmla="*/ 702049 h 728939"/>
                <a:gd name="connsiteX3" fmla="*/ 1982297 w 3738566"/>
                <a:gd name="connsiteY3" fmla="*/ 361596 h 728939"/>
                <a:gd name="connsiteX4" fmla="*/ 206808 w 3738566"/>
                <a:gd name="connsiteY4" fmla="*/ 702049 h 728939"/>
                <a:gd name="connsiteX0" fmla="*/ 206808 w 3927917"/>
                <a:gd name="connsiteY0" fmla="*/ 702030 h 728920"/>
                <a:gd name="connsiteX1" fmla="*/ 1971600 w 3927917"/>
                <a:gd name="connsiteY1" fmla="*/ 79 h 728920"/>
                <a:gd name="connsiteX2" fmla="*/ 3736392 w 3927917"/>
                <a:gd name="connsiteY2" fmla="*/ 702030 h 728920"/>
                <a:gd name="connsiteX3" fmla="*/ 1982297 w 3927917"/>
                <a:gd name="connsiteY3" fmla="*/ 361577 h 728920"/>
                <a:gd name="connsiteX4" fmla="*/ 206808 w 3927917"/>
                <a:gd name="connsiteY4" fmla="*/ 702030 h 728920"/>
                <a:gd name="connsiteX0" fmla="*/ 313163 w 4034274"/>
                <a:gd name="connsiteY0" fmla="*/ 702030 h 728920"/>
                <a:gd name="connsiteX1" fmla="*/ 2077955 w 4034274"/>
                <a:gd name="connsiteY1" fmla="*/ 79 h 728920"/>
                <a:gd name="connsiteX2" fmla="*/ 3842747 w 4034274"/>
                <a:gd name="connsiteY2" fmla="*/ 702030 h 728920"/>
                <a:gd name="connsiteX3" fmla="*/ 2088652 w 4034274"/>
                <a:gd name="connsiteY3" fmla="*/ 361577 h 728920"/>
                <a:gd name="connsiteX4" fmla="*/ 313163 w 4034274"/>
                <a:gd name="connsiteY4" fmla="*/ 702030 h 728920"/>
                <a:gd name="connsiteX0" fmla="*/ 313164 w 4034274"/>
                <a:gd name="connsiteY0" fmla="*/ 702030 h 728920"/>
                <a:gd name="connsiteX1" fmla="*/ 2077956 w 4034274"/>
                <a:gd name="connsiteY1" fmla="*/ 79 h 728920"/>
                <a:gd name="connsiteX2" fmla="*/ 3842748 w 4034274"/>
                <a:gd name="connsiteY2" fmla="*/ 702030 h 728920"/>
                <a:gd name="connsiteX3" fmla="*/ 2088653 w 4034274"/>
                <a:gd name="connsiteY3" fmla="*/ 361577 h 728920"/>
                <a:gd name="connsiteX4" fmla="*/ 313164 w 4034274"/>
                <a:gd name="connsiteY4" fmla="*/ 702030 h 728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274" h="728920">
                  <a:moveTo>
                    <a:pt x="313164" y="702030"/>
                  </a:moveTo>
                  <a:cubicBezTo>
                    <a:pt x="-436965" y="892462"/>
                    <a:pt x="164056" y="9363"/>
                    <a:pt x="2077956" y="79"/>
                  </a:cubicBezTo>
                  <a:cubicBezTo>
                    <a:pt x="3991856" y="-9205"/>
                    <a:pt x="4311352" y="808900"/>
                    <a:pt x="3842748" y="702030"/>
                  </a:cubicBezTo>
                  <a:cubicBezTo>
                    <a:pt x="3374144" y="595160"/>
                    <a:pt x="2644842" y="361578"/>
                    <a:pt x="2088653" y="361577"/>
                  </a:cubicBezTo>
                  <a:cubicBezTo>
                    <a:pt x="1532464" y="361576"/>
                    <a:pt x="1063293" y="511598"/>
                    <a:pt x="313164" y="702030"/>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26">
              <a:extLst>
                <a:ext uri="{FF2B5EF4-FFF2-40B4-BE49-F238E27FC236}">
                  <a16:creationId xmlns:a16="http://schemas.microsoft.com/office/drawing/2014/main" id="{0C73F494-6CED-2C89-649A-8BFCB80D4537}"/>
                </a:ext>
              </a:extLst>
            </p:cNvPr>
            <p:cNvSpPr/>
            <p:nvPr/>
          </p:nvSpPr>
          <p:spPr>
            <a:xfrm rot="5400000">
              <a:off x="8424799" y="2518189"/>
              <a:ext cx="1846555" cy="432269"/>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1B74790C-2B0E-ED26-DA88-874C51B4077C}"/>
                </a:ext>
              </a:extLst>
            </p:cNvPr>
            <p:cNvCxnSpPr/>
            <p:nvPr/>
          </p:nvCxnSpPr>
          <p:spPr>
            <a:xfrm>
              <a:off x="9138410" y="1639615"/>
              <a:ext cx="0" cy="221624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Bogen 16">
              <a:extLst>
                <a:ext uri="{FF2B5EF4-FFF2-40B4-BE49-F238E27FC236}">
                  <a16:creationId xmlns:a16="http://schemas.microsoft.com/office/drawing/2014/main" id="{A1FF78D0-BBED-2982-5A06-17F3FCA345E6}"/>
                </a:ext>
              </a:extLst>
            </p:cNvPr>
            <p:cNvSpPr/>
            <p:nvPr/>
          </p:nvSpPr>
          <p:spPr>
            <a:xfrm>
              <a:off x="8123357" y="2498969"/>
              <a:ext cx="1979431" cy="719719"/>
            </a:xfrm>
            <a:prstGeom prst="arc">
              <a:avLst>
                <a:gd name="adj1" fmla="val 17483586"/>
                <a:gd name="adj2" fmla="val 15342865"/>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Bogen 17">
              <a:extLst>
                <a:ext uri="{FF2B5EF4-FFF2-40B4-BE49-F238E27FC236}">
                  <a16:creationId xmlns:a16="http://schemas.microsoft.com/office/drawing/2014/main" id="{376CB13E-1474-8EA6-52C2-E817E59B6315}"/>
                </a:ext>
              </a:extLst>
            </p:cNvPr>
            <p:cNvSpPr/>
            <p:nvPr/>
          </p:nvSpPr>
          <p:spPr>
            <a:xfrm>
              <a:off x="8012230" y="2404234"/>
              <a:ext cx="2185022" cy="922409"/>
            </a:xfrm>
            <a:prstGeom prst="arc">
              <a:avLst>
                <a:gd name="adj1" fmla="val 16873758"/>
                <a:gd name="adj2" fmla="val 1534678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Bogen 18">
              <a:extLst>
                <a:ext uri="{FF2B5EF4-FFF2-40B4-BE49-F238E27FC236}">
                  <a16:creationId xmlns:a16="http://schemas.microsoft.com/office/drawing/2014/main" id="{D0542A1C-641B-61C6-3E4D-22C03201051F}"/>
                </a:ext>
              </a:extLst>
            </p:cNvPr>
            <p:cNvSpPr/>
            <p:nvPr/>
          </p:nvSpPr>
          <p:spPr>
            <a:xfrm>
              <a:off x="8726000" y="2730225"/>
              <a:ext cx="824821" cy="276840"/>
            </a:xfrm>
            <a:prstGeom prst="arc">
              <a:avLst>
                <a:gd name="adj1" fmla="val 18415572"/>
                <a:gd name="adj2" fmla="val 1538397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Bogen 19">
              <a:extLst>
                <a:ext uri="{FF2B5EF4-FFF2-40B4-BE49-F238E27FC236}">
                  <a16:creationId xmlns:a16="http://schemas.microsoft.com/office/drawing/2014/main" id="{893CED19-1C33-D984-F9EF-1CD58D575000}"/>
                </a:ext>
              </a:extLst>
            </p:cNvPr>
            <p:cNvSpPr/>
            <p:nvPr/>
          </p:nvSpPr>
          <p:spPr>
            <a:xfrm>
              <a:off x="8837409" y="2791125"/>
              <a:ext cx="602747" cy="148623"/>
            </a:xfrm>
            <a:prstGeom prst="arc">
              <a:avLst>
                <a:gd name="adj1" fmla="val 18415572"/>
                <a:gd name="adj2" fmla="val 1538397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Tree>
    <p:extLst>
      <p:ext uri="{BB962C8B-B14F-4D97-AF65-F5344CB8AC3E}">
        <p14:creationId xmlns:p14="http://schemas.microsoft.com/office/powerpoint/2010/main" val="340515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kumimoji="0" lang="de-DE" sz="2800" b="0" i="0" u="none" strike="noStrike" kern="1200" cap="none" spc="0" normalizeH="0" baseline="0" noProof="0" dirty="0">
                <a:ln>
                  <a:noFill/>
                </a:ln>
                <a:solidFill>
                  <a:schemeClr val="tx1"/>
                </a:solidFill>
                <a:effectLst/>
                <a:uLnTx/>
                <a:uFillTx/>
                <a:latin typeface="+mn-lt"/>
                <a:ea typeface="+mj-ea"/>
                <a:cs typeface="+mj-cs"/>
              </a:rPr>
              <a:t>Antennenpolarisation</a:t>
            </a:r>
            <a:endParaRPr kumimoji="0" lang="de-DE" sz="4000" b="0" i="0" u="none" strike="noStrike" kern="1200" cap="none" spc="0" normalizeH="0" baseline="0" noProof="0" dirty="0">
              <a:ln>
                <a:noFill/>
              </a:ln>
              <a:solidFill>
                <a:srgbClr val="A80163"/>
              </a:solidFill>
              <a:effectLst/>
              <a:uLnTx/>
              <a:uFillTx/>
              <a:latin typeface="+mn-lt"/>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3D1FE8E1-5703-0966-533E-8319947B11AD}"/>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solidFill>
                  <a:srgbClr val="000000"/>
                </a:solidFill>
              </a:rPr>
              <a:t>Polarisationsangaben</a:t>
            </a:r>
            <a:r>
              <a:rPr lang="de-DE" dirty="0">
                <a:solidFill>
                  <a:srgbClr val="000000"/>
                </a:solidFill>
              </a:rPr>
              <a:t> bei Antennen </a:t>
            </a:r>
            <a:r>
              <a:rPr lang="de-DE" b="1" dirty="0">
                <a:solidFill>
                  <a:srgbClr val="000000"/>
                </a:solidFill>
              </a:rPr>
              <a:t>beziehen sich auf die Ausrichtung des erzeugten elektrischen Feldes</a:t>
            </a:r>
            <a:r>
              <a:rPr lang="de-DE" dirty="0">
                <a:solidFill>
                  <a:srgbClr val="000000"/>
                </a:solidFill>
              </a:rPr>
              <a:t>. Referenz ist hierbei der Erdboden:</a:t>
            </a:r>
          </a:p>
          <a:p>
            <a:pPr lvl="1">
              <a:defRPr/>
            </a:pPr>
            <a:r>
              <a:rPr lang="de-DE" dirty="0">
                <a:solidFill>
                  <a:srgbClr val="000000"/>
                </a:solidFill>
              </a:rPr>
              <a:t>Folglich sprechen wir von vertikaler Polarisation, wenn die Antenne senkrecht auf dem Boden steht und entsprechend die Feldlinien des E-Feldes von unten nach oben verlaufen</a:t>
            </a:r>
          </a:p>
          <a:p>
            <a:pPr lvl="1">
              <a:defRPr/>
            </a:pPr>
            <a:r>
              <a:rPr lang="de-DE" dirty="0">
                <a:solidFill>
                  <a:srgbClr val="000000"/>
                </a:solidFill>
              </a:rPr>
              <a:t>Laufen die Feldlinien des E-Feldes parallel zur Erdoberfläche, sprechen wir von horizontaler Polarisation</a:t>
            </a:r>
          </a:p>
          <a:p>
            <a:pPr lvl="1">
              <a:defRPr/>
            </a:pPr>
            <a:r>
              <a:rPr lang="de-DE" dirty="0">
                <a:solidFill>
                  <a:srgbClr val="000000"/>
                </a:solidFill>
              </a:rPr>
              <a:t>Bei mechanisch einfach gestreckten Antennen entspricht die Polarisation der Orientierung des strahlenden Elementes</a:t>
            </a:r>
          </a:p>
          <a:p>
            <a:pPr marL="0" indent="0">
              <a:buNone/>
              <a:defRPr/>
            </a:pPr>
            <a:r>
              <a:rPr lang="de-DE" dirty="0"/>
              <a:t>Beispiele:</a:t>
            </a:r>
          </a:p>
          <a:p>
            <a:pPr marL="0" indent="0">
              <a:buNone/>
              <a:defRPr/>
            </a:pPr>
            <a:endParaRPr lang="de-DE" dirty="0"/>
          </a:p>
          <a:p>
            <a:pPr marL="0" indent="0">
              <a:buNone/>
              <a:defRPr/>
            </a:pPr>
            <a:endParaRPr lang="de-DE" dirty="0"/>
          </a:p>
          <a:p>
            <a:pPr marL="0" indent="0">
              <a:buNone/>
              <a:defRPr/>
            </a:pPr>
            <a:endParaRPr lang="de-DE" dirty="0"/>
          </a:p>
          <a:p>
            <a:pPr marL="0" indent="0">
              <a:buNone/>
              <a:defRPr/>
            </a:pPr>
            <a:endParaRPr lang="de-DE" dirty="0"/>
          </a:p>
          <a:p>
            <a:pPr marL="0" indent="0">
              <a:buNone/>
              <a:defRPr/>
            </a:pPr>
            <a:r>
              <a:rPr lang="de-DE" dirty="0"/>
              <a:t>Werden vertikal und horizontal polarisierte Antennen miteinander gekoppelt gemeinsam gespeist, so ergibt sich bei geeignetem Aufbau durch die zeitliche Überlagerung eine zirkulare Polarisation (rechts- oder linksdrehend)</a:t>
            </a:r>
          </a:p>
        </p:txBody>
      </p:sp>
      <p:grpSp>
        <p:nvGrpSpPr>
          <p:cNvPr id="43" name="Gruppieren 42">
            <a:extLst>
              <a:ext uri="{FF2B5EF4-FFF2-40B4-BE49-F238E27FC236}">
                <a16:creationId xmlns:a16="http://schemas.microsoft.com/office/drawing/2014/main" id="{1AC3B2C8-9745-417C-0B76-C28FA0392E93}"/>
              </a:ext>
            </a:extLst>
          </p:cNvPr>
          <p:cNvGrpSpPr/>
          <p:nvPr/>
        </p:nvGrpSpPr>
        <p:grpSpPr>
          <a:xfrm>
            <a:off x="763740" y="3252923"/>
            <a:ext cx="1077834" cy="1050268"/>
            <a:chOff x="258762" y="3826276"/>
            <a:chExt cx="1340528" cy="1579439"/>
          </a:xfrm>
        </p:grpSpPr>
        <p:cxnSp>
          <p:nvCxnSpPr>
            <p:cNvPr id="7" name="Gerader Verbinder 6">
              <a:extLst>
                <a:ext uri="{FF2B5EF4-FFF2-40B4-BE49-F238E27FC236}">
                  <a16:creationId xmlns:a16="http://schemas.microsoft.com/office/drawing/2014/main" id="{40BB7BAF-3ECA-EA95-2F65-634F6F5FBA42}"/>
                </a:ext>
              </a:extLst>
            </p:cNvPr>
            <p:cNvCxnSpPr/>
            <p:nvPr/>
          </p:nvCxnSpPr>
          <p:spPr>
            <a:xfrm>
              <a:off x="994299" y="3826276"/>
              <a:ext cx="0" cy="7711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Gleichschenkliges Dreieck 7">
              <a:extLst>
                <a:ext uri="{FF2B5EF4-FFF2-40B4-BE49-F238E27FC236}">
                  <a16:creationId xmlns:a16="http://schemas.microsoft.com/office/drawing/2014/main" id="{8C412926-ACE7-E79B-3411-1D5B791A2E40}"/>
                </a:ext>
              </a:extLst>
            </p:cNvPr>
            <p:cNvSpPr/>
            <p:nvPr/>
          </p:nvSpPr>
          <p:spPr>
            <a:xfrm>
              <a:off x="258762" y="4396272"/>
              <a:ext cx="807868" cy="568171"/>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D3B520FF-FEC6-400C-350D-D42383946284}"/>
                </a:ext>
              </a:extLst>
            </p:cNvPr>
            <p:cNvCxnSpPr>
              <a:stCxn id="8" idx="0"/>
            </p:cNvCxnSpPr>
            <p:nvPr/>
          </p:nvCxnSpPr>
          <p:spPr>
            <a:xfrm flipV="1">
              <a:off x="662696" y="4103308"/>
              <a:ext cx="513341" cy="2929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E91B9A3F-0624-EDD3-237F-670C0B0D883E}"/>
                </a:ext>
              </a:extLst>
            </p:cNvPr>
            <p:cNvCxnSpPr>
              <a:stCxn id="8" idx="4"/>
            </p:cNvCxnSpPr>
            <p:nvPr/>
          </p:nvCxnSpPr>
          <p:spPr>
            <a:xfrm flipV="1">
              <a:off x="1066630" y="4680357"/>
              <a:ext cx="516385" cy="284086"/>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622B7883-E329-1D99-D5C3-43F1803080B2}"/>
                </a:ext>
              </a:extLst>
            </p:cNvPr>
            <p:cNvSpPr/>
            <p:nvPr/>
          </p:nvSpPr>
          <p:spPr>
            <a:xfrm>
              <a:off x="258762" y="4964443"/>
              <a:ext cx="807868" cy="4412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7">
              <a:extLst>
                <a:ext uri="{FF2B5EF4-FFF2-40B4-BE49-F238E27FC236}">
                  <a16:creationId xmlns:a16="http://schemas.microsoft.com/office/drawing/2014/main" id="{484EF8C5-633A-7723-3C64-7C5D3DA3F488}"/>
                </a:ext>
              </a:extLst>
            </p:cNvPr>
            <p:cNvSpPr/>
            <p:nvPr/>
          </p:nvSpPr>
          <p:spPr>
            <a:xfrm>
              <a:off x="1066630" y="4680357"/>
              <a:ext cx="532660" cy="725358"/>
            </a:xfrm>
            <a:custGeom>
              <a:avLst/>
              <a:gdLst>
                <a:gd name="connsiteX0" fmla="*/ 0 w 807868"/>
                <a:gd name="connsiteY0" fmla="*/ 0 h 441272"/>
                <a:gd name="connsiteX1" fmla="*/ 807868 w 807868"/>
                <a:gd name="connsiteY1" fmla="*/ 0 h 441272"/>
                <a:gd name="connsiteX2" fmla="*/ 807868 w 807868"/>
                <a:gd name="connsiteY2" fmla="*/ 441272 h 441272"/>
                <a:gd name="connsiteX3" fmla="*/ 0 w 807868"/>
                <a:gd name="connsiteY3" fmla="*/ 441272 h 441272"/>
                <a:gd name="connsiteX4" fmla="*/ 0 w 807868"/>
                <a:gd name="connsiteY4" fmla="*/ 0 h 441272"/>
                <a:gd name="connsiteX0" fmla="*/ 0 w 807868"/>
                <a:gd name="connsiteY0" fmla="*/ 284086 h 725358"/>
                <a:gd name="connsiteX1" fmla="*/ 506028 w 807868"/>
                <a:gd name="connsiteY1" fmla="*/ 0 h 725358"/>
                <a:gd name="connsiteX2" fmla="*/ 807868 w 807868"/>
                <a:gd name="connsiteY2" fmla="*/ 725358 h 725358"/>
                <a:gd name="connsiteX3" fmla="*/ 0 w 807868"/>
                <a:gd name="connsiteY3" fmla="*/ 725358 h 725358"/>
                <a:gd name="connsiteX4" fmla="*/ 0 w 807868"/>
                <a:gd name="connsiteY4" fmla="*/ 284086 h 725358"/>
                <a:gd name="connsiteX0" fmla="*/ 0 w 532660"/>
                <a:gd name="connsiteY0" fmla="*/ 284086 h 725358"/>
                <a:gd name="connsiteX1" fmla="*/ 506028 w 532660"/>
                <a:gd name="connsiteY1" fmla="*/ 0 h 725358"/>
                <a:gd name="connsiteX2" fmla="*/ 532660 w 532660"/>
                <a:gd name="connsiteY2" fmla="*/ 414639 h 725358"/>
                <a:gd name="connsiteX3" fmla="*/ 0 w 532660"/>
                <a:gd name="connsiteY3" fmla="*/ 725358 h 725358"/>
                <a:gd name="connsiteX4" fmla="*/ 0 w 532660"/>
                <a:gd name="connsiteY4" fmla="*/ 284086 h 72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660" h="725358">
                  <a:moveTo>
                    <a:pt x="0" y="284086"/>
                  </a:moveTo>
                  <a:lnTo>
                    <a:pt x="506028" y="0"/>
                  </a:lnTo>
                  <a:lnTo>
                    <a:pt x="532660" y="414639"/>
                  </a:lnTo>
                  <a:lnTo>
                    <a:pt x="0" y="725358"/>
                  </a:lnTo>
                  <a:lnTo>
                    <a:pt x="0" y="284086"/>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6" name="Gerader Verbinder 15">
              <a:extLst>
                <a:ext uri="{FF2B5EF4-FFF2-40B4-BE49-F238E27FC236}">
                  <a16:creationId xmlns:a16="http://schemas.microsoft.com/office/drawing/2014/main" id="{9441E6DB-40C0-BE69-9B48-D6DB8E204B88}"/>
                </a:ext>
              </a:extLst>
            </p:cNvPr>
            <p:cNvCxnSpPr/>
            <p:nvPr/>
          </p:nvCxnSpPr>
          <p:spPr>
            <a:xfrm>
              <a:off x="1176037" y="4103308"/>
              <a:ext cx="406978" cy="5770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uppieren 45">
            <a:extLst>
              <a:ext uri="{FF2B5EF4-FFF2-40B4-BE49-F238E27FC236}">
                <a16:creationId xmlns:a16="http://schemas.microsoft.com/office/drawing/2014/main" id="{C4515D67-5AB6-ECC1-23F0-463EDF8322D8}"/>
              </a:ext>
            </a:extLst>
          </p:cNvPr>
          <p:cNvGrpSpPr/>
          <p:nvPr/>
        </p:nvGrpSpPr>
        <p:grpSpPr>
          <a:xfrm>
            <a:off x="8014939" y="3289714"/>
            <a:ext cx="2611873" cy="873065"/>
            <a:chOff x="7945515" y="3294993"/>
            <a:chExt cx="2783311" cy="1398927"/>
          </a:xfrm>
        </p:grpSpPr>
        <p:cxnSp>
          <p:nvCxnSpPr>
            <p:cNvPr id="17" name="Gerader Verbinder 16">
              <a:extLst>
                <a:ext uri="{FF2B5EF4-FFF2-40B4-BE49-F238E27FC236}">
                  <a16:creationId xmlns:a16="http://schemas.microsoft.com/office/drawing/2014/main" id="{3A55B12E-13B1-4DB5-DC90-FACB2DBD8C42}"/>
                </a:ext>
              </a:extLst>
            </p:cNvPr>
            <p:cNvCxnSpPr/>
            <p:nvPr/>
          </p:nvCxnSpPr>
          <p:spPr>
            <a:xfrm>
              <a:off x="7946994" y="3922796"/>
              <a:ext cx="0" cy="7711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ihandform 27">
              <a:extLst>
                <a:ext uri="{FF2B5EF4-FFF2-40B4-BE49-F238E27FC236}">
                  <a16:creationId xmlns:a16="http://schemas.microsoft.com/office/drawing/2014/main" id="{8747EEBF-BBDF-A247-AB65-3F38EFB6E6CA}"/>
                </a:ext>
              </a:extLst>
            </p:cNvPr>
            <p:cNvSpPr/>
            <p:nvPr/>
          </p:nvSpPr>
          <p:spPr>
            <a:xfrm>
              <a:off x="7945515" y="3817399"/>
              <a:ext cx="1828799" cy="228174"/>
            </a:xfrm>
            <a:custGeom>
              <a:avLst/>
              <a:gdLst>
                <a:gd name="connsiteX0" fmla="*/ 0 w 1704512"/>
                <a:gd name="connsiteY0" fmla="*/ 0 h 497150"/>
                <a:gd name="connsiteX1" fmla="*/ 1704512 w 1704512"/>
                <a:gd name="connsiteY1" fmla="*/ 497150 h 497150"/>
                <a:gd name="connsiteX0" fmla="*/ 0 w 1704512"/>
                <a:gd name="connsiteY0" fmla="*/ 0 h 497150"/>
                <a:gd name="connsiteX1" fmla="*/ 1704512 w 1704512"/>
                <a:gd name="connsiteY1" fmla="*/ 497150 h 497150"/>
                <a:gd name="connsiteX0" fmla="*/ 0 w 1704512"/>
                <a:gd name="connsiteY0" fmla="*/ 0 h 497150"/>
                <a:gd name="connsiteX1" fmla="*/ 1704512 w 1704512"/>
                <a:gd name="connsiteY1" fmla="*/ 497150 h 497150"/>
                <a:gd name="connsiteX0" fmla="*/ 0 w 1704512"/>
                <a:gd name="connsiteY0" fmla="*/ 0 h 513485"/>
                <a:gd name="connsiteX1" fmla="*/ 1704512 w 1704512"/>
                <a:gd name="connsiteY1" fmla="*/ 497150 h 513485"/>
                <a:gd name="connsiteX0" fmla="*/ 0 w 1704512"/>
                <a:gd name="connsiteY0" fmla="*/ 0 h 591204"/>
                <a:gd name="connsiteX1" fmla="*/ 1704512 w 1704512"/>
                <a:gd name="connsiteY1" fmla="*/ 497150 h 591204"/>
                <a:gd name="connsiteX0" fmla="*/ 0 w 1704512"/>
                <a:gd name="connsiteY0" fmla="*/ 0 h 567751"/>
                <a:gd name="connsiteX1" fmla="*/ 1704512 w 1704512"/>
                <a:gd name="connsiteY1" fmla="*/ 497150 h 567751"/>
                <a:gd name="connsiteX0" fmla="*/ 0 w 1704512"/>
                <a:gd name="connsiteY0" fmla="*/ 0 h 567751"/>
                <a:gd name="connsiteX1" fmla="*/ 1704512 w 1704512"/>
                <a:gd name="connsiteY1" fmla="*/ 497150 h 567751"/>
                <a:gd name="connsiteX0" fmla="*/ 0 w 1704512"/>
                <a:gd name="connsiteY0" fmla="*/ 0 h 531312"/>
                <a:gd name="connsiteX1" fmla="*/ 1704512 w 1704512"/>
                <a:gd name="connsiteY1" fmla="*/ 497150 h 531312"/>
                <a:gd name="connsiteX0" fmla="*/ 0 w 1828799"/>
                <a:gd name="connsiteY0" fmla="*/ 106531 h 342469"/>
                <a:gd name="connsiteX1" fmla="*/ 1828799 w 1828799"/>
                <a:gd name="connsiteY1" fmla="*/ 0 h 342469"/>
                <a:gd name="connsiteX0" fmla="*/ 0 w 1828799"/>
                <a:gd name="connsiteY0" fmla="*/ 106531 h 365930"/>
                <a:gd name="connsiteX1" fmla="*/ 1828799 w 1828799"/>
                <a:gd name="connsiteY1" fmla="*/ 0 h 365930"/>
                <a:gd name="connsiteX0" fmla="*/ 0 w 1828799"/>
                <a:gd name="connsiteY0" fmla="*/ 106531 h 228174"/>
                <a:gd name="connsiteX1" fmla="*/ 1828799 w 1828799"/>
                <a:gd name="connsiteY1" fmla="*/ 0 h 228174"/>
              </a:gdLst>
              <a:ahLst/>
              <a:cxnLst>
                <a:cxn ang="0">
                  <a:pos x="connsiteX0" y="connsiteY0"/>
                </a:cxn>
                <a:cxn ang="0">
                  <a:pos x="connsiteX1" y="connsiteY1"/>
                </a:cxn>
              </a:cxnLst>
              <a:rect l="l" t="t" r="r" b="b"/>
              <a:pathLst>
                <a:path w="1828799" h="228174">
                  <a:moveTo>
                    <a:pt x="0" y="106531"/>
                  </a:moveTo>
                  <a:cubicBezTo>
                    <a:pt x="887025" y="346968"/>
                    <a:pt x="1587623" y="187912"/>
                    <a:pt x="1828799"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Gleichschenkliges Dreieck 19">
              <a:extLst>
                <a:ext uri="{FF2B5EF4-FFF2-40B4-BE49-F238E27FC236}">
                  <a16:creationId xmlns:a16="http://schemas.microsoft.com/office/drawing/2014/main" id="{3024C22C-9677-7F6F-CE0C-2594CD0DB127}"/>
                </a:ext>
              </a:extLst>
            </p:cNvPr>
            <p:cNvSpPr/>
            <p:nvPr/>
          </p:nvSpPr>
          <p:spPr>
            <a:xfrm>
              <a:off x="9388298" y="3587957"/>
              <a:ext cx="807868" cy="568171"/>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0522D75C-C656-829B-30EE-8C1E62C29178}"/>
                </a:ext>
              </a:extLst>
            </p:cNvPr>
            <p:cNvCxnSpPr>
              <a:stCxn id="20" idx="0"/>
            </p:cNvCxnSpPr>
            <p:nvPr/>
          </p:nvCxnSpPr>
          <p:spPr>
            <a:xfrm flipV="1">
              <a:off x="9792232" y="3294993"/>
              <a:ext cx="513341" cy="2929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93DBD7F1-5BFD-F655-8D7B-6CC498013952}"/>
                </a:ext>
              </a:extLst>
            </p:cNvPr>
            <p:cNvCxnSpPr>
              <a:stCxn id="20" idx="4"/>
            </p:cNvCxnSpPr>
            <p:nvPr/>
          </p:nvCxnSpPr>
          <p:spPr>
            <a:xfrm flipV="1">
              <a:off x="10196166" y="3872042"/>
              <a:ext cx="516385" cy="284086"/>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8F09842-EC16-AC8D-AD69-C8AC465A9D3C}"/>
                </a:ext>
              </a:extLst>
            </p:cNvPr>
            <p:cNvSpPr/>
            <p:nvPr/>
          </p:nvSpPr>
          <p:spPr>
            <a:xfrm>
              <a:off x="9388298" y="4156128"/>
              <a:ext cx="807868" cy="4412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17">
              <a:extLst>
                <a:ext uri="{FF2B5EF4-FFF2-40B4-BE49-F238E27FC236}">
                  <a16:creationId xmlns:a16="http://schemas.microsoft.com/office/drawing/2014/main" id="{E47EB730-B09A-D06F-FEAE-CA375FF36526}"/>
                </a:ext>
              </a:extLst>
            </p:cNvPr>
            <p:cNvSpPr/>
            <p:nvPr/>
          </p:nvSpPr>
          <p:spPr>
            <a:xfrm>
              <a:off x="10196166" y="3872042"/>
              <a:ext cx="532660" cy="725358"/>
            </a:xfrm>
            <a:custGeom>
              <a:avLst/>
              <a:gdLst>
                <a:gd name="connsiteX0" fmla="*/ 0 w 807868"/>
                <a:gd name="connsiteY0" fmla="*/ 0 h 441272"/>
                <a:gd name="connsiteX1" fmla="*/ 807868 w 807868"/>
                <a:gd name="connsiteY1" fmla="*/ 0 h 441272"/>
                <a:gd name="connsiteX2" fmla="*/ 807868 w 807868"/>
                <a:gd name="connsiteY2" fmla="*/ 441272 h 441272"/>
                <a:gd name="connsiteX3" fmla="*/ 0 w 807868"/>
                <a:gd name="connsiteY3" fmla="*/ 441272 h 441272"/>
                <a:gd name="connsiteX4" fmla="*/ 0 w 807868"/>
                <a:gd name="connsiteY4" fmla="*/ 0 h 441272"/>
                <a:gd name="connsiteX0" fmla="*/ 0 w 807868"/>
                <a:gd name="connsiteY0" fmla="*/ 284086 h 725358"/>
                <a:gd name="connsiteX1" fmla="*/ 506028 w 807868"/>
                <a:gd name="connsiteY1" fmla="*/ 0 h 725358"/>
                <a:gd name="connsiteX2" fmla="*/ 807868 w 807868"/>
                <a:gd name="connsiteY2" fmla="*/ 725358 h 725358"/>
                <a:gd name="connsiteX3" fmla="*/ 0 w 807868"/>
                <a:gd name="connsiteY3" fmla="*/ 725358 h 725358"/>
                <a:gd name="connsiteX4" fmla="*/ 0 w 807868"/>
                <a:gd name="connsiteY4" fmla="*/ 284086 h 725358"/>
                <a:gd name="connsiteX0" fmla="*/ 0 w 532660"/>
                <a:gd name="connsiteY0" fmla="*/ 284086 h 725358"/>
                <a:gd name="connsiteX1" fmla="*/ 506028 w 532660"/>
                <a:gd name="connsiteY1" fmla="*/ 0 h 725358"/>
                <a:gd name="connsiteX2" fmla="*/ 532660 w 532660"/>
                <a:gd name="connsiteY2" fmla="*/ 414639 h 725358"/>
                <a:gd name="connsiteX3" fmla="*/ 0 w 532660"/>
                <a:gd name="connsiteY3" fmla="*/ 725358 h 725358"/>
                <a:gd name="connsiteX4" fmla="*/ 0 w 532660"/>
                <a:gd name="connsiteY4" fmla="*/ 284086 h 72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660" h="725358">
                  <a:moveTo>
                    <a:pt x="0" y="284086"/>
                  </a:moveTo>
                  <a:lnTo>
                    <a:pt x="506028" y="0"/>
                  </a:lnTo>
                  <a:lnTo>
                    <a:pt x="532660" y="414639"/>
                  </a:lnTo>
                  <a:lnTo>
                    <a:pt x="0" y="725358"/>
                  </a:lnTo>
                  <a:lnTo>
                    <a:pt x="0" y="284086"/>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5" name="Gerader Verbinder 24">
              <a:extLst>
                <a:ext uri="{FF2B5EF4-FFF2-40B4-BE49-F238E27FC236}">
                  <a16:creationId xmlns:a16="http://schemas.microsoft.com/office/drawing/2014/main" id="{6B96FF05-4691-0230-22C7-EA5C5A03AEFC}"/>
                </a:ext>
              </a:extLst>
            </p:cNvPr>
            <p:cNvCxnSpPr/>
            <p:nvPr/>
          </p:nvCxnSpPr>
          <p:spPr>
            <a:xfrm>
              <a:off x="10305573" y="3294993"/>
              <a:ext cx="406978" cy="5770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uppieren 43">
            <a:extLst>
              <a:ext uri="{FF2B5EF4-FFF2-40B4-BE49-F238E27FC236}">
                <a16:creationId xmlns:a16="http://schemas.microsoft.com/office/drawing/2014/main" id="{1A273C13-49FB-7B4F-395B-3F4640C5AE6F}"/>
              </a:ext>
            </a:extLst>
          </p:cNvPr>
          <p:cNvGrpSpPr/>
          <p:nvPr/>
        </p:nvGrpSpPr>
        <p:grpSpPr>
          <a:xfrm>
            <a:off x="2851004" y="3143948"/>
            <a:ext cx="725381" cy="1346901"/>
            <a:chOff x="2674512" y="3678457"/>
            <a:chExt cx="897315" cy="1737948"/>
          </a:xfrm>
        </p:grpSpPr>
        <p:cxnSp>
          <p:nvCxnSpPr>
            <p:cNvPr id="19" name="Gerader Verbinder 18">
              <a:extLst>
                <a:ext uri="{FF2B5EF4-FFF2-40B4-BE49-F238E27FC236}">
                  <a16:creationId xmlns:a16="http://schemas.microsoft.com/office/drawing/2014/main" id="{AC370B8D-CDE9-9120-B336-F2A8DA694E5F}"/>
                </a:ext>
              </a:extLst>
            </p:cNvPr>
            <p:cNvCxnSpPr/>
            <p:nvPr/>
          </p:nvCxnSpPr>
          <p:spPr>
            <a:xfrm>
              <a:off x="2674512" y="4201395"/>
              <a:ext cx="7398" cy="1215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uppieren 25">
              <a:extLst>
                <a:ext uri="{FF2B5EF4-FFF2-40B4-BE49-F238E27FC236}">
                  <a16:creationId xmlns:a16="http://schemas.microsoft.com/office/drawing/2014/main" id="{6B378AC8-50CE-C2C9-268D-6B4965051046}"/>
                </a:ext>
              </a:extLst>
            </p:cNvPr>
            <p:cNvGrpSpPr/>
            <p:nvPr/>
          </p:nvGrpSpPr>
          <p:grpSpPr>
            <a:xfrm flipV="1">
              <a:off x="2678211" y="3678457"/>
              <a:ext cx="893616" cy="1174541"/>
              <a:chOff x="3633689" y="4308358"/>
              <a:chExt cx="893616" cy="1439048"/>
            </a:xfrm>
          </p:grpSpPr>
          <p:cxnSp>
            <p:nvCxnSpPr>
              <p:cNvPr id="27" name="Gerader Verbinder 26">
                <a:extLst>
                  <a:ext uri="{FF2B5EF4-FFF2-40B4-BE49-F238E27FC236}">
                    <a16:creationId xmlns:a16="http://schemas.microsoft.com/office/drawing/2014/main" id="{010ED94D-DF32-CDF3-D6AE-69AEFB52F2F3}"/>
                  </a:ext>
                </a:extLst>
              </p:cNvPr>
              <p:cNvCxnSpPr/>
              <p:nvPr/>
            </p:nvCxnSpPr>
            <p:spPr>
              <a:xfrm flipH="1">
                <a:off x="3771929" y="4308358"/>
                <a:ext cx="1478" cy="829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Abgerundetes Rechteck 38">
                <a:extLst>
                  <a:ext uri="{FF2B5EF4-FFF2-40B4-BE49-F238E27FC236}">
                    <a16:creationId xmlns:a16="http://schemas.microsoft.com/office/drawing/2014/main" id="{BB93BCB9-FB88-85E2-F8C5-419756207A71}"/>
                  </a:ext>
                </a:extLst>
              </p:cNvPr>
              <p:cNvSpPr/>
              <p:nvPr/>
            </p:nvSpPr>
            <p:spPr>
              <a:xfrm>
                <a:off x="3849582" y="4460683"/>
                <a:ext cx="149183" cy="848164"/>
              </a:xfrm>
              <a:prstGeom prst="roundRect">
                <a:avLst>
                  <a:gd name="adj" fmla="val 5000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9" name="Gerader Verbinder 28">
                <a:extLst>
                  <a:ext uri="{FF2B5EF4-FFF2-40B4-BE49-F238E27FC236}">
                    <a16:creationId xmlns:a16="http://schemas.microsoft.com/office/drawing/2014/main" id="{78DF9176-8CC2-26F8-4CA4-30C61B10C26B}"/>
                  </a:ext>
                </a:extLst>
              </p:cNvPr>
              <p:cNvCxnSpPr/>
              <p:nvPr/>
            </p:nvCxnSpPr>
            <p:spPr>
              <a:xfrm flipH="1">
                <a:off x="4076729" y="4613158"/>
                <a:ext cx="1478" cy="829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9A1A0002-9C2C-3790-0500-48132A1A72F2}"/>
                  </a:ext>
                </a:extLst>
              </p:cNvPr>
              <p:cNvCxnSpPr/>
              <p:nvPr/>
            </p:nvCxnSpPr>
            <p:spPr>
              <a:xfrm flipH="1">
                <a:off x="4229129" y="4765558"/>
                <a:ext cx="1478" cy="829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4C9ADBAF-3EDD-31EA-9FCA-27CD621893BD}"/>
                  </a:ext>
                </a:extLst>
              </p:cNvPr>
              <p:cNvCxnSpPr/>
              <p:nvPr/>
            </p:nvCxnSpPr>
            <p:spPr>
              <a:xfrm flipH="1">
                <a:off x="4381529" y="4917958"/>
                <a:ext cx="1478" cy="829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2B745A46-23BB-AD9F-EE12-F8D0F519199F}"/>
                  </a:ext>
                </a:extLst>
              </p:cNvPr>
              <p:cNvCxnSpPr/>
              <p:nvPr/>
            </p:nvCxnSpPr>
            <p:spPr>
              <a:xfrm flipH="1" flipV="1">
                <a:off x="3633689" y="4635353"/>
                <a:ext cx="893616" cy="838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 name="Gruppieren 44">
            <a:extLst>
              <a:ext uri="{FF2B5EF4-FFF2-40B4-BE49-F238E27FC236}">
                <a16:creationId xmlns:a16="http://schemas.microsoft.com/office/drawing/2014/main" id="{5C72DCD8-88CA-70A4-9B15-2D1EDBB48A15}"/>
              </a:ext>
            </a:extLst>
          </p:cNvPr>
          <p:cNvGrpSpPr/>
          <p:nvPr/>
        </p:nvGrpSpPr>
        <p:grpSpPr>
          <a:xfrm>
            <a:off x="6239655" y="3048646"/>
            <a:ext cx="815370" cy="1239929"/>
            <a:chOff x="6394119" y="3307945"/>
            <a:chExt cx="1168406" cy="1779356"/>
          </a:xfrm>
        </p:grpSpPr>
        <p:cxnSp>
          <p:nvCxnSpPr>
            <p:cNvPr id="33" name="Gerader Verbinder 32">
              <a:extLst>
                <a:ext uri="{FF2B5EF4-FFF2-40B4-BE49-F238E27FC236}">
                  <a16:creationId xmlns:a16="http://schemas.microsoft.com/office/drawing/2014/main" id="{06FC3EC1-4415-19AB-6867-4759F41064E8}"/>
                </a:ext>
              </a:extLst>
            </p:cNvPr>
            <p:cNvCxnSpPr/>
            <p:nvPr/>
          </p:nvCxnSpPr>
          <p:spPr>
            <a:xfrm>
              <a:off x="6459741" y="3872291"/>
              <a:ext cx="7398" cy="1215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6A5B241A-4711-AD9B-469D-9F4081EB2B7F}"/>
                </a:ext>
              </a:extLst>
            </p:cNvPr>
            <p:cNvGrpSpPr/>
            <p:nvPr/>
          </p:nvGrpSpPr>
          <p:grpSpPr>
            <a:xfrm rot="17819435" flipV="1">
              <a:off x="6493851" y="3208213"/>
              <a:ext cx="968941" cy="1168406"/>
              <a:chOff x="6058458" y="3964061"/>
              <a:chExt cx="968941" cy="1126892"/>
            </a:xfrm>
          </p:grpSpPr>
          <p:cxnSp>
            <p:nvCxnSpPr>
              <p:cNvPr id="35" name="Gerader Verbinder 34">
                <a:extLst>
                  <a:ext uri="{FF2B5EF4-FFF2-40B4-BE49-F238E27FC236}">
                    <a16:creationId xmlns:a16="http://schemas.microsoft.com/office/drawing/2014/main" id="{2A209354-93E1-913B-7B3E-E216BF1CAE38}"/>
                  </a:ext>
                </a:extLst>
              </p:cNvPr>
              <p:cNvCxnSpPr/>
              <p:nvPr/>
            </p:nvCxnSpPr>
            <p:spPr>
              <a:xfrm rot="17819435" flipV="1">
                <a:off x="5890730" y="4522266"/>
                <a:ext cx="736415" cy="4009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Abgerundetes Rechteck 52">
                <a:extLst>
                  <a:ext uri="{FF2B5EF4-FFF2-40B4-BE49-F238E27FC236}">
                    <a16:creationId xmlns:a16="http://schemas.microsoft.com/office/drawing/2014/main" id="{1BD1D03D-C0CF-80DA-92EA-D59076C989CF}"/>
                  </a:ext>
                </a:extLst>
              </p:cNvPr>
              <p:cNvSpPr/>
              <p:nvPr/>
            </p:nvSpPr>
            <p:spPr>
              <a:xfrm flipV="1">
                <a:off x="6340492" y="4322010"/>
                <a:ext cx="149183" cy="692266"/>
              </a:xfrm>
              <a:prstGeom prst="roundRect">
                <a:avLst>
                  <a:gd name="adj" fmla="val 5000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r Verbinder 36">
                <a:extLst>
                  <a:ext uri="{FF2B5EF4-FFF2-40B4-BE49-F238E27FC236}">
                    <a16:creationId xmlns:a16="http://schemas.microsoft.com/office/drawing/2014/main" id="{00339B10-84C9-EEC5-08AA-CFA33734641D}"/>
                  </a:ext>
                </a:extLst>
              </p:cNvPr>
              <p:cNvCxnSpPr/>
              <p:nvPr/>
            </p:nvCxnSpPr>
            <p:spPr>
              <a:xfrm flipH="1" flipV="1">
                <a:off x="6567639" y="4212837"/>
                <a:ext cx="1478" cy="676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F5C67312-6B38-0F59-058F-46090D834C0D}"/>
                  </a:ext>
                </a:extLst>
              </p:cNvPr>
              <p:cNvCxnSpPr/>
              <p:nvPr/>
            </p:nvCxnSpPr>
            <p:spPr>
              <a:xfrm flipH="1" flipV="1">
                <a:off x="6720039" y="4088449"/>
                <a:ext cx="1478" cy="676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1D8DA6A4-7096-5574-CF10-87A28842EAE1}"/>
                  </a:ext>
                </a:extLst>
              </p:cNvPr>
              <p:cNvCxnSpPr/>
              <p:nvPr/>
            </p:nvCxnSpPr>
            <p:spPr>
              <a:xfrm flipH="1" flipV="1">
                <a:off x="6872439" y="3964061"/>
                <a:ext cx="1478" cy="676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ED5AF66F-8266-872C-54AC-918FB35E641A}"/>
                  </a:ext>
                </a:extLst>
              </p:cNvPr>
              <p:cNvCxnSpPr/>
              <p:nvPr/>
            </p:nvCxnSpPr>
            <p:spPr>
              <a:xfrm flipH="1">
                <a:off x="6124599" y="4234222"/>
                <a:ext cx="902800" cy="637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1" name="Textfeld 40">
            <a:extLst>
              <a:ext uri="{FF2B5EF4-FFF2-40B4-BE49-F238E27FC236}">
                <a16:creationId xmlns:a16="http://schemas.microsoft.com/office/drawing/2014/main" id="{5B740410-8E1C-F506-50E4-0894660E46D4}"/>
              </a:ext>
            </a:extLst>
          </p:cNvPr>
          <p:cNvSpPr txBox="1"/>
          <p:nvPr/>
        </p:nvSpPr>
        <p:spPr>
          <a:xfrm>
            <a:off x="1914564" y="3761610"/>
            <a:ext cx="1297579" cy="369332"/>
          </a:xfrm>
          <a:prstGeom prst="rect">
            <a:avLst/>
          </a:prstGeom>
          <a:noFill/>
        </p:spPr>
        <p:txBody>
          <a:bodyPr wrap="square" rtlCol="0">
            <a:spAutoFit/>
          </a:bodyPr>
          <a:lstStyle/>
          <a:p>
            <a:r>
              <a:rPr lang="de-DE" b="1" dirty="0"/>
              <a:t>vertikal</a:t>
            </a:r>
          </a:p>
        </p:txBody>
      </p:sp>
      <p:sp>
        <p:nvSpPr>
          <p:cNvPr id="42" name="Textfeld 41">
            <a:extLst>
              <a:ext uri="{FF2B5EF4-FFF2-40B4-BE49-F238E27FC236}">
                <a16:creationId xmlns:a16="http://schemas.microsoft.com/office/drawing/2014/main" id="{4C53F8B7-F0E7-3C84-381E-946EAB33F618}"/>
              </a:ext>
            </a:extLst>
          </p:cNvPr>
          <p:cNvSpPr txBox="1"/>
          <p:nvPr/>
        </p:nvSpPr>
        <p:spPr>
          <a:xfrm>
            <a:off x="6798859" y="3763242"/>
            <a:ext cx="1297579" cy="369332"/>
          </a:xfrm>
          <a:prstGeom prst="rect">
            <a:avLst/>
          </a:prstGeom>
          <a:noFill/>
        </p:spPr>
        <p:txBody>
          <a:bodyPr wrap="square" rtlCol="0">
            <a:spAutoFit/>
          </a:bodyPr>
          <a:lstStyle/>
          <a:p>
            <a:r>
              <a:rPr lang="de-DE" b="1" dirty="0"/>
              <a:t>horizontal</a:t>
            </a:r>
          </a:p>
        </p:txBody>
      </p:sp>
    </p:spTree>
    <p:extLst>
      <p:ext uri="{BB962C8B-B14F-4D97-AF65-F5344CB8AC3E}">
        <p14:creationId xmlns:p14="http://schemas.microsoft.com/office/powerpoint/2010/main" val="26077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Wellenlänge und Antennengeometrie (Dipol)</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47" name="Inhaltsplatzhalter 4">
            <a:extLst>
              <a:ext uri="{FF2B5EF4-FFF2-40B4-BE49-F238E27FC236}">
                <a16:creationId xmlns:a16="http://schemas.microsoft.com/office/drawing/2014/main" id="{AF2E96A6-B980-47E6-99C7-D6412F8A25CC}"/>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Erinnerung:</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marL="0" indent="0">
              <a:buNone/>
              <a:defRPr/>
            </a:pPr>
            <a:r>
              <a:rPr lang="de-DE" dirty="0">
                <a:solidFill>
                  <a:srgbClr val="000000"/>
                </a:solidFill>
              </a:rPr>
              <a:t>			Polarisation:	vertikal			horizontal</a:t>
            </a:r>
          </a:p>
          <a:p>
            <a:pPr lvl="4">
              <a:defRPr/>
            </a:pPr>
            <a:endParaRPr lang="de-DE" dirty="0">
              <a:solidFill>
                <a:srgbClr val="000000"/>
              </a:solidFill>
            </a:endParaRPr>
          </a:p>
          <a:p>
            <a:pPr>
              <a:defRPr/>
            </a:pPr>
            <a:r>
              <a:rPr lang="de-DE" dirty="0">
                <a:solidFill>
                  <a:srgbClr val="000000"/>
                </a:solidFill>
              </a:rPr>
              <a:t>Der Halbwellendipol</a:t>
            </a:r>
          </a:p>
          <a:p>
            <a:pPr marL="748745" lvl="7" indent="0">
              <a:buNone/>
              <a:defRPr/>
            </a:pPr>
            <a:endParaRPr lang="de-DE" sz="800" dirty="0">
              <a:solidFill>
                <a:srgbClr val="000000"/>
              </a:solidFill>
            </a:endParaRPr>
          </a:p>
          <a:p>
            <a:pPr marL="0" indent="0">
              <a:buNone/>
              <a:defRPr/>
            </a:pPr>
            <a:r>
              <a:rPr lang="de-DE" sz="800" dirty="0">
                <a:solidFill>
                  <a:srgbClr val="000000"/>
                </a:solidFill>
              </a:rPr>
              <a:t>	</a:t>
            </a:r>
            <a:r>
              <a:rPr lang="de-DE" dirty="0">
                <a:solidFill>
                  <a:srgbClr val="000000"/>
                </a:solidFill>
              </a:rPr>
              <a:t>					              </a:t>
            </a:r>
            <a:r>
              <a:rPr lang="de-DE" sz="5400" dirty="0">
                <a:solidFill>
                  <a:srgbClr val="000000"/>
                </a:solidFill>
                <a:sym typeface="Wingdings" panose="05000000000000000000" pitchFamily="2" charset="2"/>
              </a:rPr>
              <a:t></a:t>
            </a:r>
            <a:endParaRPr lang="de-DE" sz="5400" dirty="0">
              <a:solidFill>
                <a:srgbClr val="000000"/>
              </a:solidFill>
            </a:endParaRPr>
          </a:p>
          <a:p>
            <a:pPr>
              <a:defRPr/>
            </a:pPr>
            <a:endParaRPr lang="de-DE" dirty="0">
              <a:solidFill>
                <a:srgbClr val="000000"/>
              </a:solidFill>
            </a:endParaRPr>
          </a:p>
        </p:txBody>
      </p:sp>
      <p:grpSp>
        <p:nvGrpSpPr>
          <p:cNvPr id="48" name="Gruppieren 47">
            <a:extLst>
              <a:ext uri="{FF2B5EF4-FFF2-40B4-BE49-F238E27FC236}">
                <a16:creationId xmlns:a16="http://schemas.microsoft.com/office/drawing/2014/main" id="{729908BC-7EB5-B78E-E1B0-64A9AA8867BE}"/>
              </a:ext>
            </a:extLst>
          </p:cNvPr>
          <p:cNvGrpSpPr/>
          <p:nvPr/>
        </p:nvGrpSpPr>
        <p:grpSpPr>
          <a:xfrm>
            <a:off x="1981945" y="1146401"/>
            <a:ext cx="3594669" cy="1373168"/>
            <a:chOff x="1993331" y="1291245"/>
            <a:chExt cx="3594669" cy="1373168"/>
          </a:xfrm>
        </p:grpSpPr>
        <p:grpSp>
          <p:nvGrpSpPr>
            <p:cNvPr id="49" name="Gruppieren 48">
              <a:extLst>
                <a:ext uri="{FF2B5EF4-FFF2-40B4-BE49-F238E27FC236}">
                  <a16:creationId xmlns:a16="http://schemas.microsoft.com/office/drawing/2014/main" id="{ECB90A23-7A45-6673-AA01-2350E25979D7}"/>
                </a:ext>
              </a:extLst>
            </p:cNvPr>
            <p:cNvGrpSpPr/>
            <p:nvPr/>
          </p:nvGrpSpPr>
          <p:grpSpPr>
            <a:xfrm rot="5400000">
              <a:off x="1792991" y="1567994"/>
              <a:ext cx="725916" cy="325235"/>
              <a:chOff x="4634809" y="2361807"/>
              <a:chExt cx="1359634" cy="850547"/>
            </a:xfrm>
          </p:grpSpPr>
          <p:grpSp>
            <p:nvGrpSpPr>
              <p:cNvPr id="1101" name="Gruppieren 1100">
                <a:extLst>
                  <a:ext uri="{FF2B5EF4-FFF2-40B4-BE49-F238E27FC236}">
                    <a16:creationId xmlns:a16="http://schemas.microsoft.com/office/drawing/2014/main" id="{9D09014C-384B-748E-7D94-8B9431C2C7B2}"/>
                  </a:ext>
                </a:extLst>
              </p:cNvPr>
              <p:cNvGrpSpPr/>
              <p:nvPr/>
            </p:nvGrpSpPr>
            <p:grpSpPr>
              <a:xfrm>
                <a:off x="4648547" y="2361807"/>
                <a:ext cx="1345896" cy="360000"/>
                <a:chOff x="7061817" y="1889926"/>
                <a:chExt cx="1345896" cy="360000"/>
              </a:xfrm>
            </p:grpSpPr>
            <p:cxnSp>
              <p:nvCxnSpPr>
                <p:cNvPr id="1108" name="Gerader Verbinder 1107">
                  <a:extLst>
                    <a:ext uri="{FF2B5EF4-FFF2-40B4-BE49-F238E27FC236}">
                      <a16:creationId xmlns:a16="http://schemas.microsoft.com/office/drawing/2014/main" id="{7AC9FE97-E5D0-5E82-8B46-66DEA05179A5}"/>
                    </a:ext>
                  </a:extLst>
                </p:cNvPr>
                <p:cNvCxnSpPr/>
                <p:nvPr/>
              </p:nvCxnSpPr>
              <p:spPr>
                <a:xfrm rot="5400000">
                  <a:off x="7468569"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9" name="Gerader Verbinder 1108">
                  <a:extLst>
                    <a:ext uri="{FF2B5EF4-FFF2-40B4-BE49-F238E27FC236}">
                      <a16:creationId xmlns:a16="http://schemas.microsoft.com/office/drawing/2014/main" id="{4CE92A0B-7B19-3536-9E8C-BE4F3AA93397}"/>
                    </a:ext>
                  </a:extLst>
                </p:cNvPr>
                <p:cNvCxnSpPr/>
                <p:nvPr/>
              </p:nvCxnSpPr>
              <p:spPr>
                <a:xfrm rot="5400000">
                  <a:off x="7566541"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0" name="Gerader Verbinder 1109">
                  <a:extLst>
                    <a:ext uri="{FF2B5EF4-FFF2-40B4-BE49-F238E27FC236}">
                      <a16:creationId xmlns:a16="http://schemas.microsoft.com/office/drawing/2014/main" id="{B489831D-4218-4382-1437-148E46EFDB73}"/>
                    </a:ext>
                  </a:extLst>
                </p:cNvPr>
                <p:cNvCxnSpPr/>
                <p:nvPr/>
              </p:nvCxnSpPr>
              <p:spPr>
                <a:xfrm>
                  <a:off x="7746541" y="2069926"/>
                  <a:ext cx="6611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1" name="Gerader Verbinder 1110">
                  <a:extLst>
                    <a:ext uri="{FF2B5EF4-FFF2-40B4-BE49-F238E27FC236}">
                      <a16:creationId xmlns:a16="http://schemas.microsoft.com/office/drawing/2014/main" id="{AFA86A93-5A6B-E856-26AF-224BBAD4C869}"/>
                    </a:ext>
                  </a:extLst>
                </p:cNvPr>
                <p:cNvCxnSpPr/>
                <p:nvPr/>
              </p:nvCxnSpPr>
              <p:spPr>
                <a:xfrm flipV="1">
                  <a:off x="7061817" y="2063551"/>
                  <a:ext cx="586752" cy="31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02" name="Gerader Verbinder 1101">
                <a:extLst>
                  <a:ext uri="{FF2B5EF4-FFF2-40B4-BE49-F238E27FC236}">
                    <a16:creationId xmlns:a16="http://schemas.microsoft.com/office/drawing/2014/main" id="{43174984-0CA3-4417-EBD7-CE9F759253DA}"/>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103" name="Gruppieren 1102">
                <a:extLst>
                  <a:ext uri="{FF2B5EF4-FFF2-40B4-BE49-F238E27FC236}">
                    <a16:creationId xmlns:a16="http://schemas.microsoft.com/office/drawing/2014/main" id="{E4C2441E-46D0-F069-2CB6-018EF40C8D8A}"/>
                  </a:ext>
                </a:extLst>
              </p:cNvPr>
              <p:cNvGrpSpPr/>
              <p:nvPr/>
            </p:nvGrpSpPr>
            <p:grpSpPr>
              <a:xfrm rot="16200000">
                <a:off x="5201415" y="2419326"/>
                <a:ext cx="226422" cy="1359634"/>
                <a:chOff x="5738949" y="1550127"/>
                <a:chExt cx="226422" cy="1359634"/>
              </a:xfrm>
            </p:grpSpPr>
            <p:sp>
              <p:nvSpPr>
                <p:cNvPr id="1105" name="Rechteck 1104">
                  <a:extLst>
                    <a:ext uri="{FF2B5EF4-FFF2-40B4-BE49-F238E27FC236}">
                      <a16:creationId xmlns:a16="http://schemas.microsoft.com/office/drawing/2014/main" id="{73314BD2-2F70-E7BF-59E6-ECFD6E60A98B}"/>
                    </a:ext>
                  </a:extLst>
                </p:cNvPr>
                <p:cNvSpPr/>
                <p:nvPr/>
              </p:nvSpPr>
              <p:spPr>
                <a:xfrm>
                  <a:off x="5738949" y="1959429"/>
                  <a:ext cx="226422" cy="539931"/>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06" name="Gerader Verbinder 1105">
                  <a:extLst>
                    <a:ext uri="{FF2B5EF4-FFF2-40B4-BE49-F238E27FC236}">
                      <a16:creationId xmlns:a16="http://schemas.microsoft.com/office/drawing/2014/main" id="{99373DD0-A579-F206-7E56-ADAEC3AA5C2D}"/>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7" name="Gerader Verbinder 1106">
                  <a:extLst>
                    <a:ext uri="{FF2B5EF4-FFF2-40B4-BE49-F238E27FC236}">
                      <a16:creationId xmlns:a16="http://schemas.microsoft.com/office/drawing/2014/main" id="{B2C6C01D-CE2B-C0E0-C802-7EA8CCC3EEBA}"/>
                    </a:ext>
                  </a:extLst>
                </p:cNvPr>
                <p:cNvCxnSpPr/>
                <p:nvPr/>
              </p:nvCxnSpPr>
              <p:spPr>
                <a:xfrm>
                  <a:off x="5852160" y="2499361"/>
                  <a:ext cx="0" cy="41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04" name="Gerader Verbinder 1103">
                <a:extLst>
                  <a:ext uri="{FF2B5EF4-FFF2-40B4-BE49-F238E27FC236}">
                    <a16:creationId xmlns:a16="http://schemas.microsoft.com/office/drawing/2014/main" id="{098BD7CE-9128-AB87-FE0F-AA02FAABBD83}"/>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50" name="Gruppieren 49">
              <a:extLst>
                <a:ext uri="{FF2B5EF4-FFF2-40B4-BE49-F238E27FC236}">
                  <a16:creationId xmlns:a16="http://schemas.microsoft.com/office/drawing/2014/main" id="{87FE55C1-61EA-6572-7B41-54FD5A18D253}"/>
                </a:ext>
              </a:extLst>
            </p:cNvPr>
            <p:cNvGrpSpPr/>
            <p:nvPr/>
          </p:nvGrpSpPr>
          <p:grpSpPr>
            <a:xfrm>
              <a:off x="2681067" y="1371576"/>
              <a:ext cx="341789" cy="725916"/>
              <a:chOff x="2616151" y="1616331"/>
              <a:chExt cx="893840" cy="1359634"/>
            </a:xfrm>
          </p:grpSpPr>
          <p:grpSp>
            <p:nvGrpSpPr>
              <p:cNvPr id="1070" name="Gruppieren 1069">
                <a:extLst>
                  <a:ext uri="{FF2B5EF4-FFF2-40B4-BE49-F238E27FC236}">
                    <a16:creationId xmlns:a16="http://schemas.microsoft.com/office/drawing/2014/main" id="{BBCC66B8-33E7-0985-41D4-C57901BF17C0}"/>
                  </a:ext>
                </a:extLst>
              </p:cNvPr>
              <p:cNvGrpSpPr/>
              <p:nvPr/>
            </p:nvGrpSpPr>
            <p:grpSpPr>
              <a:xfrm rot="5400000">
                <a:off x="2458319" y="1924292"/>
                <a:ext cx="1359634" cy="743711"/>
                <a:chOff x="4634810" y="2361807"/>
                <a:chExt cx="1359634" cy="743711"/>
              </a:xfrm>
            </p:grpSpPr>
            <p:grpSp>
              <p:nvGrpSpPr>
                <p:cNvPr id="1091" name="Gruppieren 1090">
                  <a:extLst>
                    <a:ext uri="{FF2B5EF4-FFF2-40B4-BE49-F238E27FC236}">
                      <a16:creationId xmlns:a16="http://schemas.microsoft.com/office/drawing/2014/main" id="{7414C821-ED81-3428-1EA2-FBEAFAE54308}"/>
                    </a:ext>
                  </a:extLst>
                </p:cNvPr>
                <p:cNvGrpSpPr/>
                <p:nvPr/>
              </p:nvGrpSpPr>
              <p:grpSpPr>
                <a:xfrm>
                  <a:off x="4648547" y="2361807"/>
                  <a:ext cx="1345897" cy="360000"/>
                  <a:chOff x="7061817" y="1889926"/>
                  <a:chExt cx="1345897" cy="360000"/>
                </a:xfrm>
              </p:grpSpPr>
              <p:cxnSp>
                <p:nvCxnSpPr>
                  <p:cNvPr id="1097" name="Gerader Verbinder 1096">
                    <a:extLst>
                      <a:ext uri="{FF2B5EF4-FFF2-40B4-BE49-F238E27FC236}">
                        <a16:creationId xmlns:a16="http://schemas.microsoft.com/office/drawing/2014/main" id="{49D45800-577A-F905-C1EF-E2E39FB692A4}"/>
                      </a:ext>
                    </a:extLst>
                  </p:cNvPr>
                  <p:cNvCxnSpPr/>
                  <p:nvPr/>
                </p:nvCxnSpPr>
                <p:spPr>
                  <a:xfrm rot="5400000">
                    <a:off x="7212537"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8" name="Gerader Verbinder 1097">
                    <a:extLst>
                      <a:ext uri="{FF2B5EF4-FFF2-40B4-BE49-F238E27FC236}">
                        <a16:creationId xmlns:a16="http://schemas.microsoft.com/office/drawing/2014/main" id="{2F670F59-C1DF-1D19-C415-7B2220A88366}"/>
                      </a:ext>
                    </a:extLst>
                  </p:cNvPr>
                  <p:cNvCxnSpPr/>
                  <p:nvPr/>
                </p:nvCxnSpPr>
                <p:spPr>
                  <a:xfrm rot="5400000">
                    <a:off x="7895725" y="206992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9" name="Gerader Verbinder 1098">
                    <a:extLst>
                      <a:ext uri="{FF2B5EF4-FFF2-40B4-BE49-F238E27FC236}">
                        <a16:creationId xmlns:a16="http://schemas.microsoft.com/office/drawing/2014/main" id="{2BA44F52-4896-20F6-9CCB-151CD0853552}"/>
                      </a:ext>
                    </a:extLst>
                  </p:cNvPr>
                  <p:cNvCxnSpPr/>
                  <p:nvPr/>
                </p:nvCxnSpPr>
                <p:spPr>
                  <a:xfrm rot="16200000">
                    <a:off x="8241719" y="1903933"/>
                    <a:ext cx="1" cy="3319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0" name="Gerader Verbinder 1099">
                    <a:extLst>
                      <a:ext uri="{FF2B5EF4-FFF2-40B4-BE49-F238E27FC236}">
                        <a16:creationId xmlns:a16="http://schemas.microsoft.com/office/drawing/2014/main" id="{393D2A45-1E6D-B8AF-F5A9-5A47C18314E8}"/>
                      </a:ext>
                    </a:extLst>
                  </p:cNvPr>
                  <p:cNvCxnSpPr/>
                  <p:nvPr/>
                </p:nvCxnSpPr>
                <p:spPr>
                  <a:xfrm rot="16200000" flipH="1">
                    <a:off x="7227177" y="1904567"/>
                    <a:ext cx="0" cy="3307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92" name="Gerader Verbinder 1091">
                  <a:extLst>
                    <a:ext uri="{FF2B5EF4-FFF2-40B4-BE49-F238E27FC236}">
                      <a16:creationId xmlns:a16="http://schemas.microsoft.com/office/drawing/2014/main" id="{EC141AEE-FB63-835E-D6DC-941C2FAA5759}"/>
                    </a:ext>
                  </a:extLst>
                </p:cNvPr>
                <p:cNvCxnSpPr/>
                <p:nvPr/>
              </p:nvCxnSpPr>
              <p:spPr>
                <a:xfrm rot="16200000">
                  <a:off x="5712588" y="2823663"/>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93" name="Gruppieren 1092">
                  <a:extLst>
                    <a:ext uri="{FF2B5EF4-FFF2-40B4-BE49-F238E27FC236}">
                      <a16:creationId xmlns:a16="http://schemas.microsoft.com/office/drawing/2014/main" id="{E248F5AE-1242-5958-9BF1-40500F00F7BE}"/>
                    </a:ext>
                  </a:extLst>
                </p:cNvPr>
                <p:cNvGrpSpPr/>
                <p:nvPr/>
              </p:nvGrpSpPr>
              <p:grpSpPr>
                <a:xfrm rot="16200000">
                  <a:off x="5308460" y="2418891"/>
                  <a:ext cx="12334" cy="1359634"/>
                  <a:chOff x="5846429" y="1550127"/>
                  <a:chExt cx="12334" cy="1359634"/>
                </a:xfrm>
              </p:grpSpPr>
              <p:cxnSp>
                <p:nvCxnSpPr>
                  <p:cNvPr id="1095" name="Gerader Verbinder 1094">
                    <a:extLst>
                      <a:ext uri="{FF2B5EF4-FFF2-40B4-BE49-F238E27FC236}">
                        <a16:creationId xmlns:a16="http://schemas.microsoft.com/office/drawing/2014/main" id="{123BC6C6-D50B-6DDA-E6D1-43D559AB3E65}"/>
                      </a:ext>
                    </a:extLst>
                  </p:cNvPr>
                  <p:cNvCxnSpPr/>
                  <p:nvPr/>
                </p:nvCxnSpPr>
                <p:spPr>
                  <a:xfrm flipH="1">
                    <a:off x="5846429" y="1550127"/>
                    <a:ext cx="0" cy="3444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6" name="Gerader Verbinder 1095">
                    <a:extLst>
                      <a:ext uri="{FF2B5EF4-FFF2-40B4-BE49-F238E27FC236}">
                        <a16:creationId xmlns:a16="http://schemas.microsoft.com/office/drawing/2014/main" id="{35AF0D99-74AA-39D1-204E-9E010B6FD817}"/>
                      </a:ext>
                    </a:extLst>
                  </p:cNvPr>
                  <p:cNvCxnSpPr>
                    <a:stCxn id="1077" idx="0"/>
                  </p:cNvCxnSpPr>
                  <p:nvPr/>
                </p:nvCxnSpPr>
                <p:spPr>
                  <a:xfrm flipH="1">
                    <a:off x="5852160" y="2532378"/>
                    <a:ext cx="6603" cy="3773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94" name="Gerader Verbinder 1093">
                  <a:extLst>
                    <a:ext uri="{FF2B5EF4-FFF2-40B4-BE49-F238E27FC236}">
                      <a16:creationId xmlns:a16="http://schemas.microsoft.com/office/drawing/2014/main" id="{59B47E35-8C5E-2673-A07F-0AF5EBE3865D}"/>
                    </a:ext>
                  </a:extLst>
                </p:cNvPr>
                <p:cNvCxnSpPr/>
                <p:nvPr/>
              </p:nvCxnSpPr>
              <p:spPr>
                <a:xfrm rot="16200000">
                  <a:off x="4375606" y="2817287"/>
                  <a:ext cx="56371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071" name="Gruppieren 1070">
                <a:extLst>
                  <a:ext uri="{FF2B5EF4-FFF2-40B4-BE49-F238E27FC236}">
                    <a16:creationId xmlns:a16="http://schemas.microsoft.com/office/drawing/2014/main" id="{51DAFD6B-2288-FB41-35E5-A14F7121B5E7}"/>
                  </a:ext>
                </a:extLst>
              </p:cNvPr>
              <p:cNvGrpSpPr/>
              <p:nvPr/>
            </p:nvGrpSpPr>
            <p:grpSpPr>
              <a:xfrm rot="16200000">
                <a:off x="2450168" y="2134702"/>
                <a:ext cx="632223" cy="300257"/>
                <a:chOff x="5476743" y="2660184"/>
                <a:chExt cx="1558496" cy="1298448"/>
              </a:xfrm>
            </p:grpSpPr>
            <p:sp>
              <p:nvSpPr>
                <p:cNvPr id="1072" name="Bogen 1071">
                  <a:extLst>
                    <a:ext uri="{FF2B5EF4-FFF2-40B4-BE49-F238E27FC236}">
                      <a16:creationId xmlns:a16="http://schemas.microsoft.com/office/drawing/2014/main" id="{6206FD04-4F22-E83F-9997-D9008D7E0356}"/>
                    </a:ext>
                  </a:extLst>
                </p:cNvPr>
                <p:cNvSpPr/>
                <p:nvPr/>
              </p:nvSpPr>
              <p:spPr>
                <a:xfrm rot="10800000">
                  <a:off x="6303719" y="2690404"/>
                  <a:ext cx="731520" cy="1243584"/>
                </a:xfrm>
                <a:prstGeom prst="arc">
                  <a:avLst>
                    <a:gd name="adj1" fmla="val 21189434"/>
                    <a:gd name="adj2" fmla="val 1090264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73" name="Gruppieren 1072">
                  <a:extLst>
                    <a:ext uri="{FF2B5EF4-FFF2-40B4-BE49-F238E27FC236}">
                      <a16:creationId xmlns:a16="http://schemas.microsoft.com/office/drawing/2014/main" id="{BAA82ACF-F223-B877-32CA-B572D88D47F2}"/>
                    </a:ext>
                  </a:extLst>
                </p:cNvPr>
                <p:cNvGrpSpPr/>
                <p:nvPr/>
              </p:nvGrpSpPr>
              <p:grpSpPr>
                <a:xfrm>
                  <a:off x="5751061" y="2660184"/>
                  <a:ext cx="734569" cy="1291310"/>
                  <a:chOff x="2282951" y="1927378"/>
                  <a:chExt cx="734569" cy="1291310"/>
                </a:xfrm>
              </p:grpSpPr>
              <p:sp>
                <p:nvSpPr>
                  <p:cNvPr id="1086" name="Bogen 1085">
                    <a:extLst>
                      <a:ext uri="{FF2B5EF4-FFF2-40B4-BE49-F238E27FC236}">
                        <a16:creationId xmlns:a16="http://schemas.microsoft.com/office/drawing/2014/main" id="{A5AB1079-BEF9-A71B-E7F1-2B554887F1C5}"/>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87" name="Bogen 1086">
                    <a:extLst>
                      <a:ext uri="{FF2B5EF4-FFF2-40B4-BE49-F238E27FC236}">
                        <a16:creationId xmlns:a16="http://schemas.microsoft.com/office/drawing/2014/main" id="{C667880A-C0AF-0CCA-63A0-4178973048F4}"/>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88" name="Gruppieren 1087">
                    <a:extLst>
                      <a:ext uri="{FF2B5EF4-FFF2-40B4-BE49-F238E27FC236}">
                        <a16:creationId xmlns:a16="http://schemas.microsoft.com/office/drawing/2014/main" id="{A854ED3F-B99B-D733-7B56-E8E76ACF310D}"/>
                      </a:ext>
                    </a:extLst>
                  </p:cNvPr>
                  <p:cNvGrpSpPr/>
                  <p:nvPr/>
                </p:nvGrpSpPr>
                <p:grpSpPr>
                  <a:xfrm>
                    <a:off x="2282951" y="1975104"/>
                    <a:ext cx="466345" cy="1243584"/>
                    <a:chOff x="2282951" y="1975104"/>
                    <a:chExt cx="466345" cy="1243584"/>
                  </a:xfrm>
                </p:grpSpPr>
                <p:sp>
                  <p:nvSpPr>
                    <p:cNvPr id="1089" name="Bogen 1088">
                      <a:extLst>
                        <a:ext uri="{FF2B5EF4-FFF2-40B4-BE49-F238E27FC236}">
                          <a16:creationId xmlns:a16="http://schemas.microsoft.com/office/drawing/2014/main" id="{C543251C-AA8A-FA57-FA4F-387FD6C69CE8}"/>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90" name="Bogen 1089">
                      <a:extLst>
                        <a:ext uri="{FF2B5EF4-FFF2-40B4-BE49-F238E27FC236}">
                          <a16:creationId xmlns:a16="http://schemas.microsoft.com/office/drawing/2014/main" id="{6F80F5CC-2FF7-B278-4BD6-9A09EDC16788}"/>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1074" name="Gruppieren 1073">
                  <a:extLst>
                    <a:ext uri="{FF2B5EF4-FFF2-40B4-BE49-F238E27FC236}">
                      <a16:creationId xmlns:a16="http://schemas.microsoft.com/office/drawing/2014/main" id="{81D90851-20B0-3557-04C8-9887B2C0865B}"/>
                    </a:ext>
                  </a:extLst>
                </p:cNvPr>
                <p:cNvGrpSpPr/>
                <p:nvPr/>
              </p:nvGrpSpPr>
              <p:grpSpPr>
                <a:xfrm>
                  <a:off x="6028149" y="2667322"/>
                  <a:ext cx="734569" cy="1291310"/>
                  <a:chOff x="2282951" y="1927378"/>
                  <a:chExt cx="734569" cy="1291310"/>
                </a:xfrm>
              </p:grpSpPr>
              <p:sp>
                <p:nvSpPr>
                  <p:cNvPr id="1081" name="Bogen 1080">
                    <a:extLst>
                      <a:ext uri="{FF2B5EF4-FFF2-40B4-BE49-F238E27FC236}">
                        <a16:creationId xmlns:a16="http://schemas.microsoft.com/office/drawing/2014/main" id="{1B083E7C-145B-46BC-E156-A9E3123E418C}"/>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82" name="Bogen 1081">
                    <a:extLst>
                      <a:ext uri="{FF2B5EF4-FFF2-40B4-BE49-F238E27FC236}">
                        <a16:creationId xmlns:a16="http://schemas.microsoft.com/office/drawing/2014/main" id="{06AFD8F6-0AAE-1DE3-130C-F96D36E74E56}"/>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83" name="Gruppieren 1082">
                    <a:extLst>
                      <a:ext uri="{FF2B5EF4-FFF2-40B4-BE49-F238E27FC236}">
                        <a16:creationId xmlns:a16="http://schemas.microsoft.com/office/drawing/2014/main" id="{461439C3-D8DD-ABD9-EFC6-9442FA88327A}"/>
                      </a:ext>
                    </a:extLst>
                  </p:cNvPr>
                  <p:cNvGrpSpPr/>
                  <p:nvPr/>
                </p:nvGrpSpPr>
                <p:grpSpPr>
                  <a:xfrm>
                    <a:off x="2282951" y="1975104"/>
                    <a:ext cx="475489" cy="1243584"/>
                    <a:chOff x="2282951" y="1975104"/>
                    <a:chExt cx="475489" cy="1243584"/>
                  </a:xfrm>
                </p:grpSpPr>
                <p:sp>
                  <p:nvSpPr>
                    <p:cNvPr id="1084" name="Bogen 1083">
                      <a:extLst>
                        <a:ext uri="{FF2B5EF4-FFF2-40B4-BE49-F238E27FC236}">
                          <a16:creationId xmlns:a16="http://schemas.microsoft.com/office/drawing/2014/main" id="{A3292071-9A61-BE47-7358-F8C97CF90865}"/>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85" name="Bogen 1084">
                      <a:extLst>
                        <a:ext uri="{FF2B5EF4-FFF2-40B4-BE49-F238E27FC236}">
                          <a16:creationId xmlns:a16="http://schemas.microsoft.com/office/drawing/2014/main" id="{23546715-F5C7-AE33-3232-CC0278C0ECD6}"/>
                        </a:ext>
                      </a:extLst>
                    </p:cNvPr>
                    <p:cNvSpPr/>
                    <p:nvPr/>
                  </p:nvSpPr>
                  <p:spPr>
                    <a:xfrm>
                      <a:off x="2292096"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1075" name="Gruppieren 1074">
                  <a:extLst>
                    <a:ext uri="{FF2B5EF4-FFF2-40B4-BE49-F238E27FC236}">
                      <a16:creationId xmlns:a16="http://schemas.microsoft.com/office/drawing/2014/main" id="{6FFC6ADD-BF7D-E449-D30F-A1762AD329C3}"/>
                    </a:ext>
                  </a:extLst>
                </p:cNvPr>
                <p:cNvGrpSpPr/>
                <p:nvPr/>
              </p:nvGrpSpPr>
              <p:grpSpPr>
                <a:xfrm>
                  <a:off x="6302468" y="2715048"/>
                  <a:ext cx="466345" cy="1243584"/>
                  <a:chOff x="2282951" y="1975104"/>
                  <a:chExt cx="466345" cy="1243584"/>
                </a:xfrm>
              </p:grpSpPr>
              <p:sp>
                <p:nvSpPr>
                  <p:cNvPr id="1079" name="Bogen 1078">
                    <a:extLst>
                      <a:ext uri="{FF2B5EF4-FFF2-40B4-BE49-F238E27FC236}">
                        <a16:creationId xmlns:a16="http://schemas.microsoft.com/office/drawing/2014/main" id="{BCF05226-33AE-0A95-FA82-2815D75D1380}"/>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80" name="Bogen 1079">
                    <a:extLst>
                      <a:ext uri="{FF2B5EF4-FFF2-40B4-BE49-F238E27FC236}">
                        <a16:creationId xmlns:a16="http://schemas.microsoft.com/office/drawing/2014/main" id="{2AD1A6FD-A471-EA77-E370-0C162EA1C5FF}"/>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1076" name="Gruppieren 1075">
                  <a:extLst>
                    <a:ext uri="{FF2B5EF4-FFF2-40B4-BE49-F238E27FC236}">
                      <a16:creationId xmlns:a16="http://schemas.microsoft.com/office/drawing/2014/main" id="{88D2AA5E-208F-B5C7-8CDC-E8F381F31874}"/>
                    </a:ext>
                  </a:extLst>
                </p:cNvPr>
                <p:cNvGrpSpPr/>
                <p:nvPr/>
              </p:nvGrpSpPr>
              <p:grpSpPr>
                <a:xfrm>
                  <a:off x="5476743" y="2667322"/>
                  <a:ext cx="734568" cy="1245147"/>
                  <a:chOff x="2282952" y="1927378"/>
                  <a:chExt cx="734568" cy="1245147"/>
                </a:xfrm>
              </p:grpSpPr>
              <p:sp>
                <p:nvSpPr>
                  <p:cNvPr id="1077" name="Bogen 1076">
                    <a:extLst>
                      <a:ext uri="{FF2B5EF4-FFF2-40B4-BE49-F238E27FC236}">
                        <a16:creationId xmlns:a16="http://schemas.microsoft.com/office/drawing/2014/main" id="{BA3CA5DB-E1B0-8410-5333-AA6CCBA005BB}"/>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78" name="Bogen 1077">
                    <a:extLst>
                      <a:ext uri="{FF2B5EF4-FFF2-40B4-BE49-F238E27FC236}">
                        <a16:creationId xmlns:a16="http://schemas.microsoft.com/office/drawing/2014/main" id="{E94F4F75-B72B-7800-397E-53A278F73000}"/>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grpSp>
          <p:nvGrpSpPr>
            <p:cNvPr id="51" name="Gruppieren 50">
              <a:extLst>
                <a:ext uri="{FF2B5EF4-FFF2-40B4-BE49-F238E27FC236}">
                  <a16:creationId xmlns:a16="http://schemas.microsoft.com/office/drawing/2014/main" id="{1B173F45-C980-4EC0-559B-C2B8EE468CA7}"/>
                </a:ext>
              </a:extLst>
            </p:cNvPr>
            <p:cNvGrpSpPr/>
            <p:nvPr/>
          </p:nvGrpSpPr>
          <p:grpSpPr>
            <a:xfrm>
              <a:off x="3474524" y="1375568"/>
              <a:ext cx="140972" cy="725916"/>
              <a:chOff x="2595956" y="1616331"/>
              <a:chExt cx="368668" cy="1359634"/>
            </a:xfrm>
          </p:grpSpPr>
          <p:grpSp>
            <p:nvGrpSpPr>
              <p:cNvPr id="1043" name="Gruppieren 1042">
                <a:extLst>
                  <a:ext uri="{FF2B5EF4-FFF2-40B4-BE49-F238E27FC236}">
                    <a16:creationId xmlns:a16="http://schemas.microsoft.com/office/drawing/2014/main" id="{F5E90364-3313-098A-391B-4DBA6DD6AFFF}"/>
                  </a:ext>
                </a:extLst>
              </p:cNvPr>
              <p:cNvGrpSpPr/>
              <p:nvPr/>
            </p:nvGrpSpPr>
            <p:grpSpPr>
              <a:xfrm rot="5400000">
                <a:off x="2100473" y="2111814"/>
                <a:ext cx="1359634" cy="368668"/>
                <a:chOff x="4634810" y="2907175"/>
                <a:chExt cx="1359634" cy="368668"/>
              </a:xfrm>
            </p:grpSpPr>
            <p:grpSp>
              <p:nvGrpSpPr>
                <p:cNvPr id="1064" name="Gruppieren 1063">
                  <a:extLst>
                    <a:ext uri="{FF2B5EF4-FFF2-40B4-BE49-F238E27FC236}">
                      <a16:creationId xmlns:a16="http://schemas.microsoft.com/office/drawing/2014/main" id="{6A5433C9-FC6D-598F-9DE8-954567C2556F}"/>
                    </a:ext>
                  </a:extLst>
                </p:cNvPr>
                <p:cNvGrpSpPr/>
                <p:nvPr/>
              </p:nvGrpSpPr>
              <p:grpSpPr>
                <a:xfrm>
                  <a:off x="4634810" y="2907175"/>
                  <a:ext cx="1353414" cy="368668"/>
                  <a:chOff x="7048080" y="2435294"/>
                  <a:chExt cx="1353414" cy="368668"/>
                </a:xfrm>
              </p:grpSpPr>
              <p:cxnSp>
                <p:nvCxnSpPr>
                  <p:cNvPr id="1068" name="Gerader Verbinder 1067">
                    <a:extLst>
                      <a:ext uri="{FF2B5EF4-FFF2-40B4-BE49-F238E27FC236}">
                        <a16:creationId xmlns:a16="http://schemas.microsoft.com/office/drawing/2014/main" id="{E8F3D77B-07C5-E98F-AC9C-C897642DD6DD}"/>
                      </a:ext>
                    </a:extLst>
                  </p:cNvPr>
                  <p:cNvCxnSpPr/>
                  <p:nvPr/>
                </p:nvCxnSpPr>
                <p:spPr>
                  <a:xfrm rot="5400000">
                    <a:off x="8221494" y="2623962"/>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9" name="Gerader Verbinder 1068">
                    <a:extLst>
                      <a:ext uri="{FF2B5EF4-FFF2-40B4-BE49-F238E27FC236}">
                        <a16:creationId xmlns:a16="http://schemas.microsoft.com/office/drawing/2014/main" id="{AC4133BD-8E32-14F6-0D3B-6530A2B44462}"/>
                      </a:ext>
                    </a:extLst>
                  </p:cNvPr>
                  <p:cNvCxnSpPr/>
                  <p:nvPr/>
                </p:nvCxnSpPr>
                <p:spPr>
                  <a:xfrm rot="5400000">
                    <a:off x="6868080" y="2615294"/>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5" name="Gruppieren 1064">
                  <a:extLst>
                    <a:ext uri="{FF2B5EF4-FFF2-40B4-BE49-F238E27FC236}">
                      <a16:creationId xmlns:a16="http://schemas.microsoft.com/office/drawing/2014/main" id="{F8F8B578-7BB5-DB20-D244-5CECBB874F29}"/>
                    </a:ext>
                  </a:extLst>
                </p:cNvPr>
                <p:cNvGrpSpPr/>
                <p:nvPr/>
              </p:nvGrpSpPr>
              <p:grpSpPr>
                <a:xfrm rot="16200000">
                  <a:off x="5308460" y="2418891"/>
                  <a:ext cx="12334" cy="1359634"/>
                  <a:chOff x="5846429" y="1550127"/>
                  <a:chExt cx="12334" cy="1359634"/>
                </a:xfrm>
              </p:grpSpPr>
              <p:cxnSp>
                <p:nvCxnSpPr>
                  <p:cNvPr id="1066" name="Gerader Verbinder 1065">
                    <a:extLst>
                      <a:ext uri="{FF2B5EF4-FFF2-40B4-BE49-F238E27FC236}">
                        <a16:creationId xmlns:a16="http://schemas.microsoft.com/office/drawing/2014/main" id="{EBE2D6F7-2C3B-44B5-2AE5-92EE75B5AB44}"/>
                      </a:ext>
                    </a:extLst>
                  </p:cNvPr>
                  <p:cNvCxnSpPr/>
                  <p:nvPr/>
                </p:nvCxnSpPr>
                <p:spPr>
                  <a:xfrm flipH="1">
                    <a:off x="5846429" y="1550127"/>
                    <a:ext cx="0" cy="3444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7" name="Gerader Verbinder 1066">
                    <a:extLst>
                      <a:ext uri="{FF2B5EF4-FFF2-40B4-BE49-F238E27FC236}">
                        <a16:creationId xmlns:a16="http://schemas.microsoft.com/office/drawing/2014/main" id="{2E5C0AF0-E6C2-4B84-C8E6-047A587E41D7}"/>
                      </a:ext>
                    </a:extLst>
                  </p:cNvPr>
                  <p:cNvCxnSpPr>
                    <a:stCxn id="1050" idx="0"/>
                  </p:cNvCxnSpPr>
                  <p:nvPr/>
                </p:nvCxnSpPr>
                <p:spPr>
                  <a:xfrm flipH="1">
                    <a:off x="5852160" y="2532378"/>
                    <a:ext cx="6603" cy="3773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44" name="Gruppieren 1043">
                <a:extLst>
                  <a:ext uri="{FF2B5EF4-FFF2-40B4-BE49-F238E27FC236}">
                    <a16:creationId xmlns:a16="http://schemas.microsoft.com/office/drawing/2014/main" id="{66BFF0F6-87B9-BD49-7FD6-A3A215C338AB}"/>
                  </a:ext>
                </a:extLst>
              </p:cNvPr>
              <p:cNvGrpSpPr/>
              <p:nvPr/>
            </p:nvGrpSpPr>
            <p:grpSpPr>
              <a:xfrm rot="16200000">
                <a:off x="2450168" y="2134702"/>
                <a:ext cx="632223" cy="300257"/>
                <a:chOff x="5476743" y="2660184"/>
                <a:chExt cx="1558496" cy="1298448"/>
              </a:xfrm>
            </p:grpSpPr>
            <p:sp>
              <p:nvSpPr>
                <p:cNvPr id="1045" name="Bogen 1044">
                  <a:extLst>
                    <a:ext uri="{FF2B5EF4-FFF2-40B4-BE49-F238E27FC236}">
                      <a16:creationId xmlns:a16="http://schemas.microsoft.com/office/drawing/2014/main" id="{418B8D4A-3FB0-DAFB-B680-FE7A277ABE2E}"/>
                    </a:ext>
                  </a:extLst>
                </p:cNvPr>
                <p:cNvSpPr/>
                <p:nvPr/>
              </p:nvSpPr>
              <p:spPr>
                <a:xfrm rot="10800000">
                  <a:off x="6303719" y="2690404"/>
                  <a:ext cx="731520" cy="1243584"/>
                </a:xfrm>
                <a:prstGeom prst="arc">
                  <a:avLst>
                    <a:gd name="adj1" fmla="val 21189434"/>
                    <a:gd name="adj2" fmla="val 1090264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46" name="Gruppieren 1045">
                  <a:extLst>
                    <a:ext uri="{FF2B5EF4-FFF2-40B4-BE49-F238E27FC236}">
                      <a16:creationId xmlns:a16="http://schemas.microsoft.com/office/drawing/2014/main" id="{5B466CA0-60B4-7897-886A-71393506995C}"/>
                    </a:ext>
                  </a:extLst>
                </p:cNvPr>
                <p:cNvGrpSpPr/>
                <p:nvPr/>
              </p:nvGrpSpPr>
              <p:grpSpPr>
                <a:xfrm>
                  <a:off x="5751061" y="2660184"/>
                  <a:ext cx="734569" cy="1291310"/>
                  <a:chOff x="2282951" y="1927378"/>
                  <a:chExt cx="734569" cy="1291310"/>
                </a:xfrm>
              </p:grpSpPr>
              <p:sp>
                <p:nvSpPr>
                  <p:cNvPr id="1059" name="Bogen 1058">
                    <a:extLst>
                      <a:ext uri="{FF2B5EF4-FFF2-40B4-BE49-F238E27FC236}">
                        <a16:creationId xmlns:a16="http://schemas.microsoft.com/office/drawing/2014/main" id="{487FBE6B-346B-E8EB-2908-D12884866B6D}"/>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60" name="Bogen 1059">
                    <a:extLst>
                      <a:ext uri="{FF2B5EF4-FFF2-40B4-BE49-F238E27FC236}">
                        <a16:creationId xmlns:a16="http://schemas.microsoft.com/office/drawing/2014/main" id="{56D65C95-4D78-081F-7B20-50E8906952F9}"/>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61" name="Gruppieren 1060">
                    <a:extLst>
                      <a:ext uri="{FF2B5EF4-FFF2-40B4-BE49-F238E27FC236}">
                        <a16:creationId xmlns:a16="http://schemas.microsoft.com/office/drawing/2014/main" id="{87C435C6-66F5-5A9B-0660-30AC88A6C4C5}"/>
                      </a:ext>
                    </a:extLst>
                  </p:cNvPr>
                  <p:cNvGrpSpPr/>
                  <p:nvPr/>
                </p:nvGrpSpPr>
                <p:grpSpPr>
                  <a:xfrm>
                    <a:off x="2282951" y="1975104"/>
                    <a:ext cx="466345" cy="1243584"/>
                    <a:chOff x="2282951" y="1975104"/>
                    <a:chExt cx="466345" cy="1243584"/>
                  </a:xfrm>
                </p:grpSpPr>
                <p:sp>
                  <p:nvSpPr>
                    <p:cNvPr id="1062" name="Bogen 1061">
                      <a:extLst>
                        <a:ext uri="{FF2B5EF4-FFF2-40B4-BE49-F238E27FC236}">
                          <a16:creationId xmlns:a16="http://schemas.microsoft.com/office/drawing/2014/main" id="{BF5D40BA-FD8C-0F95-63A2-0247DE9DD5F6}"/>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63" name="Bogen 1062">
                      <a:extLst>
                        <a:ext uri="{FF2B5EF4-FFF2-40B4-BE49-F238E27FC236}">
                          <a16:creationId xmlns:a16="http://schemas.microsoft.com/office/drawing/2014/main" id="{F5511041-9C79-46CC-D69D-3FE469278939}"/>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1047" name="Gruppieren 1046">
                  <a:extLst>
                    <a:ext uri="{FF2B5EF4-FFF2-40B4-BE49-F238E27FC236}">
                      <a16:creationId xmlns:a16="http://schemas.microsoft.com/office/drawing/2014/main" id="{A8216B55-0514-1260-5E05-F3BF10D96DE2}"/>
                    </a:ext>
                  </a:extLst>
                </p:cNvPr>
                <p:cNvGrpSpPr/>
                <p:nvPr/>
              </p:nvGrpSpPr>
              <p:grpSpPr>
                <a:xfrm>
                  <a:off x="6028149" y="2667322"/>
                  <a:ext cx="734569" cy="1291310"/>
                  <a:chOff x="2282951" y="1927378"/>
                  <a:chExt cx="734569" cy="1291310"/>
                </a:xfrm>
              </p:grpSpPr>
              <p:sp>
                <p:nvSpPr>
                  <p:cNvPr id="1054" name="Bogen 1053">
                    <a:extLst>
                      <a:ext uri="{FF2B5EF4-FFF2-40B4-BE49-F238E27FC236}">
                        <a16:creationId xmlns:a16="http://schemas.microsoft.com/office/drawing/2014/main" id="{32006FE2-380B-DD5F-8B39-D930DA29D3DA}"/>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55" name="Bogen 1054">
                    <a:extLst>
                      <a:ext uri="{FF2B5EF4-FFF2-40B4-BE49-F238E27FC236}">
                        <a16:creationId xmlns:a16="http://schemas.microsoft.com/office/drawing/2014/main" id="{63FE8E9D-C4FB-0A10-2F95-203691407B5E}"/>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56" name="Gruppieren 1055">
                    <a:extLst>
                      <a:ext uri="{FF2B5EF4-FFF2-40B4-BE49-F238E27FC236}">
                        <a16:creationId xmlns:a16="http://schemas.microsoft.com/office/drawing/2014/main" id="{6F0EE665-E2EF-7B82-B594-487FB64DAF09}"/>
                      </a:ext>
                    </a:extLst>
                  </p:cNvPr>
                  <p:cNvGrpSpPr/>
                  <p:nvPr/>
                </p:nvGrpSpPr>
                <p:grpSpPr>
                  <a:xfrm>
                    <a:off x="2282951" y="1975104"/>
                    <a:ext cx="475489" cy="1243584"/>
                    <a:chOff x="2282951" y="1975104"/>
                    <a:chExt cx="475489" cy="1243584"/>
                  </a:xfrm>
                </p:grpSpPr>
                <p:sp>
                  <p:nvSpPr>
                    <p:cNvPr id="1057" name="Bogen 1056">
                      <a:extLst>
                        <a:ext uri="{FF2B5EF4-FFF2-40B4-BE49-F238E27FC236}">
                          <a16:creationId xmlns:a16="http://schemas.microsoft.com/office/drawing/2014/main" id="{35478722-A60F-1B23-90AC-CA92702C55F4}"/>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58" name="Bogen 1057">
                      <a:extLst>
                        <a:ext uri="{FF2B5EF4-FFF2-40B4-BE49-F238E27FC236}">
                          <a16:creationId xmlns:a16="http://schemas.microsoft.com/office/drawing/2014/main" id="{DDD0613B-6AE5-AEF0-9204-F06A6B79BC67}"/>
                        </a:ext>
                      </a:extLst>
                    </p:cNvPr>
                    <p:cNvSpPr/>
                    <p:nvPr/>
                  </p:nvSpPr>
                  <p:spPr>
                    <a:xfrm>
                      <a:off x="2292096"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1048" name="Gruppieren 1047">
                  <a:extLst>
                    <a:ext uri="{FF2B5EF4-FFF2-40B4-BE49-F238E27FC236}">
                      <a16:creationId xmlns:a16="http://schemas.microsoft.com/office/drawing/2014/main" id="{4715E155-01A6-402D-CE02-BB9BB441311C}"/>
                    </a:ext>
                  </a:extLst>
                </p:cNvPr>
                <p:cNvGrpSpPr/>
                <p:nvPr/>
              </p:nvGrpSpPr>
              <p:grpSpPr>
                <a:xfrm>
                  <a:off x="6302468" y="2715048"/>
                  <a:ext cx="466345" cy="1243584"/>
                  <a:chOff x="2282951" y="1975104"/>
                  <a:chExt cx="466345" cy="1243584"/>
                </a:xfrm>
              </p:grpSpPr>
              <p:sp>
                <p:nvSpPr>
                  <p:cNvPr id="1052" name="Bogen 1051">
                    <a:extLst>
                      <a:ext uri="{FF2B5EF4-FFF2-40B4-BE49-F238E27FC236}">
                        <a16:creationId xmlns:a16="http://schemas.microsoft.com/office/drawing/2014/main" id="{ABCA82E8-B18B-ED5E-0FC9-94C1FF321728}"/>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53" name="Bogen 1052">
                    <a:extLst>
                      <a:ext uri="{FF2B5EF4-FFF2-40B4-BE49-F238E27FC236}">
                        <a16:creationId xmlns:a16="http://schemas.microsoft.com/office/drawing/2014/main" id="{862CD436-1C82-975E-6314-F846791C37ED}"/>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1049" name="Gruppieren 1048">
                  <a:extLst>
                    <a:ext uri="{FF2B5EF4-FFF2-40B4-BE49-F238E27FC236}">
                      <a16:creationId xmlns:a16="http://schemas.microsoft.com/office/drawing/2014/main" id="{A835B993-D9DD-08F2-88EE-104962BF6867}"/>
                    </a:ext>
                  </a:extLst>
                </p:cNvPr>
                <p:cNvGrpSpPr/>
                <p:nvPr/>
              </p:nvGrpSpPr>
              <p:grpSpPr>
                <a:xfrm>
                  <a:off x="5476743" y="2667322"/>
                  <a:ext cx="734568" cy="1245147"/>
                  <a:chOff x="2282952" y="1927378"/>
                  <a:chExt cx="734568" cy="1245147"/>
                </a:xfrm>
              </p:grpSpPr>
              <p:sp>
                <p:nvSpPr>
                  <p:cNvPr id="1050" name="Bogen 1049">
                    <a:extLst>
                      <a:ext uri="{FF2B5EF4-FFF2-40B4-BE49-F238E27FC236}">
                        <a16:creationId xmlns:a16="http://schemas.microsoft.com/office/drawing/2014/main" id="{6A7CD474-FDEC-5859-DDDE-EABD9EFAC93B}"/>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51" name="Bogen 1050">
                    <a:extLst>
                      <a:ext uri="{FF2B5EF4-FFF2-40B4-BE49-F238E27FC236}">
                        <a16:creationId xmlns:a16="http://schemas.microsoft.com/office/drawing/2014/main" id="{A387140A-24E0-9FEB-82AA-B8C41041A8EF}"/>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grpSp>
          <p:nvGrpSpPr>
            <p:cNvPr id="53" name="Gruppieren 52">
              <a:extLst>
                <a:ext uri="{FF2B5EF4-FFF2-40B4-BE49-F238E27FC236}">
                  <a16:creationId xmlns:a16="http://schemas.microsoft.com/office/drawing/2014/main" id="{8C4C0682-479B-DE31-0D2E-5223B5C85CBB}"/>
                </a:ext>
              </a:extLst>
            </p:cNvPr>
            <p:cNvGrpSpPr/>
            <p:nvPr/>
          </p:nvGrpSpPr>
          <p:grpSpPr>
            <a:xfrm>
              <a:off x="4019175" y="1374988"/>
              <a:ext cx="140972" cy="924963"/>
              <a:chOff x="6152580" y="1584604"/>
              <a:chExt cx="368668" cy="2228444"/>
            </a:xfrm>
          </p:grpSpPr>
          <p:cxnSp>
            <p:nvCxnSpPr>
              <p:cNvPr id="1032" name="Gerader Verbinder 1031">
                <a:extLst>
                  <a:ext uri="{FF2B5EF4-FFF2-40B4-BE49-F238E27FC236}">
                    <a16:creationId xmlns:a16="http://schemas.microsoft.com/office/drawing/2014/main" id="{26AC81D7-A93B-2142-BC4B-0D3244C0D7C7}"/>
                  </a:ext>
                </a:extLst>
              </p:cNvPr>
              <p:cNvCxnSpPr/>
              <p:nvPr/>
            </p:nvCxnSpPr>
            <p:spPr>
              <a:xfrm rot="10800000">
                <a:off x="6152580" y="380084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Gerader Verbinder 1032">
                <a:extLst>
                  <a:ext uri="{FF2B5EF4-FFF2-40B4-BE49-F238E27FC236}">
                    <a16:creationId xmlns:a16="http://schemas.microsoft.com/office/drawing/2014/main" id="{A0C23A34-863C-7E06-D2C7-7C461F346CB6}"/>
                  </a:ext>
                </a:extLst>
              </p:cNvPr>
              <p:cNvCxnSpPr/>
              <p:nvPr/>
            </p:nvCxnSpPr>
            <p:spPr>
              <a:xfrm rot="10800000">
                <a:off x="6161248" y="158460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Gerader Verbinder 1033">
                <a:extLst>
                  <a:ext uri="{FF2B5EF4-FFF2-40B4-BE49-F238E27FC236}">
                    <a16:creationId xmlns:a16="http://schemas.microsoft.com/office/drawing/2014/main" id="{587A086B-1E02-299D-B6DA-B31A491F0882}"/>
                  </a:ext>
                </a:extLst>
              </p:cNvPr>
              <p:cNvCxnSpPr/>
              <p:nvPr/>
            </p:nvCxnSpPr>
            <p:spPr>
              <a:xfrm flipH="1">
                <a:off x="6323548" y="1584604"/>
                <a:ext cx="0" cy="6757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Gerader Verbinder 1034">
                <a:extLst>
                  <a:ext uri="{FF2B5EF4-FFF2-40B4-BE49-F238E27FC236}">
                    <a16:creationId xmlns:a16="http://schemas.microsoft.com/office/drawing/2014/main" id="{6DF43956-CE00-29B5-D17D-33E2439C8E17}"/>
                  </a:ext>
                </a:extLst>
              </p:cNvPr>
              <p:cNvCxnSpPr>
                <a:stCxn id="1039" idx="0"/>
              </p:cNvCxnSpPr>
              <p:nvPr/>
            </p:nvCxnSpPr>
            <p:spPr>
              <a:xfrm flipH="1">
                <a:off x="6329279" y="3072691"/>
                <a:ext cx="6603" cy="7403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36" name="Bogen 1035">
                <a:extLst>
                  <a:ext uri="{FF2B5EF4-FFF2-40B4-BE49-F238E27FC236}">
                    <a16:creationId xmlns:a16="http://schemas.microsoft.com/office/drawing/2014/main" id="{7E50C87B-FF02-7C80-FAC2-ABC28D93CE63}"/>
                  </a:ext>
                </a:extLst>
              </p:cNvPr>
              <p:cNvSpPr/>
              <p:nvPr/>
            </p:nvSpPr>
            <p:spPr>
              <a:xfrm rot="5400000">
                <a:off x="6032466" y="2423226"/>
                <a:ext cx="582170" cy="287571"/>
              </a:xfrm>
              <a:prstGeom prst="arc">
                <a:avLst>
                  <a:gd name="adj1" fmla="val 21189434"/>
                  <a:gd name="adj2" fmla="val 1090264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037" name="Gruppieren 1036">
                <a:extLst>
                  <a:ext uri="{FF2B5EF4-FFF2-40B4-BE49-F238E27FC236}">
                    <a16:creationId xmlns:a16="http://schemas.microsoft.com/office/drawing/2014/main" id="{243941B1-76E0-FF7F-30D1-C0A45338AD03}"/>
                  </a:ext>
                </a:extLst>
              </p:cNvPr>
              <p:cNvGrpSpPr/>
              <p:nvPr/>
            </p:nvGrpSpPr>
            <p:grpSpPr>
              <a:xfrm rot="16200000">
                <a:off x="6142031" y="2529656"/>
                <a:ext cx="371134" cy="287571"/>
                <a:chOff x="2282951" y="1975104"/>
                <a:chExt cx="466345" cy="1243584"/>
              </a:xfrm>
            </p:grpSpPr>
            <p:sp>
              <p:nvSpPr>
                <p:cNvPr id="1041" name="Bogen 1040">
                  <a:extLst>
                    <a:ext uri="{FF2B5EF4-FFF2-40B4-BE49-F238E27FC236}">
                      <a16:creationId xmlns:a16="http://schemas.microsoft.com/office/drawing/2014/main" id="{36734BE3-1AA0-04B2-E232-D0D45DE2CCA9}"/>
                    </a:ext>
                  </a:extLst>
                </p:cNvPr>
                <p:cNvSpPr/>
                <p:nvPr/>
              </p:nvSpPr>
              <p:spPr>
                <a:xfrm>
                  <a:off x="2282951" y="1975104"/>
                  <a:ext cx="466344" cy="1243584"/>
                </a:xfrm>
                <a:prstGeom prst="arc">
                  <a:avLst>
                    <a:gd name="adj1" fmla="val 20619366"/>
                    <a:gd name="adj2" fmla="val 4338299"/>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2" name="Bogen 1041">
                  <a:extLst>
                    <a:ext uri="{FF2B5EF4-FFF2-40B4-BE49-F238E27FC236}">
                      <a16:creationId xmlns:a16="http://schemas.microsoft.com/office/drawing/2014/main" id="{D160F22D-B1EB-17AA-72ED-F84032310531}"/>
                    </a:ext>
                  </a:extLst>
                </p:cNvPr>
                <p:cNvSpPr/>
                <p:nvPr/>
              </p:nvSpPr>
              <p:spPr>
                <a:xfrm>
                  <a:off x="2282952" y="1975104"/>
                  <a:ext cx="466344" cy="1243584"/>
                </a:xfrm>
                <a:prstGeom prst="arc">
                  <a:avLst>
                    <a:gd name="adj1" fmla="val 4579880"/>
                    <a:gd name="adj2" fmla="val 1095580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1038" name="Gruppieren 1037">
                <a:extLst>
                  <a:ext uri="{FF2B5EF4-FFF2-40B4-BE49-F238E27FC236}">
                    <a16:creationId xmlns:a16="http://schemas.microsoft.com/office/drawing/2014/main" id="{8A3E7F58-6967-26D7-13A0-78D031A34A95}"/>
                  </a:ext>
                </a:extLst>
              </p:cNvPr>
              <p:cNvGrpSpPr/>
              <p:nvPr/>
            </p:nvGrpSpPr>
            <p:grpSpPr>
              <a:xfrm rot="16200000">
                <a:off x="6026096" y="2641058"/>
                <a:ext cx="584596" cy="287932"/>
                <a:chOff x="2282952" y="1927378"/>
                <a:chExt cx="734568" cy="1245147"/>
              </a:xfrm>
            </p:grpSpPr>
            <p:sp>
              <p:nvSpPr>
                <p:cNvPr id="1039" name="Bogen 1038">
                  <a:extLst>
                    <a:ext uri="{FF2B5EF4-FFF2-40B4-BE49-F238E27FC236}">
                      <a16:creationId xmlns:a16="http://schemas.microsoft.com/office/drawing/2014/main" id="{4C460508-81F8-6898-5318-68CC8581810A}"/>
                    </a:ext>
                  </a:extLst>
                </p:cNvPr>
                <p:cNvSpPr/>
                <p:nvPr/>
              </p:nvSpPr>
              <p:spPr>
                <a:xfrm rot="10800000">
                  <a:off x="2286000" y="1927378"/>
                  <a:ext cx="731520" cy="1243584"/>
                </a:xfrm>
                <a:prstGeom prst="arc">
                  <a:avLst>
                    <a:gd name="adj1" fmla="val 21189434"/>
                    <a:gd name="adj2" fmla="val 62076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40" name="Bogen 1039">
                  <a:extLst>
                    <a:ext uri="{FF2B5EF4-FFF2-40B4-BE49-F238E27FC236}">
                      <a16:creationId xmlns:a16="http://schemas.microsoft.com/office/drawing/2014/main" id="{09738E0E-5EE6-7F73-4E2A-E19B3ED35EBB}"/>
                    </a:ext>
                  </a:extLst>
                </p:cNvPr>
                <p:cNvSpPr/>
                <p:nvPr/>
              </p:nvSpPr>
              <p:spPr>
                <a:xfrm rot="10800000">
                  <a:off x="2282952" y="1928941"/>
                  <a:ext cx="731520" cy="1243584"/>
                </a:xfrm>
                <a:prstGeom prst="arc">
                  <a:avLst>
                    <a:gd name="adj1" fmla="val 6470861"/>
                    <a:gd name="adj2" fmla="val 10481761"/>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grpSp>
          <p:nvGrpSpPr>
            <p:cNvPr id="55" name="Gruppieren 54">
              <a:extLst>
                <a:ext uri="{FF2B5EF4-FFF2-40B4-BE49-F238E27FC236}">
                  <a16:creationId xmlns:a16="http://schemas.microsoft.com/office/drawing/2014/main" id="{79F46600-7B12-934B-1F9E-76F30701044D}"/>
                </a:ext>
              </a:extLst>
            </p:cNvPr>
            <p:cNvGrpSpPr/>
            <p:nvPr/>
          </p:nvGrpSpPr>
          <p:grpSpPr>
            <a:xfrm>
              <a:off x="4528680" y="1371576"/>
              <a:ext cx="140972" cy="1183264"/>
              <a:chOff x="6152580" y="1584604"/>
              <a:chExt cx="368668" cy="2216242"/>
            </a:xfrm>
          </p:grpSpPr>
          <p:cxnSp>
            <p:nvCxnSpPr>
              <p:cNvPr id="1029" name="Gerader Verbinder 1028">
                <a:extLst>
                  <a:ext uri="{FF2B5EF4-FFF2-40B4-BE49-F238E27FC236}">
                    <a16:creationId xmlns:a16="http://schemas.microsoft.com/office/drawing/2014/main" id="{9221110E-1795-9D8F-8C23-A000A4878516}"/>
                  </a:ext>
                </a:extLst>
              </p:cNvPr>
              <p:cNvCxnSpPr/>
              <p:nvPr/>
            </p:nvCxnSpPr>
            <p:spPr>
              <a:xfrm rot="10800000">
                <a:off x="6152580" y="3800846"/>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Gerader Verbinder 1029">
                <a:extLst>
                  <a:ext uri="{FF2B5EF4-FFF2-40B4-BE49-F238E27FC236}">
                    <a16:creationId xmlns:a16="http://schemas.microsoft.com/office/drawing/2014/main" id="{6FC3C9F1-84B3-9305-6C13-CCA58323664A}"/>
                  </a:ext>
                </a:extLst>
              </p:cNvPr>
              <p:cNvCxnSpPr/>
              <p:nvPr/>
            </p:nvCxnSpPr>
            <p:spPr>
              <a:xfrm rot="10800000">
                <a:off x="6161248" y="158460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Gerader Verbinder 1030">
                <a:extLst>
                  <a:ext uri="{FF2B5EF4-FFF2-40B4-BE49-F238E27FC236}">
                    <a16:creationId xmlns:a16="http://schemas.microsoft.com/office/drawing/2014/main" id="{5885ED9B-C6CB-C516-C42F-F4D37AF55EF1}"/>
                  </a:ext>
                </a:extLst>
              </p:cNvPr>
              <p:cNvCxnSpPr/>
              <p:nvPr/>
            </p:nvCxnSpPr>
            <p:spPr>
              <a:xfrm>
                <a:off x="6323548" y="1584604"/>
                <a:ext cx="0" cy="22162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pieren 55">
              <a:extLst>
                <a:ext uri="{FF2B5EF4-FFF2-40B4-BE49-F238E27FC236}">
                  <a16:creationId xmlns:a16="http://schemas.microsoft.com/office/drawing/2014/main" id="{FF83EC32-F937-5539-B67A-C340B0CF6C0B}"/>
                </a:ext>
              </a:extLst>
            </p:cNvPr>
            <p:cNvGrpSpPr/>
            <p:nvPr/>
          </p:nvGrpSpPr>
          <p:grpSpPr>
            <a:xfrm>
              <a:off x="5007590" y="1291245"/>
              <a:ext cx="580410" cy="1373168"/>
              <a:chOff x="5007590" y="1291245"/>
              <a:chExt cx="580410" cy="1373168"/>
            </a:xfrm>
          </p:grpSpPr>
          <p:sp>
            <p:nvSpPr>
              <p:cNvPr id="57" name="Ellipse 26">
                <a:extLst>
                  <a:ext uri="{FF2B5EF4-FFF2-40B4-BE49-F238E27FC236}">
                    <a16:creationId xmlns:a16="http://schemas.microsoft.com/office/drawing/2014/main" id="{FCDCF8AC-9002-F2FB-C58A-067C9DA41089}"/>
                  </a:ext>
                </a:extLst>
              </p:cNvPr>
              <p:cNvSpPr/>
              <p:nvPr/>
            </p:nvSpPr>
            <p:spPr>
              <a:xfrm rot="16200000">
                <a:off x="4615357" y="1857956"/>
                <a:ext cx="1142405" cy="227385"/>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Ellipse 26">
                <a:extLst>
                  <a:ext uri="{FF2B5EF4-FFF2-40B4-BE49-F238E27FC236}">
                    <a16:creationId xmlns:a16="http://schemas.microsoft.com/office/drawing/2014/main" id="{2206F4F5-0793-6A66-4D0E-D9A61892AF3F}"/>
                  </a:ext>
                </a:extLst>
              </p:cNvPr>
              <p:cNvSpPr/>
              <p:nvPr/>
            </p:nvSpPr>
            <p:spPr>
              <a:xfrm rot="16200000">
                <a:off x="4719244" y="1899467"/>
                <a:ext cx="992680" cy="162535"/>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Ellipse 26">
                <a:extLst>
                  <a:ext uri="{FF2B5EF4-FFF2-40B4-BE49-F238E27FC236}">
                    <a16:creationId xmlns:a16="http://schemas.microsoft.com/office/drawing/2014/main" id="{8658CA57-D10E-810C-B234-97FC43DDACAE}"/>
                  </a:ext>
                </a:extLst>
              </p:cNvPr>
              <p:cNvSpPr/>
              <p:nvPr/>
            </p:nvSpPr>
            <p:spPr>
              <a:xfrm rot="16200000">
                <a:off x="4471061" y="1840137"/>
                <a:ext cx="1360805" cy="287748"/>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0" name="Gruppieren 59">
                <a:extLst>
                  <a:ext uri="{FF2B5EF4-FFF2-40B4-BE49-F238E27FC236}">
                    <a16:creationId xmlns:a16="http://schemas.microsoft.com/office/drawing/2014/main" id="{FDCA7693-20C5-8D8A-75A9-99B821818164}"/>
                  </a:ext>
                </a:extLst>
              </p:cNvPr>
              <p:cNvGrpSpPr/>
              <p:nvPr/>
            </p:nvGrpSpPr>
            <p:grpSpPr>
              <a:xfrm rot="10800000">
                <a:off x="5295338" y="1291245"/>
                <a:ext cx="292662" cy="1360805"/>
                <a:chOff x="9786989" y="674461"/>
                <a:chExt cx="765364" cy="2548775"/>
              </a:xfrm>
            </p:grpSpPr>
            <p:sp>
              <p:nvSpPr>
                <p:cNvPr id="1025" name="Ellipse 26">
                  <a:extLst>
                    <a:ext uri="{FF2B5EF4-FFF2-40B4-BE49-F238E27FC236}">
                      <a16:creationId xmlns:a16="http://schemas.microsoft.com/office/drawing/2014/main" id="{26900343-1804-101E-16A1-DD683591C693}"/>
                    </a:ext>
                  </a:extLst>
                </p:cNvPr>
                <p:cNvSpPr/>
                <p:nvPr/>
              </p:nvSpPr>
              <p:spPr>
                <a:xfrm rot="16200000">
                  <a:off x="8888858" y="1572592"/>
                  <a:ext cx="2548775" cy="75251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7" name="Ellipse 26">
                  <a:extLst>
                    <a:ext uri="{FF2B5EF4-FFF2-40B4-BE49-F238E27FC236}">
                      <a16:creationId xmlns:a16="http://schemas.microsoft.com/office/drawing/2014/main" id="{D2F17CE2-11BC-0393-FC54-393AE934DB35}"/>
                    </a:ext>
                  </a:extLst>
                </p:cNvPr>
                <p:cNvSpPr/>
                <p:nvPr/>
              </p:nvSpPr>
              <p:spPr>
                <a:xfrm rot="16200000">
                  <a:off x="9185170" y="1646654"/>
                  <a:ext cx="2139714" cy="59465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8" name="Ellipse 26">
                  <a:extLst>
                    <a:ext uri="{FF2B5EF4-FFF2-40B4-BE49-F238E27FC236}">
                      <a16:creationId xmlns:a16="http://schemas.microsoft.com/office/drawing/2014/main" id="{E71B3347-2480-3D0D-7C88-7056FD964E6C}"/>
                    </a:ext>
                  </a:extLst>
                </p:cNvPr>
                <p:cNvSpPr/>
                <p:nvPr/>
              </p:nvSpPr>
              <p:spPr>
                <a:xfrm rot="16200000">
                  <a:off x="9401292" y="1711894"/>
                  <a:ext cx="1859280" cy="425058"/>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1" name="Bogen 60">
                <a:extLst>
                  <a:ext uri="{FF2B5EF4-FFF2-40B4-BE49-F238E27FC236}">
                    <a16:creationId xmlns:a16="http://schemas.microsoft.com/office/drawing/2014/main" id="{2AFD4354-8997-DA49-BEEE-AAE54C885DCA}"/>
                  </a:ext>
                </a:extLst>
              </p:cNvPr>
              <p:cNvSpPr/>
              <p:nvPr/>
            </p:nvSpPr>
            <p:spPr>
              <a:xfrm>
                <a:off x="5072866" y="1853677"/>
                <a:ext cx="438299" cy="255314"/>
              </a:xfrm>
              <a:prstGeom prst="arc">
                <a:avLst>
                  <a:gd name="adj1" fmla="val 17483586"/>
                  <a:gd name="adj2" fmla="val 15342865"/>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2" name="Bogen 61">
                <a:extLst>
                  <a:ext uri="{FF2B5EF4-FFF2-40B4-BE49-F238E27FC236}">
                    <a16:creationId xmlns:a16="http://schemas.microsoft.com/office/drawing/2014/main" id="{A05E93D8-960B-2450-10C6-BAAF952B76F9}"/>
                  </a:ext>
                </a:extLst>
              </p:cNvPr>
              <p:cNvSpPr/>
              <p:nvPr/>
            </p:nvSpPr>
            <p:spPr>
              <a:xfrm>
                <a:off x="5134317" y="1902461"/>
                <a:ext cx="315398" cy="147806"/>
              </a:xfrm>
              <a:prstGeom prst="arc">
                <a:avLst>
                  <a:gd name="adj1" fmla="val 18415572"/>
                  <a:gd name="adj2" fmla="val 1538397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3" name="Bogen 62">
                <a:extLst>
                  <a:ext uri="{FF2B5EF4-FFF2-40B4-BE49-F238E27FC236}">
                    <a16:creationId xmlns:a16="http://schemas.microsoft.com/office/drawing/2014/main" id="{4B3060B9-CD8F-D156-444C-197158507862}"/>
                  </a:ext>
                </a:extLst>
              </p:cNvPr>
              <p:cNvSpPr/>
              <p:nvPr/>
            </p:nvSpPr>
            <p:spPr>
              <a:xfrm>
                <a:off x="5007590" y="1802590"/>
                <a:ext cx="568851" cy="372504"/>
              </a:xfrm>
              <a:prstGeom prst="arc">
                <a:avLst>
                  <a:gd name="adj1" fmla="val 16873758"/>
                  <a:gd name="adj2" fmla="val 1534678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024" name="Gerader Verbinder 1023">
                <a:extLst>
                  <a:ext uri="{FF2B5EF4-FFF2-40B4-BE49-F238E27FC236}">
                    <a16:creationId xmlns:a16="http://schemas.microsoft.com/office/drawing/2014/main" id="{E369BA8D-B2B2-AE71-CB3C-26ADC7C43817}"/>
                  </a:ext>
                </a:extLst>
              </p:cNvPr>
              <p:cNvCxnSpPr/>
              <p:nvPr/>
            </p:nvCxnSpPr>
            <p:spPr>
              <a:xfrm>
                <a:off x="5298453" y="1369801"/>
                <a:ext cx="0" cy="11832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12" name="Gruppieren 1111">
            <a:extLst>
              <a:ext uri="{FF2B5EF4-FFF2-40B4-BE49-F238E27FC236}">
                <a16:creationId xmlns:a16="http://schemas.microsoft.com/office/drawing/2014/main" id="{25622AD2-4758-CD21-A0A3-57D11123B587}"/>
              </a:ext>
            </a:extLst>
          </p:cNvPr>
          <p:cNvGrpSpPr/>
          <p:nvPr/>
        </p:nvGrpSpPr>
        <p:grpSpPr>
          <a:xfrm rot="5400000">
            <a:off x="7794426" y="1147035"/>
            <a:ext cx="580410" cy="1373168"/>
            <a:chOff x="5007590" y="1291245"/>
            <a:chExt cx="580410" cy="1373168"/>
          </a:xfrm>
        </p:grpSpPr>
        <p:sp>
          <p:nvSpPr>
            <p:cNvPr id="1113" name="Ellipse 26">
              <a:extLst>
                <a:ext uri="{FF2B5EF4-FFF2-40B4-BE49-F238E27FC236}">
                  <a16:creationId xmlns:a16="http://schemas.microsoft.com/office/drawing/2014/main" id="{D6EE36DB-EA0F-37FD-557E-928C22A5EF4C}"/>
                </a:ext>
              </a:extLst>
            </p:cNvPr>
            <p:cNvSpPr/>
            <p:nvPr/>
          </p:nvSpPr>
          <p:spPr>
            <a:xfrm rot="16200000">
              <a:off x="4615357" y="1857956"/>
              <a:ext cx="1142405" cy="227385"/>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4" name="Ellipse 26">
              <a:extLst>
                <a:ext uri="{FF2B5EF4-FFF2-40B4-BE49-F238E27FC236}">
                  <a16:creationId xmlns:a16="http://schemas.microsoft.com/office/drawing/2014/main" id="{EF842D34-E07B-C42C-A9F4-11460E6355D9}"/>
                </a:ext>
              </a:extLst>
            </p:cNvPr>
            <p:cNvSpPr/>
            <p:nvPr/>
          </p:nvSpPr>
          <p:spPr>
            <a:xfrm rot="16200000">
              <a:off x="4719244" y="1899467"/>
              <a:ext cx="992680" cy="162535"/>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5" name="Ellipse 26">
              <a:extLst>
                <a:ext uri="{FF2B5EF4-FFF2-40B4-BE49-F238E27FC236}">
                  <a16:creationId xmlns:a16="http://schemas.microsoft.com/office/drawing/2014/main" id="{47D9242D-AC80-8A0D-6B0B-8F55B477B7D3}"/>
                </a:ext>
              </a:extLst>
            </p:cNvPr>
            <p:cNvSpPr/>
            <p:nvPr/>
          </p:nvSpPr>
          <p:spPr>
            <a:xfrm rot="16200000">
              <a:off x="4471061" y="1840137"/>
              <a:ext cx="1360805" cy="287748"/>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16" name="Gruppieren 1115">
              <a:extLst>
                <a:ext uri="{FF2B5EF4-FFF2-40B4-BE49-F238E27FC236}">
                  <a16:creationId xmlns:a16="http://schemas.microsoft.com/office/drawing/2014/main" id="{CEE79A05-9ED2-8591-2211-375A33EBB0DB}"/>
                </a:ext>
              </a:extLst>
            </p:cNvPr>
            <p:cNvGrpSpPr/>
            <p:nvPr/>
          </p:nvGrpSpPr>
          <p:grpSpPr>
            <a:xfrm rot="10800000">
              <a:off x="5295338" y="1291245"/>
              <a:ext cx="292662" cy="1360805"/>
              <a:chOff x="9786989" y="674461"/>
              <a:chExt cx="765364" cy="2548775"/>
            </a:xfrm>
          </p:grpSpPr>
          <p:sp>
            <p:nvSpPr>
              <p:cNvPr id="1121" name="Ellipse 26">
                <a:extLst>
                  <a:ext uri="{FF2B5EF4-FFF2-40B4-BE49-F238E27FC236}">
                    <a16:creationId xmlns:a16="http://schemas.microsoft.com/office/drawing/2014/main" id="{6DD7E24F-70C4-F129-4A60-646141E2EB71}"/>
                  </a:ext>
                </a:extLst>
              </p:cNvPr>
              <p:cNvSpPr/>
              <p:nvPr/>
            </p:nvSpPr>
            <p:spPr>
              <a:xfrm rot="16200000">
                <a:off x="8888858" y="1572592"/>
                <a:ext cx="2548775" cy="75251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2" name="Ellipse 26">
                <a:extLst>
                  <a:ext uri="{FF2B5EF4-FFF2-40B4-BE49-F238E27FC236}">
                    <a16:creationId xmlns:a16="http://schemas.microsoft.com/office/drawing/2014/main" id="{242D10A8-1A00-AFD9-48CA-91F4BD253124}"/>
                  </a:ext>
                </a:extLst>
              </p:cNvPr>
              <p:cNvSpPr/>
              <p:nvPr/>
            </p:nvSpPr>
            <p:spPr>
              <a:xfrm rot="16200000">
                <a:off x="9185170" y="1646654"/>
                <a:ext cx="2139714" cy="59465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3" name="Ellipse 26">
                <a:extLst>
                  <a:ext uri="{FF2B5EF4-FFF2-40B4-BE49-F238E27FC236}">
                    <a16:creationId xmlns:a16="http://schemas.microsoft.com/office/drawing/2014/main" id="{CFA65671-892C-E2B7-C3FF-3FA74508662E}"/>
                  </a:ext>
                </a:extLst>
              </p:cNvPr>
              <p:cNvSpPr/>
              <p:nvPr/>
            </p:nvSpPr>
            <p:spPr>
              <a:xfrm rot="16200000">
                <a:off x="9401292" y="1711894"/>
                <a:ext cx="1859280" cy="425058"/>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17" name="Bogen 1116">
              <a:extLst>
                <a:ext uri="{FF2B5EF4-FFF2-40B4-BE49-F238E27FC236}">
                  <a16:creationId xmlns:a16="http://schemas.microsoft.com/office/drawing/2014/main" id="{F2867EC8-F2AC-6057-DAE2-720FFD499ADC}"/>
                </a:ext>
              </a:extLst>
            </p:cNvPr>
            <p:cNvSpPr/>
            <p:nvPr/>
          </p:nvSpPr>
          <p:spPr>
            <a:xfrm>
              <a:off x="5072866" y="1853677"/>
              <a:ext cx="438299" cy="255314"/>
            </a:xfrm>
            <a:prstGeom prst="arc">
              <a:avLst>
                <a:gd name="adj1" fmla="val 17483586"/>
                <a:gd name="adj2" fmla="val 15342865"/>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18" name="Bogen 1117">
              <a:extLst>
                <a:ext uri="{FF2B5EF4-FFF2-40B4-BE49-F238E27FC236}">
                  <a16:creationId xmlns:a16="http://schemas.microsoft.com/office/drawing/2014/main" id="{8D951365-1452-3B86-2353-A9DB7775BEF5}"/>
                </a:ext>
              </a:extLst>
            </p:cNvPr>
            <p:cNvSpPr/>
            <p:nvPr/>
          </p:nvSpPr>
          <p:spPr>
            <a:xfrm>
              <a:off x="5134317" y="1902461"/>
              <a:ext cx="315398" cy="147806"/>
            </a:xfrm>
            <a:prstGeom prst="arc">
              <a:avLst>
                <a:gd name="adj1" fmla="val 18415572"/>
                <a:gd name="adj2" fmla="val 1538397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19" name="Bogen 1118">
              <a:extLst>
                <a:ext uri="{FF2B5EF4-FFF2-40B4-BE49-F238E27FC236}">
                  <a16:creationId xmlns:a16="http://schemas.microsoft.com/office/drawing/2014/main" id="{AF720907-3D62-5DF9-846E-D620F0E74825}"/>
                </a:ext>
              </a:extLst>
            </p:cNvPr>
            <p:cNvSpPr/>
            <p:nvPr/>
          </p:nvSpPr>
          <p:spPr>
            <a:xfrm>
              <a:off x="5007590" y="1802590"/>
              <a:ext cx="568851" cy="372504"/>
            </a:xfrm>
            <a:prstGeom prst="arc">
              <a:avLst>
                <a:gd name="adj1" fmla="val 16873758"/>
                <a:gd name="adj2" fmla="val 1534678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120" name="Gerader Verbinder 1119">
              <a:extLst>
                <a:ext uri="{FF2B5EF4-FFF2-40B4-BE49-F238E27FC236}">
                  <a16:creationId xmlns:a16="http://schemas.microsoft.com/office/drawing/2014/main" id="{FE2FCD04-8E0D-FEB6-0628-96771AD90275}"/>
                </a:ext>
              </a:extLst>
            </p:cNvPr>
            <p:cNvCxnSpPr/>
            <p:nvPr/>
          </p:nvCxnSpPr>
          <p:spPr>
            <a:xfrm>
              <a:off x="5298453" y="1369801"/>
              <a:ext cx="0" cy="11832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4" name="Gruppieren 1123">
            <a:extLst>
              <a:ext uri="{FF2B5EF4-FFF2-40B4-BE49-F238E27FC236}">
                <a16:creationId xmlns:a16="http://schemas.microsoft.com/office/drawing/2014/main" id="{1F5F3AB8-AF48-6BDC-7659-0C3A0ABC8E69}"/>
              </a:ext>
            </a:extLst>
          </p:cNvPr>
          <p:cNvGrpSpPr/>
          <p:nvPr/>
        </p:nvGrpSpPr>
        <p:grpSpPr>
          <a:xfrm rot="5400000">
            <a:off x="1153530" y="3163096"/>
            <a:ext cx="1148986" cy="2291578"/>
            <a:chOff x="5007590" y="1291245"/>
            <a:chExt cx="580410" cy="1373168"/>
          </a:xfrm>
        </p:grpSpPr>
        <p:sp>
          <p:nvSpPr>
            <p:cNvPr id="1125" name="Ellipse 26">
              <a:extLst>
                <a:ext uri="{FF2B5EF4-FFF2-40B4-BE49-F238E27FC236}">
                  <a16:creationId xmlns:a16="http://schemas.microsoft.com/office/drawing/2014/main" id="{B30B2123-8F06-0AF1-FDE2-9C7AA2AA4BC4}"/>
                </a:ext>
              </a:extLst>
            </p:cNvPr>
            <p:cNvSpPr/>
            <p:nvPr/>
          </p:nvSpPr>
          <p:spPr>
            <a:xfrm rot="16200000">
              <a:off x="4615357" y="1857956"/>
              <a:ext cx="1142405" cy="227385"/>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6" name="Ellipse 26">
              <a:extLst>
                <a:ext uri="{FF2B5EF4-FFF2-40B4-BE49-F238E27FC236}">
                  <a16:creationId xmlns:a16="http://schemas.microsoft.com/office/drawing/2014/main" id="{9D83BDCB-C538-3CA8-6D20-34683FD5D5A0}"/>
                </a:ext>
              </a:extLst>
            </p:cNvPr>
            <p:cNvSpPr/>
            <p:nvPr/>
          </p:nvSpPr>
          <p:spPr>
            <a:xfrm rot="16200000">
              <a:off x="4719244" y="1899467"/>
              <a:ext cx="992680" cy="162535"/>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7" name="Ellipse 26">
              <a:extLst>
                <a:ext uri="{FF2B5EF4-FFF2-40B4-BE49-F238E27FC236}">
                  <a16:creationId xmlns:a16="http://schemas.microsoft.com/office/drawing/2014/main" id="{EE766BC2-84BC-B19B-3C2A-28E7CA73F744}"/>
                </a:ext>
              </a:extLst>
            </p:cNvPr>
            <p:cNvSpPr/>
            <p:nvPr/>
          </p:nvSpPr>
          <p:spPr>
            <a:xfrm rot="16200000">
              <a:off x="4471061" y="1840137"/>
              <a:ext cx="1360805" cy="287748"/>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28" name="Gruppieren 1127">
              <a:extLst>
                <a:ext uri="{FF2B5EF4-FFF2-40B4-BE49-F238E27FC236}">
                  <a16:creationId xmlns:a16="http://schemas.microsoft.com/office/drawing/2014/main" id="{8B7DBF59-3A86-ED5C-3226-074223630FD2}"/>
                </a:ext>
              </a:extLst>
            </p:cNvPr>
            <p:cNvGrpSpPr/>
            <p:nvPr/>
          </p:nvGrpSpPr>
          <p:grpSpPr>
            <a:xfrm rot="10800000">
              <a:off x="5295338" y="1291245"/>
              <a:ext cx="292662" cy="1360805"/>
              <a:chOff x="9786989" y="674461"/>
              <a:chExt cx="765364" cy="2548775"/>
            </a:xfrm>
          </p:grpSpPr>
          <p:sp>
            <p:nvSpPr>
              <p:cNvPr id="1133" name="Ellipse 26">
                <a:extLst>
                  <a:ext uri="{FF2B5EF4-FFF2-40B4-BE49-F238E27FC236}">
                    <a16:creationId xmlns:a16="http://schemas.microsoft.com/office/drawing/2014/main" id="{5B92D06D-E252-C04F-FF7A-79ADE8077053}"/>
                  </a:ext>
                </a:extLst>
              </p:cNvPr>
              <p:cNvSpPr/>
              <p:nvPr/>
            </p:nvSpPr>
            <p:spPr>
              <a:xfrm rot="16200000">
                <a:off x="8888858" y="1572592"/>
                <a:ext cx="2548775" cy="75251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4" name="Ellipse 26">
                <a:extLst>
                  <a:ext uri="{FF2B5EF4-FFF2-40B4-BE49-F238E27FC236}">
                    <a16:creationId xmlns:a16="http://schemas.microsoft.com/office/drawing/2014/main" id="{486A1C70-9F3D-7363-1643-9DB05F6C8348}"/>
                  </a:ext>
                </a:extLst>
              </p:cNvPr>
              <p:cNvSpPr/>
              <p:nvPr/>
            </p:nvSpPr>
            <p:spPr>
              <a:xfrm rot="16200000">
                <a:off x="9185170" y="1646654"/>
                <a:ext cx="2139714" cy="594653"/>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5" name="Ellipse 26">
                <a:extLst>
                  <a:ext uri="{FF2B5EF4-FFF2-40B4-BE49-F238E27FC236}">
                    <a16:creationId xmlns:a16="http://schemas.microsoft.com/office/drawing/2014/main" id="{D937E29B-F864-3411-B1A7-51D6A47E9CE8}"/>
                  </a:ext>
                </a:extLst>
              </p:cNvPr>
              <p:cNvSpPr/>
              <p:nvPr/>
            </p:nvSpPr>
            <p:spPr>
              <a:xfrm rot="16200000">
                <a:off x="9401292" y="1711894"/>
                <a:ext cx="1859280" cy="425058"/>
              </a:xfrm>
              <a:custGeom>
                <a:avLst/>
                <a:gdLst>
                  <a:gd name="connsiteX0" fmla="*/ 0 w 3529584"/>
                  <a:gd name="connsiteY0" fmla="*/ 701951 h 1403902"/>
                  <a:gd name="connsiteX1" fmla="*/ 1764792 w 3529584"/>
                  <a:gd name="connsiteY1" fmla="*/ 0 h 1403902"/>
                  <a:gd name="connsiteX2" fmla="*/ 3529584 w 3529584"/>
                  <a:gd name="connsiteY2" fmla="*/ 701951 h 1403902"/>
                  <a:gd name="connsiteX3" fmla="*/ 1764792 w 3529584"/>
                  <a:gd name="connsiteY3" fmla="*/ 1403902 h 1403902"/>
                  <a:gd name="connsiteX4" fmla="*/ 0 w 3529584"/>
                  <a:gd name="connsiteY4" fmla="*/ 701951 h 1403902"/>
                  <a:gd name="connsiteX0" fmla="*/ 40 w 3529664"/>
                  <a:gd name="connsiteY0" fmla="*/ 701951 h 1403902"/>
                  <a:gd name="connsiteX1" fmla="*/ 1764832 w 3529664"/>
                  <a:gd name="connsiteY1" fmla="*/ 0 h 1403902"/>
                  <a:gd name="connsiteX2" fmla="*/ 3529624 w 3529664"/>
                  <a:gd name="connsiteY2" fmla="*/ 701951 h 1403902"/>
                  <a:gd name="connsiteX3" fmla="*/ 1764832 w 3529664"/>
                  <a:gd name="connsiteY3" fmla="*/ 1403902 h 1403902"/>
                  <a:gd name="connsiteX4" fmla="*/ 40 w 3529664"/>
                  <a:gd name="connsiteY4" fmla="*/ 701951 h 1403902"/>
                  <a:gd name="connsiteX0" fmla="*/ 40 w 3529664"/>
                  <a:gd name="connsiteY0" fmla="*/ 701951 h 984079"/>
                  <a:gd name="connsiteX1" fmla="*/ 1764832 w 3529664"/>
                  <a:gd name="connsiteY1" fmla="*/ 0 h 984079"/>
                  <a:gd name="connsiteX2" fmla="*/ 3529624 w 3529664"/>
                  <a:gd name="connsiteY2" fmla="*/ 701951 h 984079"/>
                  <a:gd name="connsiteX3" fmla="*/ 1764832 w 3529664"/>
                  <a:gd name="connsiteY3" fmla="*/ 964990 h 984079"/>
                  <a:gd name="connsiteX4" fmla="*/ 40 w 3529664"/>
                  <a:gd name="connsiteY4" fmla="*/ 701951 h 984079"/>
                  <a:gd name="connsiteX0" fmla="*/ 77 w 3529701"/>
                  <a:gd name="connsiteY0" fmla="*/ 701951 h 984079"/>
                  <a:gd name="connsiteX1" fmla="*/ 1764869 w 3529701"/>
                  <a:gd name="connsiteY1" fmla="*/ 0 h 984079"/>
                  <a:gd name="connsiteX2" fmla="*/ 3529661 w 3529701"/>
                  <a:gd name="connsiteY2" fmla="*/ 701951 h 984079"/>
                  <a:gd name="connsiteX3" fmla="*/ 1764869 w 3529701"/>
                  <a:gd name="connsiteY3" fmla="*/ 964990 h 984079"/>
                  <a:gd name="connsiteX4" fmla="*/ 77 w 3529701"/>
                  <a:gd name="connsiteY4" fmla="*/ 701951 h 984079"/>
                  <a:gd name="connsiteX0" fmla="*/ 77 w 3529701"/>
                  <a:gd name="connsiteY0" fmla="*/ 701951 h 988061"/>
                  <a:gd name="connsiteX1" fmla="*/ 1764869 w 3529701"/>
                  <a:gd name="connsiteY1" fmla="*/ 0 h 988061"/>
                  <a:gd name="connsiteX2" fmla="*/ 3529661 w 3529701"/>
                  <a:gd name="connsiteY2" fmla="*/ 701951 h 988061"/>
                  <a:gd name="connsiteX3" fmla="*/ 1764869 w 3529701"/>
                  <a:gd name="connsiteY3" fmla="*/ 964990 h 988061"/>
                  <a:gd name="connsiteX4" fmla="*/ 77 w 3529701"/>
                  <a:gd name="connsiteY4" fmla="*/ 701951 h 988061"/>
                  <a:gd name="connsiteX0" fmla="*/ 77 w 3533227"/>
                  <a:gd name="connsiteY0" fmla="*/ 701951 h 970717"/>
                  <a:gd name="connsiteX1" fmla="*/ 1764869 w 3533227"/>
                  <a:gd name="connsiteY1" fmla="*/ 0 h 970717"/>
                  <a:gd name="connsiteX2" fmla="*/ 3529661 w 3533227"/>
                  <a:gd name="connsiteY2" fmla="*/ 701951 h 970717"/>
                  <a:gd name="connsiteX3" fmla="*/ 1764869 w 3533227"/>
                  <a:gd name="connsiteY3" fmla="*/ 964990 h 970717"/>
                  <a:gd name="connsiteX4" fmla="*/ 77 w 3533227"/>
                  <a:gd name="connsiteY4" fmla="*/ 701951 h 97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227" h="970717">
                    <a:moveTo>
                      <a:pt x="77" y="701951"/>
                    </a:moveTo>
                    <a:cubicBezTo>
                      <a:pt x="-9067" y="358239"/>
                      <a:pt x="790201" y="0"/>
                      <a:pt x="1764869" y="0"/>
                    </a:cubicBezTo>
                    <a:cubicBezTo>
                      <a:pt x="2739537" y="0"/>
                      <a:pt x="3529661" y="314274"/>
                      <a:pt x="3529661" y="701951"/>
                    </a:cubicBezTo>
                    <a:cubicBezTo>
                      <a:pt x="3547949" y="1007332"/>
                      <a:pt x="3562497" y="974134"/>
                      <a:pt x="1764869" y="964990"/>
                    </a:cubicBezTo>
                    <a:cubicBezTo>
                      <a:pt x="-32759" y="955846"/>
                      <a:pt x="9221" y="1045663"/>
                      <a:pt x="77" y="701951"/>
                    </a:cubicBez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29" name="Bogen 1128">
              <a:extLst>
                <a:ext uri="{FF2B5EF4-FFF2-40B4-BE49-F238E27FC236}">
                  <a16:creationId xmlns:a16="http://schemas.microsoft.com/office/drawing/2014/main" id="{D13B95C5-2F9D-E0B9-D570-39E8A53CA78A}"/>
                </a:ext>
              </a:extLst>
            </p:cNvPr>
            <p:cNvSpPr/>
            <p:nvPr/>
          </p:nvSpPr>
          <p:spPr>
            <a:xfrm>
              <a:off x="5072866" y="1853677"/>
              <a:ext cx="438299" cy="255314"/>
            </a:xfrm>
            <a:prstGeom prst="arc">
              <a:avLst>
                <a:gd name="adj1" fmla="val 17483586"/>
                <a:gd name="adj2" fmla="val 15342865"/>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30" name="Bogen 1129">
              <a:extLst>
                <a:ext uri="{FF2B5EF4-FFF2-40B4-BE49-F238E27FC236}">
                  <a16:creationId xmlns:a16="http://schemas.microsoft.com/office/drawing/2014/main" id="{BD828A3D-4236-1D23-2ED5-224F320EE130}"/>
                </a:ext>
              </a:extLst>
            </p:cNvPr>
            <p:cNvSpPr/>
            <p:nvPr/>
          </p:nvSpPr>
          <p:spPr>
            <a:xfrm>
              <a:off x="5134317" y="1902461"/>
              <a:ext cx="315398" cy="147806"/>
            </a:xfrm>
            <a:prstGeom prst="arc">
              <a:avLst>
                <a:gd name="adj1" fmla="val 18415572"/>
                <a:gd name="adj2" fmla="val 1538397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31" name="Bogen 1130">
              <a:extLst>
                <a:ext uri="{FF2B5EF4-FFF2-40B4-BE49-F238E27FC236}">
                  <a16:creationId xmlns:a16="http://schemas.microsoft.com/office/drawing/2014/main" id="{62FF964F-0D9F-C5F8-D226-13F36CB95580}"/>
                </a:ext>
              </a:extLst>
            </p:cNvPr>
            <p:cNvSpPr/>
            <p:nvPr/>
          </p:nvSpPr>
          <p:spPr>
            <a:xfrm>
              <a:off x="5007590" y="1802590"/>
              <a:ext cx="568851" cy="372504"/>
            </a:xfrm>
            <a:prstGeom prst="arc">
              <a:avLst>
                <a:gd name="adj1" fmla="val 16873758"/>
                <a:gd name="adj2" fmla="val 15346788"/>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132" name="Gerader Verbinder 1131">
              <a:extLst>
                <a:ext uri="{FF2B5EF4-FFF2-40B4-BE49-F238E27FC236}">
                  <a16:creationId xmlns:a16="http://schemas.microsoft.com/office/drawing/2014/main" id="{E24A60CD-DED2-E238-C38D-4D9DDC1C9D97}"/>
                </a:ext>
              </a:extLst>
            </p:cNvPr>
            <p:cNvCxnSpPr/>
            <p:nvPr/>
          </p:nvCxnSpPr>
          <p:spPr>
            <a:xfrm>
              <a:off x="5298453" y="1369801"/>
              <a:ext cx="0" cy="11832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6" name="Gruppieren 1135">
            <a:extLst>
              <a:ext uri="{FF2B5EF4-FFF2-40B4-BE49-F238E27FC236}">
                <a16:creationId xmlns:a16="http://schemas.microsoft.com/office/drawing/2014/main" id="{3996C726-42E1-A5E7-1701-21600A395C80}"/>
              </a:ext>
            </a:extLst>
          </p:cNvPr>
          <p:cNvGrpSpPr/>
          <p:nvPr/>
        </p:nvGrpSpPr>
        <p:grpSpPr>
          <a:xfrm>
            <a:off x="7953469" y="4246855"/>
            <a:ext cx="1914977" cy="664449"/>
            <a:chOff x="8134887" y="4406065"/>
            <a:chExt cx="1914977" cy="664449"/>
          </a:xfrm>
        </p:grpSpPr>
        <p:grpSp>
          <p:nvGrpSpPr>
            <p:cNvPr id="1137" name="Gruppieren 1136">
              <a:extLst>
                <a:ext uri="{FF2B5EF4-FFF2-40B4-BE49-F238E27FC236}">
                  <a16:creationId xmlns:a16="http://schemas.microsoft.com/office/drawing/2014/main" id="{EBEDA087-3EC7-85FD-4003-8CB377CEEC29}"/>
                </a:ext>
              </a:extLst>
            </p:cNvPr>
            <p:cNvGrpSpPr/>
            <p:nvPr/>
          </p:nvGrpSpPr>
          <p:grpSpPr>
            <a:xfrm>
              <a:off x="8134887" y="4406065"/>
              <a:ext cx="1914977" cy="108000"/>
              <a:chOff x="7102787" y="4504158"/>
              <a:chExt cx="1914977" cy="108000"/>
            </a:xfrm>
          </p:grpSpPr>
          <p:cxnSp>
            <p:nvCxnSpPr>
              <p:cNvPr id="1142" name="Gerader Verbinder 1141">
                <a:extLst>
                  <a:ext uri="{FF2B5EF4-FFF2-40B4-BE49-F238E27FC236}">
                    <a16:creationId xmlns:a16="http://schemas.microsoft.com/office/drawing/2014/main" id="{BFD1BB69-93F8-8EFC-D132-F51FAA818BFE}"/>
                  </a:ext>
                </a:extLst>
              </p:cNvPr>
              <p:cNvCxnSpPr/>
              <p:nvPr/>
            </p:nvCxnSpPr>
            <p:spPr>
              <a:xfrm rot="5400000">
                <a:off x="7516787" y="4140266"/>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3" name="Gerader Verbinder 1142">
                <a:extLst>
                  <a:ext uri="{FF2B5EF4-FFF2-40B4-BE49-F238E27FC236}">
                    <a16:creationId xmlns:a16="http://schemas.microsoft.com/office/drawing/2014/main" id="{4F523E2F-E972-F2AD-6DC1-6B26C17DD859}"/>
                  </a:ext>
                </a:extLst>
              </p:cNvPr>
              <p:cNvCxnSpPr/>
              <p:nvPr/>
            </p:nvCxnSpPr>
            <p:spPr>
              <a:xfrm rot="5400000">
                <a:off x="8603764" y="4159043"/>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44" name="Ellipse 1143">
                <a:extLst>
                  <a:ext uri="{FF2B5EF4-FFF2-40B4-BE49-F238E27FC236}">
                    <a16:creationId xmlns:a16="http://schemas.microsoft.com/office/drawing/2014/main" id="{F092CE2E-670F-C4E7-884E-18EF398C46ED}"/>
                  </a:ext>
                </a:extLst>
              </p:cNvPr>
              <p:cNvSpPr/>
              <p:nvPr/>
            </p:nvSpPr>
            <p:spPr>
              <a:xfrm>
                <a:off x="8087839" y="450415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5" name="Ellipse 1144">
                <a:extLst>
                  <a:ext uri="{FF2B5EF4-FFF2-40B4-BE49-F238E27FC236}">
                    <a16:creationId xmlns:a16="http://schemas.microsoft.com/office/drawing/2014/main" id="{6DBBB481-C88D-3643-9152-CC4FD6E8E40F}"/>
                  </a:ext>
                </a:extLst>
              </p:cNvPr>
              <p:cNvSpPr/>
              <p:nvPr/>
            </p:nvSpPr>
            <p:spPr>
              <a:xfrm>
                <a:off x="7915119" y="450415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138" name="Gerader Verbinder 1137">
              <a:extLst>
                <a:ext uri="{FF2B5EF4-FFF2-40B4-BE49-F238E27FC236}">
                  <a16:creationId xmlns:a16="http://schemas.microsoft.com/office/drawing/2014/main" id="{5BAE0A35-6517-278F-C49D-75D201079579}"/>
                </a:ext>
              </a:extLst>
            </p:cNvPr>
            <p:cNvCxnSpPr/>
            <p:nvPr/>
          </p:nvCxnSpPr>
          <p:spPr>
            <a:xfrm>
              <a:off x="10049864" y="4415972"/>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39" name="Gerader Verbinder 1138">
              <a:extLst>
                <a:ext uri="{FF2B5EF4-FFF2-40B4-BE49-F238E27FC236}">
                  <a16:creationId xmlns:a16="http://schemas.microsoft.com/office/drawing/2014/main" id="{D1DFBB03-0CDC-18DF-FC51-A2F066CD530F}"/>
                </a:ext>
              </a:extLst>
            </p:cNvPr>
            <p:cNvCxnSpPr/>
            <p:nvPr/>
          </p:nvCxnSpPr>
          <p:spPr>
            <a:xfrm flipV="1">
              <a:off x="8134887" y="4940241"/>
              <a:ext cx="1914977"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40" name="Textfeld 1139">
              <a:extLst>
                <a:ext uri="{FF2B5EF4-FFF2-40B4-BE49-F238E27FC236}">
                  <a16:creationId xmlns:a16="http://schemas.microsoft.com/office/drawing/2014/main" id="{0AD6B71A-8E1C-C6EF-F2F8-F52F568FFA84}"/>
                </a:ext>
              </a:extLst>
            </p:cNvPr>
            <p:cNvSpPr txBox="1"/>
            <p:nvPr/>
          </p:nvSpPr>
          <p:spPr>
            <a:xfrm>
              <a:off x="8825452" y="4616502"/>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2</a:t>
              </a:r>
              <a:endParaRPr lang="de-DE" dirty="0">
                <a:latin typeface="Symbol" panose="05050102010706020507" pitchFamily="18" charset="2"/>
              </a:endParaRPr>
            </a:p>
          </p:txBody>
        </p:sp>
        <p:cxnSp>
          <p:nvCxnSpPr>
            <p:cNvPr id="1141" name="Gerader Verbinder 1140">
              <a:extLst>
                <a:ext uri="{FF2B5EF4-FFF2-40B4-BE49-F238E27FC236}">
                  <a16:creationId xmlns:a16="http://schemas.microsoft.com/office/drawing/2014/main" id="{28D64D12-30CB-3208-0778-4D483C6C7BED}"/>
                </a:ext>
              </a:extLst>
            </p:cNvPr>
            <p:cNvCxnSpPr/>
            <p:nvPr/>
          </p:nvCxnSpPr>
          <p:spPr>
            <a:xfrm>
              <a:off x="8134887" y="4406065"/>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1146" name="Textfeld 1145">
            <a:extLst>
              <a:ext uri="{FF2B5EF4-FFF2-40B4-BE49-F238E27FC236}">
                <a16:creationId xmlns:a16="http://schemas.microsoft.com/office/drawing/2014/main" id="{0E2012DF-EF7D-6D8C-01D0-D8A4E1572FB8}"/>
              </a:ext>
            </a:extLst>
          </p:cNvPr>
          <p:cNvSpPr txBox="1"/>
          <p:nvPr/>
        </p:nvSpPr>
        <p:spPr>
          <a:xfrm>
            <a:off x="7509395" y="4922863"/>
            <a:ext cx="2766259" cy="369332"/>
          </a:xfrm>
          <a:prstGeom prst="rect">
            <a:avLst/>
          </a:prstGeom>
          <a:noFill/>
        </p:spPr>
        <p:txBody>
          <a:bodyPr wrap="square" rtlCol="0">
            <a:spAutoFit/>
          </a:bodyPr>
          <a:lstStyle/>
          <a:p>
            <a:r>
              <a:rPr lang="de-DE" dirty="0"/>
              <a:t>Halbwellendipol, </a:t>
            </a:r>
            <a:r>
              <a:rPr lang="de-DE" dirty="0">
                <a:latin typeface="Symbol" panose="05050102010706020507" pitchFamily="18" charset="2"/>
              </a:rPr>
              <a:t>l</a:t>
            </a:r>
            <a:r>
              <a:rPr lang="de-DE" dirty="0"/>
              <a:t>/2-Dipol</a:t>
            </a:r>
          </a:p>
        </p:txBody>
      </p:sp>
      <p:grpSp>
        <p:nvGrpSpPr>
          <p:cNvPr id="1147" name="Gruppieren 1146">
            <a:extLst>
              <a:ext uri="{FF2B5EF4-FFF2-40B4-BE49-F238E27FC236}">
                <a16:creationId xmlns:a16="http://schemas.microsoft.com/office/drawing/2014/main" id="{9ECE2CCF-D05D-6518-5DE9-3C3FEF8B1104}"/>
              </a:ext>
            </a:extLst>
          </p:cNvPr>
          <p:cNvGrpSpPr/>
          <p:nvPr/>
        </p:nvGrpSpPr>
        <p:grpSpPr>
          <a:xfrm>
            <a:off x="3868457" y="3758290"/>
            <a:ext cx="2149225" cy="1789468"/>
            <a:chOff x="3444148" y="3917822"/>
            <a:chExt cx="2149225" cy="1789468"/>
          </a:xfrm>
        </p:grpSpPr>
        <p:grpSp>
          <p:nvGrpSpPr>
            <p:cNvPr id="1148" name="Gruppieren 1147">
              <a:extLst>
                <a:ext uri="{FF2B5EF4-FFF2-40B4-BE49-F238E27FC236}">
                  <a16:creationId xmlns:a16="http://schemas.microsoft.com/office/drawing/2014/main" id="{3F4A7CFB-5FAD-70CE-04BE-511846E40FDC}"/>
                </a:ext>
              </a:extLst>
            </p:cNvPr>
            <p:cNvGrpSpPr/>
            <p:nvPr/>
          </p:nvGrpSpPr>
          <p:grpSpPr>
            <a:xfrm>
              <a:off x="3444247" y="3917822"/>
              <a:ext cx="2149126" cy="1789468"/>
              <a:chOff x="3444247" y="3917822"/>
              <a:chExt cx="2149126" cy="1789468"/>
            </a:xfrm>
          </p:grpSpPr>
          <p:cxnSp>
            <p:nvCxnSpPr>
              <p:cNvPr id="1151" name="Gerader Verbinder 1150">
                <a:extLst>
                  <a:ext uri="{FF2B5EF4-FFF2-40B4-BE49-F238E27FC236}">
                    <a16:creationId xmlns:a16="http://schemas.microsoft.com/office/drawing/2014/main" id="{B8A2E623-A2E6-3343-1911-8A3E5A1DE6C4}"/>
                  </a:ext>
                </a:extLst>
              </p:cNvPr>
              <p:cNvCxnSpPr/>
              <p:nvPr/>
            </p:nvCxnSpPr>
            <p:spPr>
              <a:xfrm rot="5400000">
                <a:off x="3867643" y="4042173"/>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2" name="Gerader Verbinder 1151">
                <a:extLst>
                  <a:ext uri="{FF2B5EF4-FFF2-40B4-BE49-F238E27FC236}">
                    <a16:creationId xmlns:a16="http://schemas.microsoft.com/office/drawing/2014/main" id="{9A8DE891-670D-1462-F4E1-2E3C6CB57B97}"/>
                  </a:ext>
                </a:extLst>
              </p:cNvPr>
              <p:cNvCxnSpPr/>
              <p:nvPr/>
            </p:nvCxnSpPr>
            <p:spPr>
              <a:xfrm rot="5400000">
                <a:off x="4954620" y="4060950"/>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53" name="Freihandform 140">
                <a:extLst>
                  <a:ext uri="{FF2B5EF4-FFF2-40B4-BE49-F238E27FC236}">
                    <a16:creationId xmlns:a16="http://schemas.microsoft.com/office/drawing/2014/main" id="{4DDF5B58-68C5-27A4-1293-F392700F1ED6}"/>
                  </a:ext>
                </a:extLst>
              </p:cNvPr>
              <p:cNvSpPr/>
              <p:nvPr/>
            </p:nvSpPr>
            <p:spPr>
              <a:xfrm rot="10800000" flipV="1">
                <a:off x="3453644" y="3917822"/>
                <a:ext cx="1914975" cy="541620"/>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4" name="Ellipse 1153">
                <a:extLst>
                  <a:ext uri="{FF2B5EF4-FFF2-40B4-BE49-F238E27FC236}">
                    <a16:creationId xmlns:a16="http://schemas.microsoft.com/office/drawing/2014/main" id="{6E6B87AE-5A81-464C-453D-83EAF263649D}"/>
                  </a:ext>
                </a:extLst>
              </p:cNvPr>
              <p:cNvSpPr/>
              <p:nvPr/>
            </p:nvSpPr>
            <p:spPr>
              <a:xfrm>
                <a:off x="4438695" y="440606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5" name="Ellipse 1154">
                <a:extLst>
                  <a:ext uri="{FF2B5EF4-FFF2-40B4-BE49-F238E27FC236}">
                    <a16:creationId xmlns:a16="http://schemas.microsoft.com/office/drawing/2014/main" id="{ED853268-B952-B90B-37CC-9145257B7F33}"/>
                  </a:ext>
                </a:extLst>
              </p:cNvPr>
              <p:cNvSpPr/>
              <p:nvPr/>
            </p:nvSpPr>
            <p:spPr>
              <a:xfrm>
                <a:off x="4265975" y="440606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6" name="Textfeld 1155">
                <a:extLst>
                  <a:ext uri="{FF2B5EF4-FFF2-40B4-BE49-F238E27FC236}">
                    <a16:creationId xmlns:a16="http://schemas.microsoft.com/office/drawing/2014/main" id="{530D64D9-3C24-845D-7364-9D35F2093725}"/>
                  </a:ext>
                </a:extLst>
              </p:cNvPr>
              <p:cNvSpPr txBox="1"/>
              <p:nvPr/>
            </p:nvSpPr>
            <p:spPr>
              <a:xfrm>
                <a:off x="3508956" y="5060959"/>
                <a:ext cx="2084417" cy="646331"/>
              </a:xfrm>
              <a:prstGeom prst="rect">
                <a:avLst/>
              </a:prstGeom>
              <a:noFill/>
            </p:spPr>
            <p:txBody>
              <a:bodyPr wrap="none" rtlCol="0">
                <a:spAutoFit/>
              </a:bodyPr>
              <a:lstStyle/>
              <a:p>
                <a:pPr algn="ctr"/>
                <a:r>
                  <a:rPr lang="de-DE" dirty="0"/>
                  <a:t>Verteilung von </a:t>
                </a:r>
                <a:r>
                  <a:rPr lang="de-DE" dirty="0">
                    <a:solidFill>
                      <a:srgbClr val="00B0F0"/>
                    </a:solidFill>
                  </a:rPr>
                  <a:t>U</a:t>
                </a:r>
                <a:r>
                  <a:rPr lang="de-DE" dirty="0"/>
                  <a:t>, </a:t>
                </a:r>
                <a:r>
                  <a:rPr lang="de-DE" dirty="0">
                    <a:solidFill>
                      <a:srgbClr val="FF0000"/>
                    </a:solidFill>
                  </a:rPr>
                  <a:t>I</a:t>
                </a:r>
              </a:p>
              <a:p>
                <a:r>
                  <a:rPr lang="de-DE" dirty="0"/>
                  <a:t>Halbwellenresonanz</a:t>
                </a:r>
              </a:p>
            </p:txBody>
          </p:sp>
          <p:sp>
            <p:nvSpPr>
              <p:cNvPr id="1157" name="Freihandform 147">
                <a:extLst>
                  <a:ext uri="{FF2B5EF4-FFF2-40B4-BE49-F238E27FC236}">
                    <a16:creationId xmlns:a16="http://schemas.microsoft.com/office/drawing/2014/main" id="{76E94CB2-8B6B-1139-C883-F3B24FAEF3BE}"/>
                  </a:ext>
                </a:extLst>
              </p:cNvPr>
              <p:cNvSpPr/>
              <p:nvPr/>
            </p:nvSpPr>
            <p:spPr>
              <a:xfrm>
                <a:off x="3444247" y="3917849"/>
                <a:ext cx="1905482" cy="1092159"/>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49" name="Freihandform 162">
              <a:extLst>
                <a:ext uri="{FF2B5EF4-FFF2-40B4-BE49-F238E27FC236}">
                  <a16:creationId xmlns:a16="http://schemas.microsoft.com/office/drawing/2014/main" id="{EC41F5F2-BBC3-60D4-F360-2A7E3D26AD3B}"/>
                </a:ext>
              </a:extLst>
            </p:cNvPr>
            <p:cNvSpPr/>
            <p:nvPr/>
          </p:nvSpPr>
          <p:spPr>
            <a:xfrm rot="10800000" flipV="1">
              <a:off x="3444148" y="4282285"/>
              <a:ext cx="1914975" cy="177155"/>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0" name="Freihandform 163">
              <a:extLst>
                <a:ext uri="{FF2B5EF4-FFF2-40B4-BE49-F238E27FC236}">
                  <a16:creationId xmlns:a16="http://schemas.microsoft.com/office/drawing/2014/main" id="{69D87AD4-267D-5241-0C4C-4BF98807754D}"/>
                </a:ext>
              </a:extLst>
            </p:cNvPr>
            <p:cNvSpPr/>
            <p:nvPr/>
          </p:nvSpPr>
          <p:spPr>
            <a:xfrm>
              <a:off x="3444247" y="4282285"/>
              <a:ext cx="1905482" cy="369787"/>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4369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b="0" i="0" u="none" strike="noStrike" kern="1200" cap="none" spc="0" normalizeH="0" baseline="0" noProof="0" dirty="0">
                <a:ln>
                  <a:noFill/>
                </a:ln>
                <a:solidFill>
                  <a:schemeClr val="tx1"/>
                </a:solidFill>
                <a:effectLst/>
                <a:uLnTx/>
                <a:uFillTx/>
                <a:latin typeface="+mn-lt"/>
                <a:ea typeface="+mj-ea"/>
                <a:cs typeface="+mj-cs"/>
              </a:rPr>
              <a:t>Der </a:t>
            </a:r>
            <a:r>
              <a:rPr lang="de-DE" b="1" dirty="0">
                <a:solidFill>
                  <a:schemeClr val="tx1"/>
                </a:solidFill>
                <a:latin typeface="Symbol" panose="05050102010706020507" pitchFamily="18" charset="2"/>
              </a:rPr>
              <a:t>l</a:t>
            </a:r>
            <a:r>
              <a:rPr lang="de-DE" dirty="0">
                <a:latin typeface="Symbol" panose="05050102010706020507" pitchFamily="18" charset="2"/>
              </a:rPr>
              <a:t> </a:t>
            </a:r>
            <a:r>
              <a:rPr lang="de-DE" dirty="0">
                <a:solidFill>
                  <a:schemeClr val="tx1"/>
                </a:solidFill>
                <a:latin typeface="+mn-lt"/>
              </a:rPr>
              <a:t>/ 2-Dipol</a:t>
            </a:r>
            <a:endParaRPr kumimoji="0" lang="de-DE"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0555F467-1825-7332-E431-E4DE39C54106}"/>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Spannungsbauch an den Enden, Spannungsknoten im Einspeisepunkt</a:t>
            </a:r>
          </a:p>
          <a:p>
            <a:pPr>
              <a:defRPr/>
            </a:pPr>
            <a:endParaRPr lang="de-DE" sz="1200" dirty="0">
              <a:solidFill>
                <a:srgbClr val="000000"/>
              </a:solidFill>
            </a:endParaRPr>
          </a:p>
          <a:p>
            <a:pPr>
              <a:defRPr/>
            </a:pPr>
            <a:r>
              <a:rPr lang="de-DE" dirty="0">
                <a:solidFill>
                  <a:srgbClr val="000000"/>
                </a:solidFill>
              </a:rPr>
              <a:t>Strombauch im Einspeisepunkt (Mitte), Stromknoten an den Enden</a:t>
            </a:r>
          </a:p>
          <a:p>
            <a:pPr marL="255581" lvl="1" indent="0">
              <a:buNone/>
              <a:defRPr/>
            </a:pPr>
            <a:r>
              <a:rPr lang="de-DE" dirty="0">
                <a:solidFill>
                  <a:srgbClr val="000000"/>
                </a:solidFill>
                <a:sym typeface="Wingdings" panose="05000000000000000000" pitchFamily="2" charset="2"/>
              </a:rPr>
              <a:t> stromgespeist, niederohmig (ca. 40 - 90 </a:t>
            </a:r>
            <a:r>
              <a:rPr lang="de-DE" dirty="0">
                <a:latin typeface="Symbol" panose="05050102010706020507" pitchFamily="18" charset="2"/>
              </a:rPr>
              <a:t>W, </a:t>
            </a:r>
            <a:r>
              <a:rPr lang="de-DE" dirty="0"/>
              <a:t>von Aufbauhöhe über Boden abhängig</a:t>
            </a:r>
            <a:r>
              <a:rPr lang="de-DE" dirty="0">
                <a:solidFill>
                  <a:srgbClr val="000000"/>
                </a:solidFill>
                <a:sym typeface="Wingdings" panose="05000000000000000000" pitchFamily="2" charset="2"/>
              </a:rPr>
              <a:t>)</a:t>
            </a:r>
          </a:p>
          <a:p>
            <a:pPr marL="233983" lvl="1" indent="0">
              <a:buNone/>
              <a:defRPr/>
            </a:pPr>
            <a:r>
              <a:rPr lang="de-DE" dirty="0">
                <a:solidFill>
                  <a:srgbClr val="000000"/>
                </a:solidFill>
                <a:sym typeface="Wingdings" panose="05000000000000000000" pitchFamily="2" charset="2"/>
              </a:rPr>
              <a:t>ca. </a:t>
            </a:r>
            <a:r>
              <a:rPr lang="de-DE" b="1" dirty="0">
                <a:solidFill>
                  <a:srgbClr val="000000"/>
                </a:solidFill>
                <a:sym typeface="Wingdings" panose="05000000000000000000" pitchFamily="2" charset="2"/>
              </a:rPr>
              <a:t>75 </a:t>
            </a:r>
            <a:r>
              <a:rPr lang="de-DE" b="1" dirty="0">
                <a:solidFill>
                  <a:srgbClr val="000000"/>
                </a:solidFill>
                <a:latin typeface="Symbol" panose="05050102010706020507" pitchFamily="18" charset="2"/>
                <a:sym typeface="Wingdings" panose="05000000000000000000" pitchFamily="2" charset="2"/>
              </a:rPr>
              <a:t>W</a:t>
            </a:r>
            <a:r>
              <a:rPr lang="de-DE" b="1" dirty="0">
                <a:solidFill>
                  <a:srgbClr val="000000"/>
                </a:solidFill>
                <a:sym typeface="Wingdings" panose="05000000000000000000" pitchFamily="2" charset="2"/>
              </a:rPr>
              <a:t> in einer Höhe von mindestens einer Wellenlänge über Boden</a:t>
            </a:r>
          </a:p>
          <a:p>
            <a:pPr marL="233983" lvl="1" indent="0">
              <a:buNone/>
              <a:defRPr/>
            </a:pPr>
            <a:endParaRPr lang="de-DE" sz="1200" b="1" dirty="0">
              <a:solidFill>
                <a:srgbClr val="000000"/>
              </a:solidFill>
              <a:sym typeface="Wingdings" panose="05000000000000000000" pitchFamily="2" charset="2"/>
            </a:endParaRPr>
          </a:p>
          <a:p>
            <a:pPr>
              <a:defRPr/>
            </a:pPr>
            <a:r>
              <a:rPr lang="de-DE" dirty="0">
                <a:solidFill>
                  <a:srgbClr val="000000"/>
                </a:solidFill>
                <a:sym typeface="Wingdings" panose="05000000000000000000" pitchFamily="2" charset="2"/>
              </a:rPr>
              <a:t>Eingangswiderstand ist bei Resonanz reeller Widerstand</a:t>
            </a:r>
          </a:p>
          <a:p>
            <a:pPr>
              <a:defRPr/>
            </a:pPr>
            <a:endParaRPr lang="de-DE" dirty="0">
              <a:solidFill>
                <a:srgbClr val="000000"/>
              </a:solidFill>
              <a:sym typeface="Wingdings" panose="05000000000000000000" pitchFamily="2" charset="2"/>
            </a:endParaRPr>
          </a:p>
          <a:p>
            <a:pPr>
              <a:defRPr/>
            </a:pPr>
            <a:endParaRPr lang="de-DE" dirty="0">
              <a:solidFill>
                <a:srgbClr val="000000"/>
              </a:solidFill>
              <a:sym typeface="Wingdings" panose="05000000000000000000" pitchFamily="2" charset="2"/>
            </a:endParaRPr>
          </a:p>
          <a:p>
            <a:pPr marL="0" indent="0">
              <a:buNone/>
              <a:defRPr/>
            </a:pPr>
            <a:r>
              <a:rPr lang="de-DE" dirty="0">
                <a:solidFill>
                  <a:srgbClr val="000000"/>
                </a:solidFill>
                <a:sym typeface="Wingdings" panose="05000000000000000000" pitchFamily="2" charset="2"/>
              </a:rPr>
              <a:t>Bei mechanischer Realisierung ist ein </a:t>
            </a:r>
            <a:r>
              <a:rPr lang="de-DE" b="1" dirty="0">
                <a:solidFill>
                  <a:srgbClr val="000000"/>
                </a:solidFill>
                <a:sym typeface="Wingdings" panose="05000000000000000000" pitchFamily="2" charset="2"/>
              </a:rPr>
              <a:t>Verkürzungsfaktor</a:t>
            </a:r>
            <a:r>
              <a:rPr lang="de-DE" dirty="0">
                <a:solidFill>
                  <a:srgbClr val="000000"/>
                </a:solidFill>
                <a:sym typeface="Wingdings" panose="05000000000000000000" pitchFamily="2" charset="2"/>
              </a:rPr>
              <a:t> zu berücksichtigen:</a:t>
            </a:r>
          </a:p>
          <a:p>
            <a:pPr lvl="1">
              <a:defRPr/>
            </a:pPr>
            <a:r>
              <a:rPr lang="de-DE" b="1" dirty="0">
                <a:solidFill>
                  <a:srgbClr val="000000"/>
                </a:solidFill>
              </a:rPr>
              <a:t>Der Verkürzungsfaktor ist das Verhältnis der Ausbreitungsgeschwindigkeit entlang der Leitung zur Ausbreitungsgeschwindigkeit im Vakuum</a:t>
            </a:r>
          </a:p>
          <a:p>
            <a:pPr lvl="1">
              <a:defRPr/>
            </a:pPr>
            <a:r>
              <a:rPr lang="de-DE" dirty="0">
                <a:solidFill>
                  <a:srgbClr val="000000"/>
                </a:solidFill>
                <a:sym typeface="Wingdings" panose="05000000000000000000" pitchFamily="2" charset="2"/>
              </a:rPr>
              <a:t>ca. 0,95 (=</a:t>
            </a:r>
            <a:r>
              <a:rPr lang="de-DE" b="1" dirty="0">
                <a:solidFill>
                  <a:srgbClr val="000000"/>
                </a:solidFill>
                <a:sym typeface="Wingdings" panose="05000000000000000000" pitchFamily="2" charset="2"/>
              </a:rPr>
              <a:t>95%</a:t>
            </a:r>
            <a:r>
              <a:rPr lang="de-DE" dirty="0">
                <a:solidFill>
                  <a:srgbClr val="000000"/>
                </a:solidFill>
                <a:sym typeface="Wingdings" panose="05000000000000000000" pitchFamily="2" charset="2"/>
              </a:rPr>
              <a:t>) bei üblichen Drahtstärken für Kurzwellen-Drahtantennen: Mechanische Länge L = 0,95 * </a:t>
            </a:r>
            <a:r>
              <a:rPr lang="de-DE" dirty="0">
                <a:latin typeface="Symbol" panose="05050102010706020507" pitchFamily="18" charset="2"/>
              </a:rPr>
              <a:t>l</a:t>
            </a:r>
            <a:r>
              <a:rPr lang="de-DE" dirty="0"/>
              <a:t> / 2</a:t>
            </a:r>
          </a:p>
          <a:p>
            <a:pPr lvl="1">
              <a:defRPr/>
            </a:pPr>
            <a:endParaRPr lang="de-DE" b="1" dirty="0">
              <a:solidFill>
                <a:srgbClr val="000000"/>
              </a:solidFill>
            </a:endParaRPr>
          </a:p>
        </p:txBody>
      </p:sp>
      <p:grpSp>
        <p:nvGrpSpPr>
          <p:cNvPr id="7" name="Gruppieren 6">
            <a:extLst>
              <a:ext uri="{FF2B5EF4-FFF2-40B4-BE49-F238E27FC236}">
                <a16:creationId xmlns:a16="http://schemas.microsoft.com/office/drawing/2014/main" id="{7967C7C0-5E48-38D3-974D-A1BEC9E1602A}"/>
              </a:ext>
            </a:extLst>
          </p:cNvPr>
          <p:cNvGrpSpPr/>
          <p:nvPr/>
        </p:nvGrpSpPr>
        <p:grpSpPr>
          <a:xfrm>
            <a:off x="8073334" y="1191089"/>
            <a:ext cx="2766259" cy="2063636"/>
            <a:chOff x="5216840" y="1067088"/>
            <a:chExt cx="2766259" cy="2063636"/>
          </a:xfrm>
        </p:grpSpPr>
        <p:grpSp>
          <p:nvGrpSpPr>
            <p:cNvPr id="8" name="Gruppieren 7">
              <a:extLst>
                <a:ext uri="{FF2B5EF4-FFF2-40B4-BE49-F238E27FC236}">
                  <a16:creationId xmlns:a16="http://schemas.microsoft.com/office/drawing/2014/main" id="{B32962BD-DA7E-37E0-14F9-E9D30589FC8D}"/>
                </a:ext>
              </a:extLst>
            </p:cNvPr>
            <p:cNvGrpSpPr/>
            <p:nvPr/>
          </p:nvGrpSpPr>
          <p:grpSpPr>
            <a:xfrm>
              <a:off x="5551420" y="1945683"/>
              <a:ext cx="1914977" cy="664449"/>
              <a:chOff x="8134885" y="2822614"/>
              <a:chExt cx="1914977" cy="664449"/>
            </a:xfrm>
          </p:grpSpPr>
          <p:cxnSp>
            <p:nvCxnSpPr>
              <p:cNvPr id="22" name="Gerader Verbinder 21">
                <a:extLst>
                  <a:ext uri="{FF2B5EF4-FFF2-40B4-BE49-F238E27FC236}">
                    <a16:creationId xmlns:a16="http://schemas.microsoft.com/office/drawing/2014/main" id="{4A8C4246-86FA-1218-7804-C0AB9D3A0CA8}"/>
                  </a:ext>
                </a:extLst>
              </p:cNvPr>
              <p:cNvCxnSpPr/>
              <p:nvPr/>
            </p:nvCxnSpPr>
            <p:spPr>
              <a:xfrm>
                <a:off x="10049862" y="2832521"/>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17D1EDE4-DDD8-71C3-F984-E932ED4E9275}"/>
                  </a:ext>
                </a:extLst>
              </p:cNvPr>
              <p:cNvCxnSpPr/>
              <p:nvPr/>
            </p:nvCxnSpPr>
            <p:spPr>
              <a:xfrm flipV="1">
                <a:off x="8134885" y="3356790"/>
                <a:ext cx="1914977"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312353AD-3C20-E13E-6E23-939006749D41}"/>
                  </a:ext>
                </a:extLst>
              </p:cNvPr>
              <p:cNvSpPr txBox="1"/>
              <p:nvPr/>
            </p:nvSpPr>
            <p:spPr>
              <a:xfrm>
                <a:off x="8825450" y="3033051"/>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2</a:t>
                </a:r>
              </a:p>
            </p:txBody>
          </p:sp>
          <p:cxnSp>
            <p:nvCxnSpPr>
              <p:cNvPr id="25" name="Gerader Verbinder 24">
                <a:extLst>
                  <a:ext uri="{FF2B5EF4-FFF2-40B4-BE49-F238E27FC236}">
                    <a16:creationId xmlns:a16="http://schemas.microsoft.com/office/drawing/2014/main" id="{DD5EFDD3-6A05-BAD2-FF9E-E8288A45BF82}"/>
                  </a:ext>
                </a:extLst>
              </p:cNvPr>
              <p:cNvCxnSpPr/>
              <p:nvPr/>
            </p:nvCxnSpPr>
            <p:spPr>
              <a:xfrm>
                <a:off x="8134885" y="2822614"/>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9" name="Textfeld 8">
              <a:extLst>
                <a:ext uri="{FF2B5EF4-FFF2-40B4-BE49-F238E27FC236}">
                  <a16:creationId xmlns:a16="http://schemas.microsoft.com/office/drawing/2014/main" id="{72100F30-28DB-64B8-D93A-38B4FCE3993D}"/>
                </a:ext>
              </a:extLst>
            </p:cNvPr>
            <p:cNvSpPr txBox="1"/>
            <p:nvPr/>
          </p:nvSpPr>
          <p:spPr>
            <a:xfrm>
              <a:off x="5216840" y="1067088"/>
              <a:ext cx="2766259" cy="369332"/>
            </a:xfrm>
            <a:prstGeom prst="rect">
              <a:avLst/>
            </a:prstGeom>
            <a:noFill/>
          </p:spPr>
          <p:txBody>
            <a:bodyPr wrap="square" rtlCol="0">
              <a:spAutoFit/>
            </a:bodyPr>
            <a:lstStyle/>
            <a:p>
              <a:r>
                <a:rPr lang="de-DE" dirty="0"/>
                <a:t>Halbwellendipol, </a:t>
              </a:r>
              <a:r>
                <a:rPr lang="de-DE" dirty="0">
                  <a:latin typeface="Symbol" panose="05050102010706020507" pitchFamily="18" charset="2"/>
                </a:rPr>
                <a:t>l</a:t>
              </a:r>
              <a:r>
                <a:rPr lang="de-DE" dirty="0"/>
                <a:t>/2-Dipol</a:t>
              </a:r>
            </a:p>
          </p:txBody>
        </p:sp>
        <p:grpSp>
          <p:nvGrpSpPr>
            <p:cNvPr id="10" name="Gruppieren 9">
              <a:extLst>
                <a:ext uri="{FF2B5EF4-FFF2-40B4-BE49-F238E27FC236}">
                  <a16:creationId xmlns:a16="http://schemas.microsoft.com/office/drawing/2014/main" id="{0B7429D5-6FCB-209C-D4B5-D6A9A12A0D3F}"/>
                </a:ext>
              </a:extLst>
            </p:cNvPr>
            <p:cNvGrpSpPr/>
            <p:nvPr/>
          </p:nvGrpSpPr>
          <p:grpSpPr>
            <a:xfrm>
              <a:off x="5481289" y="1535761"/>
              <a:ext cx="1994606" cy="1594963"/>
              <a:chOff x="3374014" y="4028010"/>
              <a:chExt cx="1994606" cy="1594963"/>
            </a:xfrm>
          </p:grpSpPr>
          <p:grpSp>
            <p:nvGrpSpPr>
              <p:cNvPr id="14" name="Gruppieren 13">
                <a:extLst>
                  <a:ext uri="{FF2B5EF4-FFF2-40B4-BE49-F238E27FC236}">
                    <a16:creationId xmlns:a16="http://schemas.microsoft.com/office/drawing/2014/main" id="{8FA380D5-FA83-FCDC-5501-0339E2FE3746}"/>
                  </a:ext>
                </a:extLst>
              </p:cNvPr>
              <p:cNvGrpSpPr/>
              <p:nvPr/>
            </p:nvGrpSpPr>
            <p:grpSpPr>
              <a:xfrm>
                <a:off x="3374014" y="4028010"/>
                <a:ext cx="1994606" cy="1594963"/>
                <a:chOff x="3374014" y="4028010"/>
                <a:chExt cx="1994606" cy="1594963"/>
              </a:xfrm>
            </p:grpSpPr>
            <p:sp>
              <p:nvSpPr>
                <p:cNvPr id="18" name="Ellipse 17">
                  <a:extLst>
                    <a:ext uri="{FF2B5EF4-FFF2-40B4-BE49-F238E27FC236}">
                      <a16:creationId xmlns:a16="http://schemas.microsoft.com/office/drawing/2014/main" id="{096320CE-EED3-AB19-5344-F740C7D342DD}"/>
                    </a:ext>
                  </a:extLst>
                </p:cNvPr>
                <p:cNvSpPr/>
                <p:nvPr/>
              </p:nvSpPr>
              <p:spPr>
                <a:xfrm>
                  <a:off x="4438695" y="440606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8D814B5E-87AF-A48E-7D75-3D22D2814A3B}"/>
                    </a:ext>
                  </a:extLst>
                </p:cNvPr>
                <p:cNvSpPr/>
                <p:nvPr/>
              </p:nvSpPr>
              <p:spPr>
                <a:xfrm>
                  <a:off x="4276366" y="440606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AC1D964B-D0A0-6861-D382-9A90D6CBAA7D}"/>
                    </a:ext>
                  </a:extLst>
                </p:cNvPr>
                <p:cNvSpPr txBox="1"/>
                <p:nvPr/>
              </p:nvSpPr>
              <p:spPr>
                <a:xfrm>
                  <a:off x="3374014" y="5253641"/>
                  <a:ext cx="1912703" cy="369332"/>
                </a:xfrm>
                <a:prstGeom prst="rect">
                  <a:avLst/>
                </a:prstGeom>
                <a:noFill/>
              </p:spPr>
              <p:txBody>
                <a:bodyPr wrap="none" rtlCol="0">
                  <a:spAutoFit/>
                </a:bodyPr>
                <a:lstStyle/>
                <a:p>
                  <a:pPr algn="ctr"/>
                  <a:r>
                    <a:rPr lang="de-DE" dirty="0"/>
                    <a:t>Verteilung von </a:t>
                  </a:r>
                  <a:r>
                    <a:rPr lang="de-DE" dirty="0">
                      <a:solidFill>
                        <a:srgbClr val="00B0F0"/>
                      </a:solidFill>
                    </a:rPr>
                    <a:t>U</a:t>
                  </a:r>
                  <a:r>
                    <a:rPr lang="de-DE" dirty="0"/>
                    <a:t>, </a:t>
                  </a:r>
                  <a:r>
                    <a:rPr lang="de-DE" dirty="0">
                      <a:solidFill>
                        <a:srgbClr val="FF0000"/>
                      </a:solidFill>
                    </a:rPr>
                    <a:t>I</a:t>
                  </a:r>
                </a:p>
              </p:txBody>
            </p:sp>
            <p:sp>
              <p:nvSpPr>
                <p:cNvPr id="21" name="Freihandform 147">
                  <a:extLst>
                    <a:ext uri="{FF2B5EF4-FFF2-40B4-BE49-F238E27FC236}">
                      <a16:creationId xmlns:a16="http://schemas.microsoft.com/office/drawing/2014/main" id="{8C52FCE5-D830-6A62-6C51-C5420A01E4E5}"/>
                    </a:ext>
                  </a:extLst>
                </p:cNvPr>
                <p:cNvSpPr/>
                <p:nvPr/>
              </p:nvSpPr>
              <p:spPr>
                <a:xfrm>
                  <a:off x="3444247" y="4028010"/>
                  <a:ext cx="1905482" cy="855388"/>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66F7016D-ADC3-85C4-07D8-06434CF7F626}"/>
                    </a:ext>
                  </a:extLst>
                </p:cNvPr>
                <p:cNvCxnSpPr/>
                <p:nvPr/>
              </p:nvCxnSpPr>
              <p:spPr>
                <a:xfrm rot="5400000">
                  <a:off x="3867643" y="4042173"/>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08DEC57C-3A08-51E5-AAA4-E85C7276E51B}"/>
                    </a:ext>
                  </a:extLst>
                </p:cNvPr>
                <p:cNvCxnSpPr/>
                <p:nvPr/>
              </p:nvCxnSpPr>
              <p:spPr>
                <a:xfrm rot="5400000">
                  <a:off x="4954620" y="4050064"/>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Freihandform 162">
                <a:extLst>
                  <a:ext uri="{FF2B5EF4-FFF2-40B4-BE49-F238E27FC236}">
                    <a16:creationId xmlns:a16="http://schemas.microsoft.com/office/drawing/2014/main" id="{02C38AC4-D393-BAFA-7283-47F5FC8109A9}"/>
                  </a:ext>
                </a:extLst>
              </p:cNvPr>
              <p:cNvSpPr/>
              <p:nvPr/>
            </p:nvSpPr>
            <p:spPr>
              <a:xfrm rot="10800000" flipV="1">
                <a:off x="3444147" y="4092099"/>
                <a:ext cx="1914975" cy="36734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Tree>
    <p:extLst>
      <p:ext uri="{BB962C8B-B14F-4D97-AF65-F5344CB8AC3E}">
        <p14:creationId xmlns:p14="http://schemas.microsoft.com/office/powerpoint/2010/main" val="164214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rPr>
              <a:t>Der </a:t>
            </a:r>
            <a:r>
              <a:rPr lang="de-DE" dirty="0">
                <a:solidFill>
                  <a:schemeClr val="tx1"/>
                </a:solidFill>
                <a:latin typeface="+mn-lt"/>
              </a:rPr>
              <a:t>Dipol</a:t>
            </a:r>
            <a:endParaRPr kumimoji="0" lang="de-DE" sz="2800" b="0" i="0" u="none" strike="noStrike" kern="1200" cap="none" spc="0" normalizeH="0" baseline="0" noProof="0" dirty="0">
              <a:ln>
                <a:noFill/>
              </a:ln>
              <a:solidFill>
                <a:srgbClr val="A80163"/>
              </a:solidFill>
              <a:effectLst/>
              <a:uLnTx/>
              <a:uFillTx/>
              <a:latin typeface="+mn-lt"/>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BE383EF7-1606-108E-9C4D-B489F62E850A}"/>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t>Resonanz auch bei ganzzahligen Vielfachen von </a:t>
            </a:r>
            <a:r>
              <a:rPr lang="de-DE" dirty="0">
                <a:latin typeface="Symbol" panose="05050102010706020507" pitchFamily="18" charset="2"/>
              </a:rPr>
              <a:t>l</a:t>
            </a:r>
            <a:r>
              <a:rPr lang="de-DE" dirty="0"/>
              <a:t> / 2</a:t>
            </a:r>
          </a:p>
          <a:p>
            <a:pPr>
              <a:defRPr/>
            </a:pPr>
            <a:endParaRPr lang="de-DE" dirty="0"/>
          </a:p>
          <a:p>
            <a:pPr>
              <a:defRPr/>
            </a:pPr>
            <a:r>
              <a:rPr lang="de-DE" dirty="0"/>
              <a:t>Dargestelltes Beispiel </a:t>
            </a:r>
            <a:r>
              <a:rPr lang="de-DE" b="1" dirty="0"/>
              <a:t>Ganzwellendipol: spannungsgespeist, hochohmig</a:t>
            </a:r>
          </a:p>
          <a:p>
            <a:pPr>
              <a:defRPr/>
            </a:pPr>
            <a:endParaRPr lang="de-DE" dirty="0"/>
          </a:p>
          <a:p>
            <a:pPr>
              <a:defRPr/>
            </a:pPr>
            <a:r>
              <a:rPr lang="de-DE" dirty="0"/>
              <a:t>Strahlungswiderstand:</a:t>
            </a:r>
          </a:p>
          <a:p>
            <a:pPr lvl="1">
              <a:defRPr/>
            </a:pPr>
            <a:r>
              <a:rPr lang="de-DE" dirty="0"/>
              <a:t>Ersatzwiderstand, der die von der Antenne abgestrahlte Leistung umsetzen würde</a:t>
            </a:r>
          </a:p>
          <a:p>
            <a:pPr lvl="1">
              <a:defRPr/>
            </a:pPr>
            <a:r>
              <a:rPr lang="de-DE" dirty="0">
                <a:solidFill>
                  <a:srgbClr val="000000"/>
                </a:solidFill>
              </a:rPr>
              <a:t>Wird beeinflusst durch die Umgebung , z.B. Höhe der Antenne über Boden</a:t>
            </a:r>
          </a:p>
        </p:txBody>
      </p:sp>
      <p:grpSp>
        <p:nvGrpSpPr>
          <p:cNvPr id="7" name="Gruppieren 6">
            <a:extLst>
              <a:ext uri="{FF2B5EF4-FFF2-40B4-BE49-F238E27FC236}">
                <a16:creationId xmlns:a16="http://schemas.microsoft.com/office/drawing/2014/main" id="{120C0873-6674-9CD2-E3B6-9A773EA2A360}"/>
              </a:ext>
            </a:extLst>
          </p:cNvPr>
          <p:cNvGrpSpPr/>
          <p:nvPr/>
        </p:nvGrpSpPr>
        <p:grpSpPr>
          <a:xfrm>
            <a:off x="2310878" y="1203058"/>
            <a:ext cx="3831759" cy="1314701"/>
            <a:chOff x="607242" y="3562488"/>
            <a:chExt cx="3831759" cy="1314701"/>
          </a:xfrm>
        </p:grpSpPr>
        <p:cxnSp>
          <p:nvCxnSpPr>
            <p:cNvPr id="8" name="Gerader Verbinder 7">
              <a:extLst>
                <a:ext uri="{FF2B5EF4-FFF2-40B4-BE49-F238E27FC236}">
                  <a16:creationId xmlns:a16="http://schemas.microsoft.com/office/drawing/2014/main" id="{9237A9BA-0145-3A82-909F-38689D3AD713}"/>
                </a:ext>
              </a:extLst>
            </p:cNvPr>
            <p:cNvCxnSpPr>
              <a:endCxn id="17" idx="2"/>
            </p:cNvCxnSpPr>
            <p:nvPr/>
          </p:nvCxnSpPr>
          <p:spPr>
            <a:xfrm flipH="1">
              <a:off x="607242" y="4323355"/>
              <a:ext cx="1787397" cy="326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F6D615C1-096A-39FF-1AB2-E5DE49609B88}"/>
                </a:ext>
              </a:extLst>
            </p:cNvPr>
            <p:cNvCxnSpPr/>
            <p:nvPr/>
          </p:nvCxnSpPr>
          <p:spPr>
            <a:xfrm flipH="1">
              <a:off x="2653616" y="4320223"/>
              <a:ext cx="1785385" cy="1102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BA781609-E694-670F-FCA2-A359350D3460}"/>
                </a:ext>
              </a:extLst>
            </p:cNvPr>
            <p:cNvSpPr/>
            <p:nvPr/>
          </p:nvSpPr>
          <p:spPr>
            <a:xfrm>
              <a:off x="2551691" y="427324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B2ADE44C-F777-D59F-7E06-209A925DBFFB}"/>
                </a:ext>
              </a:extLst>
            </p:cNvPr>
            <p:cNvSpPr/>
            <p:nvPr/>
          </p:nvSpPr>
          <p:spPr>
            <a:xfrm>
              <a:off x="2378971" y="427324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9670EC07-F79E-DADA-A0A9-526C92EFFDA6}"/>
                </a:ext>
              </a:extLst>
            </p:cNvPr>
            <p:cNvSpPr txBox="1"/>
            <p:nvPr/>
          </p:nvSpPr>
          <p:spPr>
            <a:xfrm>
              <a:off x="1867823" y="3562488"/>
              <a:ext cx="1912703" cy="369332"/>
            </a:xfrm>
            <a:prstGeom prst="rect">
              <a:avLst/>
            </a:prstGeom>
            <a:noFill/>
          </p:spPr>
          <p:txBody>
            <a:bodyPr wrap="none" rtlCol="0">
              <a:spAutoFit/>
            </a:bodyPr>
            <a:lstStyle/>
            <a:p>
              <a:pPr algn="ctr"/>
              <a:r>
                <a:rPr lang="de-DE" dirty="0"/>
                <a:t>Verteilung von </a:t>
              </a:r>
              <a:r>
                <a:rPr lang="de-DE" dirty="0">
                  <a:solidFill>
                    <a:srgbClr val="00B0F0"/>
                  </a:solidFill>
                </a:rPr>
                <a:t>U</a:t>
              </a:r>
              <a:r>
                <a:rPr lang="de-DE" dirty="0"/>
                <a:t>, </a:t>
              </a:r>
              <a:r>
                <a:rPr lang="de-DE" dirty="0">
                  <a:solidFill>
                    <a:srgbClr val="FF0000"/>
                  </a:solidFill>
                </a:rPr>
                <a:t>I</a:t>
              </a:r>
            </a:p>
          </p:txBody>
        </p:sp>
        <p:sp>
          <p:nvSpPr>
            <p:cNvPr id="16" name="Freihandform 183">
              <a:extLst>
                <a:ext uri="{FF2B5EF4-FFF2-40B4-BE49-F238E27FC236}">
                  <a16:creationId xmlns:a16="http://schemas.microsoft.com/office/drawing/2014/main" id="{9E397D18-6926-A350-4F05-41E827A6912F}"/>
                </a:ext>
              </a:extLst>
            </p:cNvPr>
            <p:cNvSpPr/>
            <p:nvPr/>
          </p:nvSpPr>
          <p:spPr>
            <a:xfrm>
              <a:off x="626133" y="3785030"/>
              <a:ext cx="1905482" cy="1092159"/>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77">
              <a:extLst>
                <a:ext uri="{FF2B5EF4-FFF2-40B4-BE49-F238E27FC236}">
                  <a16:creationId xmlns:a16="http://schemas.microsoft.com/office/drawing/2014/main" id="{E5F10114-85CE-AE4A-D0DF-1AB6AA109C20}"/>
                </a:ext>
              </a:extLst>
            </p:cNvPr>
            <p:cNvSpPr/>
            <p:nvPr/>
          </p:nvSpPr>
          <p:spPr>
            <a:xfrm rot="10800000" flipV="1">
              <a:off x="607242" y="3959281"/>
              <a:ext cx="1914975" cy="36734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84">
              <a:extLst>
                <a:ext uri="{FF2B5EF4-FFF2-40B4-BE49-F238E27FC236}">
                  <a16:creationId xmlns:a16="http://schemas.microsoft.com/office/drawing/2014/main" id="{FD5B6513-FC6C-3452-4636-8D0DB6937B5D}"/>
                </a:ext>
              </a:extLst>
            </p:cNvPr>
            <p:cNvSpPr/>
            <p:nvPr/>
          </p:nvSpPr>
          <p:spPr>
            <a:xfrm flipV="1">
              <a:off x="2524026" y="4323355"/>
              <a:ext cx="1914975" cy="36734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185">
              <a:extLst>
                <a:ext uri="{FF2B5EF4-FFF2-40B4-BE49-F238E27FC236}">
                  <a16:creationId xmlns:a16="http://schemas.microsoft.com/office/drawing/2014/main" id="{FED98532-F2F6-647F-3033-D56C98D6EB97}"/>
                </a:ext>
              </a:extLst>
            </p:cNvPr>
            <p:cNvSpPr/>
            <p:nvPr/>
          </p:nvSpPr>
          <p:spPr>
            <a:xfrm flipV="1">
              <a:off x="2522217" y="3785030"/>
              <a:ext cx="1905482" cy="1092159"/>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0" name="Gerader Verbinder 19">
            <a:extLst>
              <a:ext uri="{FF2B5EF4-FFF2-40B4-BE49-F238E27FC236}">
                <a16:creationId xmlns:a16="http://schemas.microsoft.com/office/drawing/2014/main" id="{083C8796-B408-77CA-E05E-BBF1FD320685}"/>
              </a:ext>
            </a:extLst>
          </p:cNvPr>
          <p:cNvCxnSpPr/>
          <p:nvPr/>
        </p:nvCxnSpPr>
        <p:spPr>
          <a:xfrm>
            <a:off x="6131335" y="1943611"/>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85EF2A43-C0BF-D4B5-F049-D90EF56BE0BE}"/>
              </a:ext>
            </a:extLst>
          </p:cNvPr>
          <p:cNvCxnSpPr/>
          <p:nvPr/>
        </p:nvCxnSpPr>
        <p:spPr>
          <a:xfrm flipV="1">
            <a:off x="2318467" y="2441359"/>
            <a:ext cx="3812868"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7BB41C68-7D4E-093C-4106-49EFAD6AC505}"/>
              </a:ext>
            </a:extLst>
          </p:cNvPr>
          <p:cNvSpPr txBox="1"/>
          <p:nvPr/>
        </p:nvSpPr>
        <p:spPr>
          <a:xfrm>
            <a:off x="3824662" y="2585711"/>
            <a:ext cx="1260281" cy="369332"/>
          </a:xfrm>
          <a:prstGeom prst="rect">
            <a:avLst/>
          </a:prstGeom>
          <a:noFill/>
        </p:spPr>
        <p:txBody>
          <a:bodyPr wrap="none" rtlCol="0">
            <a:spAutoFit/>
          </a:bodyPr>
          <a:lstStyle/>
          <a:p>
            <a:r>
              <a:rPr lang="de-DE" dirty="0">
                <a:latin typeface="Symbol" panose="05050102010706020507" pitchFamily="18" charset="2"/>
              </a:rPr>
              <a:t>2* l</a:t>
            </a:r>
            <a:r>
              <a:rPr lang="de-DE" dirty="0"/>
              <a:t> / 2 = </a:t>
            </a:r>
            <a:r>
              <a:rPr lang="de-DE" dirty="0">
                <a:latin typeface="Symbol" panose="05050102010706020507" pitchFamily="18" charset="2"/>
              </a:rPr>
              <a:t>l</a:t>
            </a:r>
          </a:p>
        </p:txBody>
      </p:sp>
      <p:cxnSp>
        <p:nvCxnSpPr>
          <p:cNvPr id="23" name="Gerader Verbinder 22">
            <a:extLst>
              <a:ext uri="{FF2B5EF4-FFF2-40B4-BE49-F238E27FC236}">
                <a16:creationId xmlns:a16="http://schemas.microsoft.com/office/drawing/2014/main" id="{B08D6EA9-4343-6607-B9B9-EAD85877C6EB}"/>
              </a:ext>
            </a:extLst>
          </p:cNvPr>
          <p:cNvCxnSpPr/>
          <p:nvPr/>
        </p:nvCxnSpPr>
        <p:spPr>
          <a:xfrm>
            <a:off x="2318467" y="1943611"/>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53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b="0" i="0" u="none" strike="noStrike" kern="1200" cap="none" spc="0" normalizeH="0" baseline="0" noProof="0" dirty="0">
                <a:ln>
                  <a:noFill/>
                </a:ln>
                <a:solidFill>
                  <a:schemeClr val="tx1"/>
                </a:solidFill>
                <a:effectLst/>
                <a:uLnTx/>
                <a:uFillTx/>
                <a:latin typeface="+mn-lt"/>
                <a:ea typeface="+mj-ea"/>
                <a:cs typeface="+mj-cs"/>
              </a:rPr>
              <a:t>Die</a:t>
            </a:r>
            <a:r>
              <a:rPr lang="de-DE" dirty="0">
                <a:solidFill>
                  <a:schemeClr val="tx1"/>
                </a:solidFill>
                <a:latin typeface="+mn-lt"/>
              </a:rPr>
              <a:t> </a:t>
            </a:r>
            <a:r>
              <a:rPr lang="de-DE" dirty="0" err="1">
                <a:solidFill>
                  <a:schemeClr val="tx1"/>
                </a:solidFill>
                <a:latin typeface="+mn-lt"/>
              </a:rPr>
              <a:t>Marconiantenne</a:t>
            </a:r>
            <a:r>
              <a:rPr lang="de-DE" dirty="0">
                <a:solidFill>
                  <a:schemeClr val="tx1"/>
                </a:solidFill>
                <a:latin typeface="+mn-lt"/>
              </a:rPr>
              <a:t>, </a:t>
            </a:r>
            <a:r>
              <a:rPr lang="de-DE" dirty="0" err="1">
                <a:solidFill>
                  <a:schemeClr val="tx1"/>
                </a:solidFill>
                <a:latin typeface="+mn-lt"/>
              </a:rPr>
              <a:t>Groundplane</a:t>
            </a:r>
            <a:r>
              <a:rPr lang="de-DE" dirty="0">
                <a:solidFill>
                  <a:schemeClr val="tx1"/>
                </a:solidFill>
                <a:latin typeface="+mn-lt"/>
              </a:rPr>
              <a:t> </a:t>
            </a:r>
            <a:r>
              <a:rPr kumimoji="0" lang="de-DE" b="0" i="0" u="none" strike="noStrike" kern="1200" cap="none" spc="0" normalizeH="0" baseline="0" noProof="0" dirty="0">
                <a:ln>
                  <a:noFill/>
                </a:ln>
                <a:solidFill>
                  <a:schemeClr val="tx1"/>
                </a:solidFill>
                <a:effectLst/>
                <a:uLnTx/>
                <a:uFillTx/>
                <a:latin typeface="+mn-lt"/>
                <a:ea typeface="+mj-ea"/>
                <a:cs typeface="+mj-cs"/>
              </a:rPr>
              <a:t>(vertikal, Monopol)</a:t>
            </a:r>
            <a:endParaRPr kumimoji="0" lang="de-DE"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24" name="Inhaltsplatzhalter 4">
            <a:extLst>
              <a:ext uri="{FF2B5EF4-FFF2-40B4-BE49-F238E27FC236}">
                <a16:creationId xmlns:a16="http://schemas.microsoft.com/office/drawing/2014/main" id="{51BDEEB6-2598-4EBE-C19E-8E2734B88878}"/>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u="sng" dirty="0">
              <a:solidFill>
                <a:srgbClr val="000000"/>
              </a:solidFill>
            </a:endParaRPr>
          </a:p>
          <a:p>
            <a:pPr>
              <a:defRPr/>
            </a:pPr>
            <a:endParaRPr lang="de-DE" u="sng" dirty="0">
              <a:solidFill>
                <a:srgbClr val="000000"/>
              </a:solidFill>
            </a:endParaRPr>
          </a:p>
          <a:p>
            <a:pPr>
              <a:defRPr/>
            </a:pPr>
            <a:endParaRPr lang="de-DE" u="sng" dirty="0">
              <a:solidFill>
                <a:srgbClr val="000000"/>
              </a:solidFill>
            </a:endParaRPr>
          </a:p>
          <a:p>
            <a:pPr>
              <a:defRPr/>
            </a:pPr>
            <a:endParaRPr lang="de-DE" u="sng" dirty="0">
              <a:solidFill>
                <a:srgbClr val="000000"/>
              </a:solidFill>
            </a:endParaRPr>
          </a:p>
          <a:p>
            <a:pPr>
              <a:defRPr/>
            </a:pPr>
            <a:endParaRPr lang="de-DE" u="sng" dirty="0">
              <a:solidFill>
                <a:srgbClr val="000000"/>
              </a:solidFill>
            </a:endParaRPr>
          </a:p>
          <a:p>
            <a:pPr>
              <a:defRPr/>
            </a:pPr>
            <a:endParaRPr lang="de-DE" u="sng" dirty="0">
              <a:solidFill>
                <a:srgbClr val="000000"/>
              </a:solidFill>
            </a:endParaRPr>
          </a:p>
          <a:p>
            <a:pPr>
              <a:defRPr/>
            </a:pPr>
            <a:endParaRPr lang="de-DE" u="sng" dirty="0">
              <a:solidFill>
                <a:srgbClr val="000000"/>
              </a:solidFill>
            </a:endParaRPr>
          </a:p>
          <a:p>
            <a:pPr lvl="4">
              <a:defRPr/>
            </a:pPr>
            <a:endParaRPr lang="de-DE" dirty="0">
              <a:solidFill>
                <a:srgbClr val="000000"/>
              </a:solidFill>
            </a:endParaRPr>
          </a:p>
          <a:p>
            <a:pPr>
              <a:defRPr/>
            </a:pPr>
            <a:r>
              <a:rPr lang="de-DE" dirty="0">
                <a:solidFill>
                  <a:srgbClr val="000000"/>
                </a:solidFill>
              </a:rPr>
              <a:t>Spiegelung der oberen Dipolhälfte an einer ideal elektrisch leitenden Ebene</a:t>
            </a:r>
          </a:p>
          <a:p>
            <a:pPr>
              <a:defRPr/>
            </a:pPr>
            <a:r>
              <a:rPr lang="de-DE" dirty="0">
                <a:solidFill>
                  <a:srgbClr val="000000"/>
                </a:solidFill>
              </a:rPr>
              <a:t>Nutzung von </a:t>
            </a:r>
            <a:r>
              <a:rPr lang="de-DE" dirty="0" err="1">
                <a:solidFill>
                  <a:srgbClr val="000000"/>
                </a:solidFill>
              </a:rPr>
              <a:t>Erdnetz</a:t>
            </a:r>
            <a:r>
              <a:rPr lang="de-DE" dirty="0">
                <a:solidFill>
                  <a:srgbClr val="000000"/>
                </a:solidFill>
              </a:rPr>
              <a:t> oder </a:t>
            </a:r>
            <a:r>
              <a:rPr lang="de-DE" dirty="0" err="1">
                <a:solidFill>
                  <a:srgbClr val="000000"/>
                </a:solidFill>
              </a:rPr>
              <a:t>Radials</a:t>
            </a:r>
            <a:r>
              <a:rPr lang="de-DE" dirty="0">
                <a:solidFill>
                  <a:srgbClr val="000000"/>
                </a:solidFill>
              </a:rPr>
              <a:t> („Gegengewicht“):</a:t>
            </a:r>
          </a:p>
          <a:p>
            <a:pPr lvl="2">
              <a:defRPr/>
            </a:pPr>
            <a:r>
              <a:rPr lang="de-DE" dirty="0">
                <a:solidFill>
                  <a:srgbClr val="000000"/>
                </a:solidFill>
              </a:rPr>
              <a:t>Bei Langwelle (LW) kommt eher ein </a:t>
            </a:r>
            <a:r>
              <a:rPr lang="de-DE" dirty="0" err="1">
                <a:solidFill>
                  <a:srgbClr val="000000"/>
                </a:solidFill>
              </a:rPr>
              <a:t>Erdnetz</a:t>
            </a:r>
            <a:r>
              <a:rPr lang="de-DE" dirty="0">
                <a:solidFill>
                  <a:srgbClr val="000000"/>
                </a:solidFill>
              </a:rPr>
              <a:t> zum Einsatz, bei VHF/UHF </a:t>
            </a:r>
            <a:r>
              <a:rPr lang="de-DE" dirty="0" err="1">
                <a:solidFill>
                  <a:srgbClr val="000000"/>
                </a:solidFill>
              </a:rPr>
              <a:t>Radials</a:t>
            </a:r>
            <a:endParaRPr lang="de-DE" dirty="0">
              <a:solidFill>
                <a:srgbClr val="000000"/>
              </a:solidFill>
            </a:endParaRPr>
          </a:p>
          <a:p>
            <a:pPr lvl="2">
              <a:defRPr/>
            </a:pPr>
            <a:r>
              <a:rPr lang="de-DE" dirty="0">
                <a:solidFill>
                  <a:srgbClr val="000000"/>
                </a:solidFill>
              </a:rPr>
              <a:t>Bei wenigen </a:t>
            </a:r>
            <a:r>
              <a:rPr lang="de-DE" dirty="0" err="1">
                <a:solidFill>
                  <a:srgbClr val="000000"/>
                </a:solidFill>
              </a:rPr>
              <a:t>Radials</a:t>
            </a:r>
            <a:r>
              <a:rPr lang="de-DE" dirty="0">
                <a:solidFill>
                  <a:srgbClr val="000000"/>
                </a:solidFill>
              </a:rPr>
              <a:t> (3-4) sollte die Abstimmung deren Länge auf</a:t>
            </a:r>
            <a:r>
              <a:rPr lang="de-DE" dirty="0">
                <a:solidFill>
                  <a:srgbClr val="000000"/>
                </a:solidFill>
                <a:latin typeface="Symbol" panose="05050102010706020507" pitchFamily="18" charset="2"/>
              </a:rPr>
              <a:t> </a:t>
            </a:r>
            <a:r>
              <a:rPr lang="de-DE" dirty="0">
                <a:latin typeface="Symbol" panose="05050102010706020507" pitchFamily="18" charset="2"/>
              </a:rPr>
              <a:t>l </a:t>
            </a:r>
            <a:r>
              <a:rPr lang="de-DE" dirty="0"/>
              <a:t>/ 4 erfolgen</a:t>
            </a:r>
          </a:p>
          <a:p>
            <a:pPr lvl="2">
              <a:defRPr/>
            </a:pPr>
            <a:r>
              <a:rPr lang="de-DE" dirty="0">
                <a:solidFill>
                  <a:srgbClr val="000000"/>
                </a:solidFill>
              </a:rPr>
              <a:t>Über den Winkel der </a:t>
            </a:r>
            <a:r>
              <a:rPr lang="de-DE" dirty="0" err="1">
                <a:solidFill>
                  <a:srgbClr val="000000"/>
                </a:solidFill>
              </a:rPr>
              <a:t>Radials</a:t>
            </a:r>
            <a:r>
              <a:rPr lang="de-DE" dirty="0">
                <a:solidFill>
                  <a:srgbClr val="000000"/>
                </a:solidFill>
              </a:rPr>
              <a:t> kann der Fußpunktwiderstand (ca. </a:t>
            </a:r>
            <a:r>
              <a:rPr lang="de-DE" b="1" dirty="0">
                <a:solidFill>
                  <a:srgbClr val="000000"/>
                </a:solidFill>
              </a:rPr>
              <a:t>30-50 </a:t>
            </a:r>
            <a:r>
              <a:rPr lang="de-DE" b="1" dirty="0">
                <a:solidFill>
                  <a:srgbClr val="000000"/>
                </a:solidFill>
                <a:latin typeface="Symbol" panose="05050102010706020507" pitchFamily="18" charset="2"/>
              </a:rPr>
              <a:t>W</a:t>
            </a:r>
            <a:r>
              <a:rPr lang="de-DE" dirty="0">
                <a:solidFill>
                  <a:srgbClr val="000000"/>
                </a:solidFill>
              </a:rPr>
              <a:t>) der </a:t>
            </a:r>
            <a:r>
              <a:rPr lang="de-DE" b="1" dirty="0" err="1">
                <a:solidFill>
                  <a:srgbClr val="000000"/>
                </a:solidFill>
              </a:rPr>
              <a:t>Groundplane</a:t>
            </a:r>
            <a:r>
              <a:rPr lang="de-DE" dirty="0">
                <a:solidFill>
                  <a:srgbClr val="000000"/>
                </a:solidFill>
              </a:rPr>
              <a:t> beeinflusst werden (50</a:t>
            </a:r>
            <a:r>
              <a:rPr lang="de-DE" dirty="0"/>
              <a:t> </a:t>
            </a:r>
            <a:r>
              <a:rPr lang="de-DE" dirty="0">
                <a:latin typeface="Symbol" panose="05050102010706020507" pitchFamily="18" charset="2"/>
              </a:rPr>
              <a:t>W</a:t>
            </a:r>
            <a:r>
              <a:rPr lang="de-DE" dirty="0">
                <a:solidFill>
                  <a:srgbClr val="000000"/>
                </a:solidFill>
              </a:rPr>
              <a:t> bei ca. 45°)</a:t>
            </a:r>
          </a:p>
          <a:p>
            <a:pPr lvl="2">
              <a:defRPr/>
            </a:pPr>
            <a:endParaRPr lang="de-DE" dirty="0">
              <a:solidFill>
                <a:srgbClr val="000000"/>
              </a:solidFill>
            </a:endParaRPr>
          </a:p>
          <a:p>
            <a:pPr>
              <a:defRPr/>
            </a:pPr>
            <a:endParaRPr lang="de-DE" u="sng" dirty="0">
              <a:solidFill>
                <a:srgbClr val="000000"/>
              </a:solidFill>
            </a:endParaRPr>
          </a:p>
          <a:p>
            <a:pPr>
              <a:defRPr/>
            </a:pPr>
            <a:endParaRPr lang="de-DE" u="sng" dirty="0">
              <a:solidFill>
                <a:srgbClr val="000000"/>
              </a:solidFill>
            </a:endParaRPr>
          </a:p>
          <a:p>
            <a:pPr>
              <a:defRPr/>
            </a:pPr>
            <a:endParaRPr lang="de-DE" u="sng" dirty="0">
              <a:solidFill>
                <a:srgbClr val="000000"/>
              </a:solidFill>
            </a:endParaRPr>
          </a:p>
          <a:p>
            <a:pPr>
              <a:defRPr/>
            </a:pPr>
            <a:endParaRPr lang="de-DE" u="sng" dirty="0">
              <a:solidFill>
                <a:srgbClr val="000000"/>
              </a:solidFill>
            </a:endParaRPr>
          </a:p>
        </p:txBody>
      </p:sp>
      <p:grpSp>
        <p:nvGrpSpPr>
          <p:cNvPr id="6" name="Gruppieren 5">
            <a:extLst>
              <a:ext uri="{FF2B5EF4-FFF2-40B4-BE49-F238E27FC236}">
                <a16:creationId xmlns:a16="http://schemas.microsoft.com/office/drawing/2014/main" id="{B369295E-EF23-9D5C-873E-2B30E52F2F27}"/>
              </a:ext>
            </a:extLst>
          </p:cNvPr>
          <p:cNvGrpSpPr/>
          <p:nvPr/>
        </p:nvGrpSpPr>
        <p:grpSpPr>
          <a:xfrm>
            <a:off x="258762" y="2006448"/>
            <a:ext cx="1685903" cy="1924475"/>
            <a:chOff x="258762" y="2006448"/>
            <a:chExt cx="1685903" cy="1924475"/>
          </a:xfrm>
        </p:grpSpPr>
        <p:grpSp>
          <p:nvGrpSpPr>
            <p:cNvPr id="25" name="Gruppieren 24">
              <a:extLst>
                <a:ext uri="{FF2B5EF4-FFF2-40B4-BE49-F238E27FC236}">
                  <a16:creationId xmlns:a16="http://schemas.microsoft.com/office/drawing/2014/main" id="{7BF1CC24-65BA-8CF1-53CC-CEB0A83DB832}"/>
                </a:ext>
              </a:extLst>
            </p:cNvPr>
            <p:cNvGrpSpPr/>
            <p:nvPr/>
          </p:nvGrpSpPr>
          <p:grpSpPr>
            <a:xfrm rot="5400000">
              <a:off x="-115817" y="2381027"/>
              <a:ext cx="1914977" cy="1165820"/>
              <a:chOff x="8134885" y="2822614"/>
              <a:chExt cx="1914977" cy="1165820"/>
            </a:xfrm>
          </p:grpSpPr>
          <p:cxnSp>
            <p:nvCxnSpPr>
              <p:cNvPr id="26" name="Gerader Verbinder 25">
                <a:extLst>
                  <a:ext uri="{FF2B5EF4-FFF2-40B4-BE49-F238E27FC236}">
                    <a16:creationId xmlns:a16="http://schemas.microsoft.com/office/drawing/2014/main" id="{C38B8225-3509-2FEC-62A7-D352B91CCAE8}"/>
                  </a:ext>
                </a:extLst>
              </p:cNvPr>
              <p:cNvCxnSpPr/>
              <p:nvPr/>
            </p:nvCxnSpPr>
            <p:spPr>
              <a:xfrm>
                <a:off x="10049862" y="2832521"/>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345D68BF-6B4A-C7B2-C54A-72D2A1BEA2F6}"/>
                  </a:ext>
                </a:extLst>
              </p:cNvPr>
              <p:cNvCxnSpPr/>
              <p:nvPr/>
            </p:nvCxnSpPr>
            <p:spPr>
              <a:xfrm flipV="1">
                <a:off x="8134885" y="3356790"/>
                <a:ext cx="1914977"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33D586B2-D8AD-2517-E1A2-4D5C3306DDFD}"/>
                  </a:ext>
                </a:extLst>
              </p:cNvPr>
              <p:cNvSpPr txBox="1"/>
              <p:nvPr/>
            </p:nvSpPr>
            <p:spPr>
              <a:xfrm rot="16200000">
                <a:off x="8699537" y="3491824"/>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2</a:t>
                </a:r>
                <a:endParaRPr lang="de-DE" dirty="0">
                  <a:latin typeface="Symbol" panose="05050102010706020507" pitchFamily="18" charset="2"/>
                </a:endParaRPr>
              </a:p>
            </p:txBody>
          </p:sp>
          <p:cxnSp>
            <p:nvCxnSpPr>
              <p:cNvPr id="29" name="Gerader Verbinder 28">
                <a:extLst>
                  <a:ext uri="{FF2B5EF4-FFF2-40B4-BE49-F238E27FC236}">
                    <a16:creationId xmlns:a16="http://schemas.microsoft.com/office/drawing/2014/main" id="{E508C50E-7342-B605-9F8D-27DFA505A8C9}"/>
                  </a:ext>
                </a:extLst>
              </p:cNvPr>
              <p:cNvCxnSpPr/>
              <p:nvPr/>
            </p:nvCxnSpPr>
            <p:spPr>
              <a:xfrm>
                <a:off x="8134885" y="2822614"/>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cxnSp>
          <p:nvCxnSpPr>
            <p:cNvPr id="30" name="Gerader Verbinder 29">
              <a:extLst>
                <a:ext uri="{FF2B5EF4-FFF2-40B4-BE49-F238E27FC236}">
                  <a16:creationId xmlns:a16="http://schemas.microsoft.com/office/drawing/2014/main" id="{DEC4A741-B37B-6929-8BFF-5FA1081EE8A0}"/>
                </a:ext>
              </a:extLst>
            </p:cNvPr>
            <p:cNvCxnSpPr/>
            <p:nvPr/>
          </p:nvCxnSpPr>
          <p:spPr>
            <a:xfrm rot="10800000">
              <a:off x="1406341" y="2015946"/>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48BF4794-AB21-19B8-7DBA-9DE383F7825C}"/>
                </a:ext>
              </a:extLst>
            </p:cNvPr>
            <p:cNvCxnSpPr/>
            <p:nvPr/>
          </p:nvCxnSpPr>
          <p:spPr>
            <a:xfrm rot="10800000">
              <a:off x="1398450" y="3102923"/>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Ellipse 31">
              <a:extLst>
                <a:ext uri="{FF2B5EF4-FFF2-40B4-BE49-F238E27FC236}">
                  <a16:creationId xmlns:a16="http://schemas.microsoft.com/office/drawing/2014/main" id="{1568D567-E0C5-03E4-5399-B9A439F5483C}"/>
                </a:ext>
              </a:extLst>
            </p:cNvPr>
            <p:cNvSpPr/>
            <p:nvPr/>
          </p:nvSpPr>
          <p:spPr>
            <a:xfrm rot="5400000">
              <a:off x="1348449" y="300099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FB8241B3-A2FC-03BA-BDE8-C73C01AD8C87}"/>
                </a:ext>
              </a:extLst>
            </p:cNvPr>
            <p:cNvSpPr/>
            <p:nvPr/>
          </p:nvSpPr>
          <p:spPr>
            <a:xfrm rot="5400000">
              <a:off x="1348449" y="2838669"/>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147">
              <a:extLst>
                <a:ext uri="{FF2B5EF4-FFF2-40B4-BE49-F238E27FC236}">
                  <a16:creationId xmlns:a16="http://schemas.microsoft.com/office/drawing/2014/main" id="{9820F28F-0885-E5B4-2C63-1B55BF09B800}"/>
                </a:ext>
              </a:extLst>
            </p:cNvPr>
            <p:cNvSpPr/>
            <p:nvPr/>
          </p:nvSpPr>
          <p:spPr>
            <a:xfrm rot="5400000">
              <a:off x="445845" y="2413212"/>
              <a:ext cx="1905482" cy="1092159"/>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Lst>
              <a:ahLst/>
              <a:cxnLst>
                <a:cxn ang="0">
                  <a:pos x="connsiteX0" y="connsiteY0"/>
                </a:cxn>
                <a:cxn ang="0">
                  <a:pos x="connsiteX1" y="connsiteY1"/>
                </a:cxn>
                <a:cxn ang="0">
                  <a:pos x="connsiteX2" y="connsiteY2"/>
                </a:cxn>
              </a:cxnLst>
              <a:rect l="l" t="t" r="r" b="b"/>
              <a:pathLst>
                <a:path w="775140" h="1193223">
                  <a:moveTo>
                    <a:pt x="0" y="233"/>
                  </a:moveTo>
                  <a:cubicBezTo>
                    <a:pt x="205482" y="-10171"/>
                    <a:pt x="305772" y="328500"/>
                    <a:pt x="398150" y="610713"/>
                  </a:cubicBezTo>
                  <a:cubicBezTo>
                    <a:pt x="490528" y="892926"/>
                    <a:pt x="570887" y="1175514"/>
                    <a:pt x="775140" y="1193223"/>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Freihandform 162">
              <a:extLst>
                <a:ext uri="{FF2B5EF4-FFF2-40B4-BE49-F238E27FC236}">
                  <a16:creationId xmlns:a16="http://schemas.microsoft.com/office/drawing/2014/main" id="{87EEBBA3-1F29-99C9-007F-BF95953604D1}"/>
                </a:ext>
              </a:extLst>
            </p:cNvPr>
            <p:cNvSpPr/>
            <p:nvPr/>
          </p:nvSpPr>
          <p:spPr>
            <a:xfrm rot="16200000" flipV="1">
              <a:off x="629257" y="2780267"/>
              <a:ext cx="1914975" cy="36734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36" name="Gerader Verbinder 35">
            <a:extLst>
              <a:ext uri="{FF2B5EF4-FFF2-40B4-BE49-F238E27FC236}">
                <a16:creationId xmlns:a16="http://schemas.microsoft.com/office/drawing/2014/main" id="{D3FC0708-86F9-F180-3ADC-E90FDC4D64C3}"/>
              </a:ext>
            </a:extLst>
          </p:cNvPr>
          <p:cNvCxnSpPr/>
          <p:nvPr/>
        </p:nvCxnSpPr>
        <p:spPr>
          <a:xfrm flipH="1" flipV="1">
            <a:off x="2026227" y="2977337"/>
            <a:ext cx="7962464" cy="56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D6CC970F-327D-1AAA-CC4E-EF755A4EE036}"/>
              </a:ext>
            </a:extLst>
          </p:cNvPr>
          <p:cNvGrpSpPr/>
          <p:nvPr/>
        </p:nvGrpSpPr>
        <p:grpSpPr>
          <a:xfrm>
            <a:off x="5139959" y="2015946"/>
            <a:ext cx="2444965" cy="1737659"/>
            <a:chOff x="5139959" y="2015946"/>
            <a:chExt cx="2444965" cy="1737659"/>
          </a:xfrm>
        </p:grpSpPr>
        <p:cxnSp>
          <p:nvCxnSpPr>
            <p:cNvPr id="48" name="Gerader Verbinder 47">
              <a:extLst>
                <a:ext uri="{FF2B5EF4-FFF2-40B4-BE49-F238E27FC236}">
                  <a16:creationId xmlns:a16="http://schemas.microsoft.com/office/drawing/2014/main" id="{4FC0698A-48D2-4941-0BDA-E394E88120A8}"/>
                </a:ext>
              </a:extLst>
            </p:cNvPr>
            <p:cNvCxnSpPr/>
            <p:nvPr/>
          </p:nvCxnSpPr>
          <p:spPr>
            <a:xfrm rot="5400000">
              <a:off x="6683818" y="2586553"/>
              <a:ext cx="0" cy="82800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43191C6B-7620-6D6D-5265-842B28D49804}"/>
                </a:ext>
              </a:extLst>
            </p:cNvPr>
            <p:cNvCxnSpPr/>
            <p:nvPr/>
          </p:nvCxnSpPr>
          <p:spPr>
            <a:xfrm rot="5400000">
              <a:off x="5779682" y="2586553"/>
              <a:ext cx="0" cy="82800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1ADE6821-EE9F-E4EA-5679-4DE8B9B73EFD}"/>
                </a:ext>
              </a:extLst>
            </p:cNvPr>
            <p:cNvCxnSpPr/>
            <p:nvPr/>
          </p:nvCxnSpPr>
          <p:spPr>
            <a:xfrm flipH="1">
              <a:off x="5503793" y="3009073"/>
              <a:ext cx="725604" cy="129591"/>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7343D98A-4B8C-A155-EA8D-C94CD1217321}"/>
                </a:ext>
              </a:extLst>
            </p:cNvPr>
            <p:cNvCxnSpPr/>
            <p:nvPr/>
          </p:nvCxnSpPr>
          <p:spPr>
            <a:xfrm flipH="1" flipV="1">
              <a:off x="6268982" y="3017072"/>
              <a:ext cx="683424" cy="158923"/>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A69421CA-9025-22CE-F987-EED8BB05801E}"/>
                </a:ext>
              </a:extLst>
            </p:cNvPr>
            <p:cNvCxnSpPr/>
            <p:nvPr/>
          </p:nvCxnSpPr>
          <p:spPr>
            <a:xfrm flipH="1" flipV="1">
              <a:off x="6264219" y="3017072"/>
              <a:ext cx="313561" cy="158923"/>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15D51044-90E6-29DC-E47F-4A9409BB676A}"/>
                </a:ext>
              </a:extLst>
            </p:cNvPr>
            <p:cNvCxnSpPr/>
            <p:nvPr/>
          </p:nvCxnSpPr>
          <p:spPr>
            <a:xfrm flipH="1" flipV="1">
              <a:off x="5523741" y="2833264"/>
              <a:ext cx="683424" cy="158923"/>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DDB76D44-B4E8-A9B5-6E92-D898B5EF36F6}"/>
                </a:ext>
              </a:extLst>
            </p:cNvPr>
            <p:cNvCxnSpPr/>
            <p:nvPr/>
          </p:nvCxnSpPr>
          <p:spPr>
            <a:xfrm flipH="1">
              <a:off x="6270558" y="2861216"/>
              <a:ext cx="725604" cy="129591"/>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ABC93C19-44D4-9AE2-57E1-9B82C96ACF6D}"/>
                </a:ext>
              </a:extLst>
            </p:cNvPr>
            <p:cNvSpPr txBox="1"/>
            <p:nvPr/>
          </p:nvSpPr>
          <p:spPr>
            <a:xfrm>
              <a:off x="5139959" y="3107274"/>
              <a:ext cx="2444965" cy="646331"/>
            </a:xfrm>
            <a:prstGeom prst="rect">
              <a:avLst/>
            </a:prstGeom>
            <a:noFill/>
          </p:spPr>
          <p:txBody>
            <a:bodyPr wrap="none" rtlCol="0">
              <a:spAutoFit/>
            </a:bodyPr>
            <a:lstStyle/>
            <a:p>
              <a:r>
                <a:rPr lang="de-DE" dirty="0">
                  <a:solidFill>
                    <a:srgbClr val="00B050"/>
                  </a:solidFill>
                </a:rPr>
                <a:t>lange Drähte in der</a:t>
              </a:r>
            </a:p>
            <a:p>
              <a:r>
                <a:rPr lang="de-DE" dirty="0" err="1">
                  <a:solidFill>
                    <a:srgbClr val="00B050"/>
                  </a:solidFill>
                </a:rPr>
                <a:t>Erdefläche</a:t>
              </a:r>
              <a:r>
                <a:rPr lang="de-DE" dirty="0">
                  <a:solidFill>
                    <a:srgbClr val="00B050"/>
                  </a:solidFill>
                </a:rPr>
                <a:t> als „</a:t>
              </a:r>
              <a:r>
                <a:rPr lang="de-DE" dirty="0" err="1">
                  <a:solidFill>
                    <a:srgbClr val="00B050"/>
                  </a:solidFill>
                </a:rPr>
                <a:t>Erdnetz</a:t>
              </a:r>
              <a:r>
                <a:rPr lang="de-DE" dirty="0">
                  <a:solidFill>
                    <a:srgbClr val="00B050"/>
                  </a:solidFill>
                </a:rPr>
                <a:t>“</a:t>
              </a:r>
            </a:p>
          </p:txBody>
        </p:sp>
        <p:cxnSp>
          <p:nvCxnSpPr>
            <p:cNvPr id="60" name="Gerader Verbinder 59">
              <a:extLst>
                <a:ext uri="{FF2B5EF4-FFF2-40B4-BE49-F238E27FC236}">
                  <a16:creationId xmlns:a16="http://schemas.microsoft.com/office/drawing/2014/main" id="{9F001807-2570-093B-231D-83E583F65D6A}"/>
                </a:ext>
              </a:extLst>
            </p:cNvPr>
            <p:cNvCxnSpPr>
              <a:stCxn id="61" idx="2"/>
            </p:cNvCxnSpPr>
            <p:nvPr/>
          </p:nvCxnSpPr>
          <p:spPr>
            <a:xfrm flipV="1">
              <a:off x="6211973" y="2015946"/>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Ellipse 60">
              <a:extLst>
                <a:ext uri="{FF2B5EF4-FFF2-40B4-BE49-F238E27FC236}">
                  <a16:creationId xmlns:a16="http://schemas.microsoft.com/office/drawing/2014/main" id="{3274E200-E0B5-DF74-393E-DC169BFE7497}"/>
                </a:ext>
              </a:extLst>
            </p:cNvPr>
            <p:cNvSpPr/>
            <p:nvPr/>
          </p:nvSpPr>
          <p:spPr>
            <a:xfrm rot="5400000">
              <a:off x="6157973" y="279562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2" name="Gerader Verbinder 61">
              <a:extLst>
                <a:ext uri="{FF2B5EF4-FFF2-40B4-BE49-F238E27FC236}">
                  <a16:creationId xmlns:a16="http://schemas.microsoft.com/office/drawing/2014/main" id="{680CD9BB-2E9D-8885-6EE5-158578583B55}"/>
                </a:ext>
              </a:extLst>
            </p:cNvPr>
            <p:cNvCxnSpPr/>
            <p:nvPr/>
          </p:nvCxnSpPr>
          <p:spPr>
            <a:xfrm flipH="1" flipV="1">
              <a:off x="6211973" y="3030030"/>
              <a:ext cx="1815" cy="868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A78F4929-0783-9D66-402E-009F732D4DFE}"/>
                </a:ext>
              </a:extLst>
            </p:cNvPr>
            <p:cNvCxnSpPr/>
            <p:nvPr/>
          </p:nvCxnSpPr>
          <p:spPr>
            <a:xfrm rot="5400000" flipV="1">
              <a:off x="6217215" y="2993612"/>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24" name="Ellipse 1023">
              <a:extLst>
                <a:ext uri="{FF2B5EF4-FFF2-40B4-BE49-F238E27FC236}">
                  <a16:creationId xmlns:a16="http://schemas.microsoft.com/office/drawing/2014/main" id="{89901454-B6C2-246F-D562-A094CE44A64E}"/>
                </a:ext>
              </a:extLst>
            </p:cNvPr>
            <p:cNvSpPr/>
            <p:nvPr/>
          </p:nvSpPr>
          <p:spPr>
            <a:xfrm rot="5400000">
              <a:off x="6157969" y="292488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5" name="Gerader Verbinder 1024">
              <a:extLst>
                <a:ext uri="{FF2B5EF4-FFF2-40B4-BE49-F238E27FC236}">
                  <a16:creationId xmlns:a16="http://schemas.microsoft.com/office/drawing/2014/main" id="{79994EC3-3DFC-1A88-40D0-A7C4ECE5A921}"/>
                </a:ext>
              </a:extLst>
            </p:cNvPr>
            <p:cNvCxnSpPr/>
            <p:nvPr/>
          </p:nvCxnSpPr>
          <p:spPr>
            <a:xfrm flipH="1">
              <a:off x="5845171" y="3032888"/>
              <a:ext cx="309643" cy="14310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7" name="Gerader Verbinder 1026">
              <a:extLst>
                <a:ext uri="{FF2B5EF4-FFF2-40B4-BE49-F238E27FC236}">
                  <a16:creationId xmlns:a16="http://schemas.microsoft.com/office/drawing/2014/main" id="{FC6CD590-4334-C4FC-32F7-F7E2BA276338}"/>
                </a:ext>
              </a:extLst>
            </p:cNvPr>
            <p:cNvCxnSpPr/>
            <p:nvPr/>
          </p:nvCxnSpPr>
          <p:spPr>
            <a:xfrm flipH="1" flipV="1">
              <a:off x="5880884" y="2804877"/>
              <a:ext cx="313561" cy="158923"/>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AECAAD1F-3062-CFDC-3429-6ABD3622CBBB}"/>
                </a:ext>
              </a:extLst>
            </p:cNvPr>
            <p:cNvCxnSpPr/>
            <p:nvPr/>
          </p:nvCxnSpPr>
          <p:spPr>
            <a:xfrm flipH="1">
              <a:off x="6271551" y="2812701"/>
              <a:ext cx="272313" cy="168995"/>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29" name="Gruppieren 1028">
            <a:extLst>
              <a:ext uri="{FF2B5EF4-FFF2-40B4-BE49-F238E27FC236}">
                <a16:creationId xmlns:a16="http://schemas.microsoft.com/office/drawing/2014/main" id="{5C89D272-6A58-2FC2-240E-9A84AE3FB8A1}"/>
              </a:ext>
            </a:extLst>
          </p:cNvPr>
          <p:cNvGrpSpPr/>
          <p:nvPr/>
        </p:nvGrpSpPr>
        <p:grpSpPr>
          <a:xfrm>
            <a:off x="8250305" y="1065620"/>
            <a:ext cx="2278115" cy="1886539"/>
            <a:chOff x="8250305" y="843549"/>
            <a:chExt cx="2278115" cy="1886539"/>
          </a:xfrm>
        </p:grpSpPr>
        <p:cxnSp>
          <p:nvCxnSpPr>
            <p:cNvPr id="1030" name="Gerader Verbinder 1029">
              <a:extLst>
                <a:ext uri="{FF2B5EF4-FFF2-40B4-BE49-F238E27FC236}">
                  <a16:creationId xmlns:a16="http://schemas.microsoft.com/office/drawing/2014/main" id="{4B219C04-A6EC-CFF1-DD1A-73EF7CFD6AF2}"/>
                </a:ext>
              </a:extLst>
            </p:cNvPr>
            <p:cNvCxnSpPr>
              <a:stCxn id="1031" idx="2"/>
            </p:cNvCxnSpPr>
            <p:nvPr/>
          </p:nvCxnSpPr>
          <p:spPr>
            <a:xfrm flipV="1">
              <a:off x="9024445" y="868984"/>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31" name="Ellipse 1030">
              <a:extLst>
                <a:ext uri="{FF2B5EF4-FFF2-40B4-BE49-F238E27FC236}">
                  <a16:creationId xmlns:a16="http://schemas.microsoft.com/office/drawing/2014/main" id="{BBBDFC19-D7CD-6606-9715-101CD0FCC985}"/>
                </a:ext>
              </a:extLst>
            </p:cNvPr>
            <p:cNvSpPr/>
            <p:nvPr/>
          </p:nvSpPr>
          <p:spPr>
            <a:xfrm rot="5400000">
              <a:off x="8970445" y="164865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32" name="Gerader Verbinder 1031">
              <a:extLst>
                <a:ext uri="{FF2B5EF4-FFF2-40B4-BE49-F238E27FC236}">
                  <a16:creationId xmlns:a16="http://schemas.microsoft.com/office/drawing/2014/main" id="{393FB1F5-C8D2-58F5-60CB-6642D1D4B7D4}"/>
                </a:ext>
              </a:extLst>
            </p:cNvPr>
            <p:cNvCxnSpPr/>
            <p:nvPr/>
          </p:nvCxnSpPr>
          <p:spPr>
            <a:xfrm flipH="1" flipV="1">
              <a:off x="9024445" y="1903354"/>
              <a:ext cx="1815" cy="868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Gerader Verbinder 1032">
              <a:extLst>
                <a:ext uri="{FF2B5EF4-FFF2-40B4-BE49-F238E27FC236}">
                  <a16:creationId xmlns:a16="http://schemas.microsoft.com/office/drawing/2014/main" id="{59B0381D-A9C4-F0CD-8FCB-5C130EDCDCD7}"/>
                </a:ext>
              </a:extLst>
            </p:cNvPr>
            <p:cNvCxnSpPr/>
            <p:nvPr/>
          </p:nvCxnSpPr>
          <p:spPr>
            <a:xfrm rot="5400000" flipV="1">
              <a:off x="9029687" y="1848791"/>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4" name="Ellipse 1033">
              <a:extLst>
                <a:ext uri="{FF2B5EF4-FFF2-40B4-BE49-F238E27FC236}">
                  <a16:creationId xmlns:a16="http://schemas.microsoft.com/office/drawing/2014/main" id="{B73FEFB9-3D47-9B81-1809-3D7BFBE8DD0A}"/>
                </a:ext>
              </a:extLst>
            </p:cNvPr>
            <p:cNvSpPr/>
            <p:nvPr/>
          </p:nvSpPr>
          <p:spPr>
            <a:xfrm rot="5400000">
              <a:off x="8970441" y="1809099"/>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35" name="Gerader Verbinder 1034">
              <a:extLst>
                <a:ext uri="{FF2B5EF4-FFF2-40B4-BE49-F238E27FC236}">
                  <a16:creationId xmlns:a16="http://schemas.microsoft.com/office/drawing/2014/main" id="{0C56E10C-E1F4-A4AE-5FF5-4059D12FDCC8}"/>
                </a:ext>
              </a:extLst>
            </p:cNvPr>
            <p:cNvCxnSpPr/>
            <p:nvPr/>
          </p:nvCxnSpPr>
          <p:spPr>
            <a:xfrm rot="3600000" flipV="1">
              <a:off x="9395268" y="1240150"/>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6" name="Gerader Verbinder 1035">
              <a:extLst>
                <a:ext uri="{FF2B5EF4-FFF2-40B4-BE49-F238E27FC236}">
                  <a16:creationId xmlns:a16="http://schemas.microsoft.com/office/drawing/2014/main" id="{5E25E7BA-C582-BD5E-7573-B3C8DA10790E}"/>
                </a:ext>
              </a:extLst>
            </p:cNvPr>
            <p:cNvCxnSpPr/>
            <p:nvPr/>
          </p:nvCxnSpPr>
          <p:spPr>
            <a:xfrm rot="3600000" flipV="1">
              <a:off x="8640142" y="1665915"/>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Gerader Verbinder 1036">
              <a:extLst>
                <a:ext uri="{FF2B5EF4-FFF2-40B4-BE49-F238E27FC236}">
                  <a16:creationId xmlns:a16="http://schemas.microsoft.com/office/drawing/2014/main" id="{C652C38E-9167-77F0-19A8-E3FDC28BC5C0}"/>
                </a:ext>
              </a:extLst>
            </p:cNvPr>
            <p:cNvCxnSpPr/>
            <p:nvPr/>
          </p:nvCxnSpPr>
          <p:spPr>
            <a:xfrm rot="7200000" flipV="1">
              <a:off x="9412369" y="1662581"/>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Gerader Verbinder 1037">
              <a:extLst>
                <a:ext uri="{FF2B5EF4-FFF2-40B4-BE49-F238E27FC236}">
                  <a16:creationId xmlns:a16="http://schemas.microsoft.com/office/drawing/2014/main" id="{C59C86ED-ED9F-D777-E89D-748DAC34F466}"/>
                </a:ext>
              </a:extLst>
            </p:cNvPr>
            <p:cNvCxnSpPr/>
            <p:nvPr/>
          </p:nvCxnSpPr>
          <p:spPr>
            <a:xfrm rot="7200000" flipV="1">
              <a:off x="8650765" y="1238461"/>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Gerader Verbinder 1038">
              <a:extLst>
                <a:ext uri="{FF2B5EF4-FFF2-40B4-BE49-F238E27FC236}">
                  <a16:creationId xmlns:a16="http://schemas.microsoft.com/office/drawing/2014/main" id="{551A2ADC-2B36-50C3-7B95-B7958D44C59B}"/>
                </a:ext>
              </a:extLst>
            </p:cNvPr>
            <p:cNvCxnSpPr/>
            <p:nvPr/>
          </p:nvCxnSpPr>
          <p:spPr>
            <a:xfrm>
              <a:off x="9144684" y="843549"/>
              <a:ext cx="1" cy="892771"/>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0" name="Textfeld 1039">
              <a:extLst>
                <a:ext uri="{FF2B5EF4-FFF2-40B4-BE49-F238E27FC236}">
                  <a16:creationId xmlns:a16="http://schemas.microsoft.com/office/drawing/2014/main" id="{776E10E3-D2A2-B929-87E3-7E0974A56D5F}"/>
                </a:ext>
              </a:extLst>
            </p:cNvPr>
            <p:cNvSpPr txBox="1"/>
            <p:nvPr/>
          </p:nvSpPr>
          <p:spPr>
            <a:xfrm>
              <a:off x="9108988" y="884480"/>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4</a:t>
              </a:r>
              <a:endParaRPr lang="de-DE" dirty="0">
                <a:latin typeface="Symbol" panose="05050102010706020507" pitchFamily="18" charset="2"/>
              </a:endParaRPr>
            </a:p>
          </p:txBody>
        </p:sp>
        <p:cxnSp>
          <p:nvCxnSpPr>
            <p:cNvPr id="1041" name="Gerader Verbinder 1040">
              <a:extLst>
                <a:ext uri="{FF2B5EF4-FFF2-40B4-BE49-F238E27FC236}">
                  <a16:creationId xmlns:a16="http://schemas.microsoft.com/office/drawing/2014/main" id="{40A10443-7456-6866-F6C0-960F07A480D2}"/>
                </a:ext>
              </a:extLst>
            </p:cNvPr>
            <p:cNvCxnSpPr/>
            <p:nvPr/>
          </p:nvCxnSpPr>
          <p:spPr>
            <a:xfrm flipH="1" flipV="1">
              <a:off x="9182761" y="1793876"/>
              <a:ext cx="664226" cy="387022"/>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2" name="Textfeld 1041">
              <a:extLst>
                <a:ext uri="{FF2B5EF4-FFF2-40B4-BE49-F238E27FC236}">
                  <a16:creationId xmlns:a16="http://schemas.microsoft.com/office/drawing/2014/main" id="{92B187EE-5C5C-8DCC-2A70-E0D5E78601B4}"/>
                </a:ext>
              </a:extLst>
            </p:cNvPr>
            <p:cNvSpPr txBox="1"/>
            <p:nvPr/>
          </p:nvSpPr>
          <p:spPr>
            <a:xfrm>
              <a:off x="9462279" y="1702658"/>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4</a:t>
              </a:r>
              <a:endParaRPr lang="de-DE" dirty="0">
                <a:latin typeface="Symbol" panose="05050102010706020507" pitchFamily="18" charset="2"/>
              </a:endParaRPr>
            </a:p>
          </p:txBody>
        </p:sp>
        <p:cxnSp>
          <p:nvCxnSpPr>
            <p:cNvPr id="1043" name="Gerader Verbinder 1042">
              <a:extLst>
                <a:ext uri="{FF2B5EF4-FFF2-40B4-BE49-F238E27FC236}">
                  <a16:creationId xmlns:a16="http://schemas.microsoft.com/office/drawing/2014/main" id="{546400BF-CE53-1567-9070-41099DFFA7BD}"/>
                </a:ext>
              </a:extLst>
            </p:cNvPr>
            <p:cNvCxnSpPr/>
            <p:nvPr/>
          </p:nvCxnSpPr>
          <p:spPr>
            <a:xfrm>
              <a:off x="8763901" y="1837317"/>
              <a:ext cx="1" cy="892771"/>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4" name="Textfeld 1043">
              <a:extLst>
                <a:ext uri="{FF2B5EF4-FFF2-40B4-BE49-F238E27FC236}">
                  <a16:creationId xmlns:a16="http://schemas.microsoft.com/office/drawing/2014/main" id="{22E5F649-39D3-F401-8498-1EAFC8CFCDA7}"/>
                </a:ext>
              </a:extLst>
            </p:cNvPr>
            <p:cNvSpPr txBox="1"/>
            <p:nvPr/>
          </p:nvSpPr>
          <p:spPr>
            <a:xfrm>
              <a:off x="8689455" y="2210207"/>
              <a:ext cx="1838965" cy="369332"/>
            </a:xfrm>
            <a:prstGeom prst="rect">
              <a:avLst/>
            </a:prstGeom>
            <a:noFill/>
          </p:spPr>
          <p:txBody>
            <a:bodyPr wrap="none" rtlCol="0">
              <a:spAutoFit/>
            </a:bodyPr>
            <a:lstStyle/>
            <a:p>
              <a:r>
                <a:rPr lang="de-DE" dirty="0"/>
                <a:t>Höhe über Boden</a:t>
              </a:r>
            </a:p>
          </p:txBody>
        </p:sp>
      </p:grpSp>
      <p:grpSp>
        <p:nvGrpSpPr>
          <p:cNvPr id="7" name="Gruppieren 6">
            <a:extLst>
              <a:ext uri="{FF2B5EF4-FFF2-40B4-BE49-F238E27FC236}">
                <a16:creationId xmlns:a16="http://schemas.microsoft.com/office/drawing/2014/main" id="{136A7648-80B5-7800-8200-D6F78B348812}"/>
              </a:ext>
            </a:extLst>
          </p:cNvPr>
          <p:cNvGrpSpPr/>
          <p:nvPr/>
        </p:nvGrpSpPr>
        <p:grpSpPr>
          <a:xfrm>
            <a:off x="2196965" y="1991381"/>
            <a:ext cx="2794731" cy="1939542"/>
            <a:chOff x="2196965" y="1991381"/>
            <a:chExt cx="2794731" cy="1939542"/>
          </a:xfrm>
        </p:grpSpPr>
        <p:cxnSp>
          <p:nvCxnSpPr>
            <p:cNvPr id="37" name="Gerader Verbinder 36">
              <a:extLst>
                <a:ext uri="{FF2B5EF4-FFF2-40B4-BE49-F238E27FC236}">
                  <a16:creationId xmlns:a16="http://schemas.microsoft.com/office/drawing/2014/main" id="{FE54710A-6805-110B-2642-4A1095A2A828}"/>
                </a:ext>
              </a:extLst>
            </p:cNvPr>
            <p:cNvCxnSpPr>
              <a:stCxn id="39" idx="2"/>
            </p:cNvCxnSpPr>
            <p:nvPr/>
          </p:nvCxnSpPr>
          <p:spPr>
            <a:xfrm flipV="1">
              <a:off x="3253021" y="2015946"/>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Ellipse 38">
              <a:extLst>
                <a:ext uri="{FF2B5EF4-FFF2-40B4-BE49-F238E27FC236}">
                  <a16:creationId xmlns:a16="http://schemas.microsoft.com/office/drawing/2014/main" id="{754ED3F9-6CDC-2879-7455-8D68261DA25C}"/>
                </a:ext>
              </a:extLst>
            </p:cNvPr>
            <p:cNvSpPr/>
            <p:nvPr/>
          </p:nvSpPr>
          <p:spPr>
            <a:xfrm rot="5400000">
              <a:off x="3199021" y="2795620"/>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reihandform 29">
              <a:extLst>
                <a:ext uri="{FF2B5EF4-FFF2-40B4-BE49-F238E27FC236}">
                  <a16:creationId xmlns:a16="http://schemas.microsoft.com/office/drawing/2014/main" id="{79E3A272-DF88-6888-4A30-803C674411C3}"/>
                </a:ext>
              </a:extLst>
            </p:cNvPr>
            <p:cNvSpPr/>
            <p:nvPr/>
          </p:nvSpPr>
          <p:spPr>
            <a:xfrm rot="5400000">
              <a:off x="3187865" y="2054083"/>
              <a:ext cx="978749" cy="853346"/>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1103826"/>
                <a:gd name="connsiteY0" fmla="*/ 79175 h 1400444"/>
                <a:gd name="connsiteX1" fmla="*/ 376462 w 1103826"/>
                <a:gd name="connsiteY1" fmla="*/ 686935 h 1400444"/>
                <a:gd name="connsiteX2" fmla="*/ 1103826 w 1103826"/>
                <a:gd name="connsiteY2" fmla="*/ 1400444 h 1400444"/>
                <a:gd name="connsiteX0" fmla="*/ 0 w 1103826"/>
                <a:gd name="connsiteY0" fmla="*/ 80891 h 1402160"/>
                <a:gd name="connsiteX1" fmla="*/ 407038 w 1103826"/>
                <a:gd name="connsiteY1" fmla="*/ 662995 h 1402160"/>
                <a:gd name="connsiteX2" fmla="*/ 1103826 w 1103826"/>
                <a:gd name="connsiteY2" fmla="*/ 1402160 h 1402160"/>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80891 h 1273881"/>
                <a:gd name="connsiteX1" fmla="*/ 407038 w 775140"/>
                <a:gd name="connsiteY1" fmla="*/ 662995 h 1273881"/>
                <a:gd name="connsiteX2" fmla="*/ 775140 w 775140"/>
                <a:gd name="connsiteY2" fmla="*/ 1273881 h 1273881"/>
                <a:gd name="connsiteX0" fmla="*/ 0 w 775140"/>
                <a:gd name="connsiteY0" fmla="*/ 126307 h 1319297"/>
                <a:gd name="connsiteX1" fmla="*/ 407038 w 775140"/>
                <a:gd name="connsiteY1" fmla="*/ 708411 h 1319297"/>
                <a:gd name="connsiteX2" fmla="*/ 775140 w 775140"/>
                <a:gd name="connsiteY2" fmla="*/ 1319297 h 1319297"/>
                <a:gd name="connsiteX0" fmla="*/ 0 w 775140"/>
                <a:gd name="connsiteY0" fmla="*/ 619 h 1193609"/>
                <a:gd name="connsiteX1" fmla="*/ 407038 w 775140"/>
                <a:gd name="connsiteY1" fmla="*/ 582723 h 1193609"/>
                <a:gd name="connsiteX2" fmla="*/ 775140 w 775140"/>
                <a:gd name="connsiteY2" fmla="*/ 1193609 h 119360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159 h 1193149"/>
                <a:gd name="connsiteX1" fmla="*/ 407038 w 775140"/>
                <a:gd name="connsiteY1" fmla="*/ 582263 h 1193149"/>
                <a:gd name="connsiteX2" fmla="*/ 775140 w 775140"/>
                <a:gd name="connsiteY2" fmla="*/ 1193149 h 1193149"/>
                <a:gd name="connsiteX0" fmla="*/ 0 w 775140"/>
                <a:gd name="connsiteY0" fmla="*/ 0 h 1192990"/>
                <a:gd name="connsiteX1" fmla="*/ 407038 w 775140"/>
                <a:gd name="connsiteY1" fmla="*/ 582104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0 h 1192990"/>
                <a:gd name="connsiteX1" fmla="*/ 414682 w 775140"/>
                <a:gd name="connsiteY1" fmla="*/ 556448 h 1192990"/>
                <a:gd name="connsiteX2" fmla="*/ 775140 w 775140"/>
                <a:gd name="connsiteY2" fmla="*/ 1192990 h 1192990"/>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277 h 1193267"/>
                <a:gd name="connsiteX1" fmla="*/ 414682 w 775140"/>
                <a:gd name="connsiteY1" fmla="*/ 556725 h 1193267"/>
                <a:gd name="connsiteX2" fmla="*/ 775140 w 775140"/>
                <a:gd name="connsiteY2" fmla="*/ 1193267 h 1193267"/>
                <a:gd name="connsiteX0" fmla="*/ 0 w 775140"/>
                <a:gd name="connsiteY0" fmla="*/ 182 h 1193172"/>
                <a:gd name="connsiteX1" fmla="*/ 406416 w 775140"/>
                <a:gd name="connsiteY1" fmla="*/ 710564 h 1193172"/>
                <a:gd name="connsiteX2" fmla="*/ 775140 w 775140"/>
                <a:gd name="connsiteY2" fmla="*/ 1193172 h 1193172"/>
                <a:gd name="connsiteX0" fmla="*/ 0 w 775140"/>
                <a:gd name="connsiteY0" fmla="*/ 233 h 1193223"/>
                <a:gd name="connsiteX1" fmla="*/ 398150 w 775140"/>
                <a:gd name="connsiteY1" fmla="*/ 610713 h 1193223"/>
                <a:gd name="connsiteX2" fmla="*/ 775140 w 775140"/>
                <a:gd name="connsiteY2" fmla="*/ 1193223 h 1193223"/>
                <a:gd name="connsiteX0" fmla="*/ 0 w 398150"/>
                <a:gd name="connsiteY0" fmla="*/ 233 h 610713"/>
                <a:gd name="connsiteX1" fmla="*/ 398150 w 398150"/>
                <a:gd name="connsiteY1" fmla="*/ 610713 h 610713"/>
              </a:gdLst>
              <a:ahLst/>
              <a:cxnLst>
                <a:cxn ang="0">
                  <a:pos x="connsiteX0" y="connsiteY0"/>
                </a:cxn>
                <a:cxn ang="0">
                  <a:pos x="connsiteX1" y="connsiteY1"/>
                </a:cxn>
              </a:cxnLst>
              <a:rect l="l" t="t" r="r" b="b"/>
              <a:pathLst>
                <a:path w="398150" h="610713">
                  <a:moveTo>
                    <a:pt x="0" y="233"/>
                  </a:moveTo>
                  <a:cubicBezTo>
                    <a:pt x="205482" y="-10171"/>
                    <a:pt x="305772" y="328500"/>
                    <a:pt x="398150" y="610713"/>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reihandform 30">
              <a:extLst>
                <a:ext uri="{FF2B5EF4-FFF2-40B4-BE49-F238E27FC236}">
                  <a16:creationId xmlns:a16="http://schemas.microsoft.com/office/drawing/2014/main" id="{E361A393-5E74-61BF-802A-4EA69ED4FFB6}"/>
                </a:ext>
              </a:extLst>
            </p:cNvPr>
            <p:cNvSpPr/>
            <p:nvPr/>
          </p:nvSpPr>
          <p:spPr>
            <a:xfrm rot="16200000" flipV="1">
              <a:off x="3102073" y="2189026"/>
              <a:ext cx="962069" cy="615911"/>
            </a:xfrm>
            <a:custGeom>
              <a:avLst/>
              <a:gdLst>
                <a:gd name="connsiteX0" fmla="*/ 0 w 1447800"/>
                <a:gd name="connsiteY0" fmla="*/ 713509 h 713509"/>
                <a:gd name="connsiteX1" fmla="*/ 720436 w 1447800"/>
                <a:gd name="connsiteY1" fmla="*/ 0 h 713509"/>
                <a:gd name="connsiteX2" fmla="*/ 1447800 w 1447800"/>
                <a:gd name="connsiteY2" fmla="*/ 713509 h 713509"/>
                <a:gd name="connsiteX0" fmla="*/ 0 w 727364"/>
                <a:gd name="connsiteY0" fmla="*/ 0 h 713509"/>
                <a:gd name="connsiteX1" fmla="*/ 727364 w 727364"/>
                <a:gd name="connsiteY1" fmla="*/ 713509 h 713509"/>
              </a:gdLst>
              <a:ahLst/>
              <a:cxnLst>
                <a:cxn ang="0">
                  <a:pos x="connsiteX0" y="connsiteY0"/>
                </a:cxn>
                <a:cxn ang="0">
                  <a:pos x="connsiteX1" y="connsiteY1"/>
                </a:cxn>
              </a:cxnLst>
              <a:rect l="l" t="t" r="r" b="b"/>
              <a:pathLst>
                <a:path w="727364" h="713509">
                  <a:moveTo>
                    <a:pt x="0" y="0"/>
                  </a:moveTo>
                  <a:cubicBezTo>
                    <a:pt x="241300" y="0"/>
                    <a:pt x="619991" y="503382"/>
                    <a:pt x="727364" y="71350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2" name="Gerader Verbinder 41">
              <a:extLst>
                <a:ext uri="{FF2B5EF4-FFF2-40B4-BE49-F238E27FC236}">
                  <a16:creationId xmlns:a16="http://schemas.microsoft.com/office/drawing/2014/main" id="{F078033E-45BF-EE6E-AA9E-0227F576FDE7}"/>
                </a:ext>
              </a:extLst>
            </p:cNvPr>
            <p:cNvCxnSpPr/>
            <p:nvPr/>
          </p:nvCxnSpPr>
          <p:spPr>
            <a:xfrm flipH="1" flipV="1">
              <a:off x="3284646" y="2005661"/>
              <a:ext cx="819268" cy="78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AEFE39A9-3C17-E93E-1EDD-04B9DE7D1A4B}"/>
                </a:ext>
              </a:extLst>
            </p:cNvPr>
            <p:cNvCxnSpPr/>
            <p:nvPr/>
          </p:nvCxnSpPr>
          <p:spPr>
            <a:xfrm>
              <a:off x="4047060" y="2043509"/>
              <a:ext cx="1" cy="892771"/>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0454FAAA-63F9-74DE-D8E8-45CACF914201}"/>
                </a:ext>
              </a:extLst>
            </p:cNvPr>
            <p:cNvSpPr txBox="1"/>
            <p:nvPr/>
          </p:nvSpPr>
          <p:spPr>
            <a:xfrm>
              <a:off x="4028465" y="2260893"/>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4</a:t>
              </a:r>
              <a:endParaRPr lang="de-DE" dirty="0">
                <a:latin typeface="Symbol" panose="05050102010706020507" pitchFamily="18" charset="2"/>
              </a:endParaRPr>
            </a:p>
          </p:txBody>
        </p:sp>
        <p:cxnSp>
          <p:nvCxnSpPr>
            <p:cNvPr id="45" name="Gerader Verbinder 44">
              <a:extLst>
                <a:ext uri="{FF2B5EF4-FFF2-40B4-BE49-F238E27FC236}">
                  <a16:creationId xmlns:a16="http://schemas.microsoft.com/office/drawing/2014/main" id="{61463994-512B-4024-FCD4-A91B5C9E5694}"/>
                </a:ext>
              </a:extLst>
            </p:cNvPr>
            <p:cNvCxnSpPr/>
            <p:nvPr/>
          </p:nvCxnSpPr>
          <p:spPr>
            <a:xfrm flipH="1" flipV="1">
              <a:off x="3253021" y="3030030"/>
              <a:ext cx="1815" cy="868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4A537E20-842D-48A0-6073-E64D876E5822}"/>
                </a:ext>
              </a:extLst>
            </p:cNvPr>
            <p:cNvCxnSpPr/>
            <p:nvPr/>
          </p:nvCxnSpPr>
          <p:spPr>
            <a:xfrm rot="5400000" flipV="1">
              <a:off x="3258263" y="2993612"/>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Ellipse 46">
              <a:extLst>
                <a:ext uri="{FF2B5EF4-FFF2-40B4-BE49-F238E27FC236}">
                  <a16:creationId xmlns:a16="http://schemas.microsoft.com/office/drawing/2014/main" id="{603B9134-871D-3382-9E0E-B1F7062E6134}"/>
                </a:ext>
              </a:extLst>
            </p:cNvPr>
            <p:cNvSpPr/>
            <p:nvPr/>
          </p:nvSpPr>
          <p:spPr>
            <a:xfrm rot="5400000">
              <a:off x="3199017" y="292488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7" name="Gerader Verbinder 56">
              <a:extLst>
                <a:ext uri="{FF2B5EF4-FFF2-40B4-BE49-F238E27FC236}">
                  <a16:creationId xmlns:a16="http://schemas.microsoft.com/office/drawing/2014/main" id="{4965ED2C-A27E-6C95-7C8D-FC860D4FE245}"/>
                </a:ext>
              </a:extLst>
            </p:cNvPr>
            <p:cNvCxnSpPr/>
            <p:nvPr/>
          </p:nvCxnSpPr>
          <p:spPr>
            <a:xfrm flipV="1">
              <a:off x="2196965" y="2979192"/>
              <a:ext cx="210411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8" name="Textfeld 57">
              <a:extLst>
                <a:ext uri="{FF2B5EF4-FFF2-40B4-BE49-F238E27FC236}">
                  <a16:creationId xmlns:a16="http://schemas.microsoft.com/office/drawing/2014/main" id="{6429D424-0C13-D9EA-0491-BD98E9163CC0}"/>
                </a:ext>
              </a:extLst>
            </p:cNvPr>
            <p:cNvSpPr txBox="1"/>
            <p:nvPr/>
          </p:nvSpPr>
          <p:spPr>
            <a:xfrm>
              <a:off x="3397285" y="2977337"/>
              <a:ext cx="1594411" cy="646331"/>
            </a:xfrm>
            <a:prstGeom prst="rect">
              <a:avLst/>
            </a:prstGeom>
            <a:noFill/>
          </p:spPr>
          <p:txBody>
            <a:bodyPr wrap="none" rtlCol="0">
              <a:spAutoFit/>
            </a:bodyPr>
            <a:lstStyle/>
            <a:p>
              <a:r>
                <a:rPr lang="de-DE" dirty="0">
                  <a:solidFill>
                    <a:srgbClr val="FFC000"/>
                  </a:solidFill>
                </a:rPr>
                <a:t>ideal elektrisch</a:t>
              </a:r>
            </a:p>
            <a:p>
              <a:r>
                <a:rPr lang="de-DE" dirty="0">
                  <a:solidFill>
                    <a:srgbClr val="FFC000"/>
                  </a:solidFill>
                </a:rPr>
                <a:t>leitende Ebene</a:t>
              </a:r>
            </a:p>
          </p:txBody>
        </p:sp>
        <p:cxnSp>
          <p:nvCxnSpPr>
            <p:cNvPr id="38" name="Gerader Verbinder 37">
              <a:extLst>
                <a:ext uri="{FF2B5EF4-FFF2-40B4-BE49-F238E27FC236}">
                  <a16:creationId xmlns:a16="http://schemas.microsoft.com/office/drawing/2014/main" id="{F4BC2BE4-4D89-3405-9E69-3033ADB33418}"/>
                </a:ext>
              </a:extLst>
            </p:cNvPr>
            <p:cNvCxnSpPr/>
            <p:nvPr/>
          </p:nvCxnSpPr>
          <p:spPr>
            <a:xfrm rot="10800000">
              <a:off x="3249022" y="3102923"/>
              <a:ext cx="0" cy="828000"/>
            </a:xfrm>
            <a:prstGeom prst="line">
              <a:avLst/>
            </a:prstGeom>
            <a:ln w="508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162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Symmetrische / unsymmetrische Speisung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CF1C712E-1DB9-967F-9EC2-1597BD7BD125}"/>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sz="2800" dirty="0">
              <a:solidFill>
                <a:srgbClr val="000000"/>
              </a:solidFill>
            </a:endParaRPr>
          </a:p>
          <a:p>
            <a:pPr marL="0" indent="0">
              <a:buNone/>
              <a:defRPr/>
            </a:pPr>
            <a:r>
              <a:rPr lang="de-DE" dirty="0">
                <a:solidFill>
                  <a:srgbClr val="000000"/>
                </a:solidFill>
              </a:rPr>
              <a:t>Die symmetrische Speiseleitung (</a:t>
            </a:r>
            <a:r>
              <a:rPr lang="de-DE" b="1" dirty="0">
                <a:solidFill>
                  <a:srgbClr val="000000"/>
                </a:solidFill>
              </a:rPr>
              <a:t>Paralleldrahtleitung</a:t>
            </a:r>
            <a:r>
              <a:rPr lang="de-DE" dirty="0">
                <a:solidFill>
                  <a:srgbClr val="000000"/>
                </a:solidFill>
              </a:rPr>
              <a:t>) hat Vorteile gegenüber der unsymmetrischen:</a:t>
            </a:r>
          </a:p>
          <a:p>
            <a:pPr lvl="1">
              <a:defRPr/>
            </a:pPr>
            <a:r>
              <a:rPr lang="de-DE" dirty="0">
                <a:solidFill>
                  <a:srgbClr val="000000"/>
                </a:solidFill>
              </a:rPr>
              <a:t>Sie hat eine </a:t>
            </a:r>
            <a:r>
              <a:rPr lang="de-DE" b="1" dirty="0">
                <a:solidFill>
                  <a:srgbClr val="000000"/>
                </a:solidFill>
              </a:rPr>
              <a:t>geringere Dämpfung </a:t>
            </a:r>
            <a:r>
              <a:rPr lang="de-DE" dirty="0">
                <a:solidFill>
                  <a:srgbClr val="000000"/>
                </a:solidFill>
              </a:rPr>
              <a:t>(da überwiegend Luft als Dielektrikum)</a:t>
            </a:r>
          </a:p>
          <a:p>
            <a:pPr lvl="1">
              <a:defRPr/>
            </a:pPr>
            <a:r>
              <a:rPr lang="de-DE" dirty="0">
                <a:solidFill>
                  <a:srgbClr val="000000"/>
                </a:solidFill>
              </a:rPr>
              <a:t>Sie hat eine </a:t>
            </a:r>
            <a:r>
              <a:rPr lang="de-DE" b="1" dirty="0">
                <a:solidFill>
                  <a:srgbClr val="000000"/>
                </a:solidFill>
              </a:rPr>
              <a:t>hohe Spannungsfestigkeit </a:t>
            </a:r>
            <a:r>
              <a:rPr lang="de-DE" dirty="0">
                <a:solidFill>
                  <a:srgbClr val="000000"/>
                </a:solidFill>
              </a:rPr>
              <a:t>(durch den großen Abstand der beiden Leiter zueinander)			</a:t>
            </a:r>
          </a:p>
          <a:p>
            <a:pPr marL="0" indent="0">
              <a:buNone/>
              <a:defRPr/>
            </a:pPr>
            <a:r>
              <a:rPr lang="de-DE" dirty="0">
                <a:solidFill>
                  <a:srgbClr val="000000"/>
                </a:solidFill>
              </a:rPr>
              <a:t>Die unsymmetrische Speiseleitung (</a:t>
            </a:r>
            <a:r>
              <a:rPr lang="de-DE" b="1" dirty="0" err="1">
                <a:solidFill>
                  <a:srgbClr val="000000"/>
                </a:solidFill>
              </a:rPr>
              <a:t>Koaxleitung</a:t>
            </a:r>
            <a:r>
              <a:rPr lang="de-DE" dirty="0">
                <a:solidFill>
                  <a:srgbClr val="000000"/>
                </a:solidFill>
              </a:rPr>
              <a:t>) hat Vorteile gegenüber der symmetrischen:</a:t>
            </a:r>
          </a:p>
          <a:p>
            <a:pPr lvl="1">
              <a:defRPr/>
            </a:pPr>
            <a:r>
              <a:rPr lang="de-DE" dirty="0">
                <a:solidFill>
                  <a:srgbClr val="000000"/>
                </a:solidFill>
              </a:rPr>
              <a:t>Sie ist geschirmt und </a:t>
            </a:r>
            <a:r>
              <a:rPr lang="de-DE" b="1" dirty="0">
                <a:solidFill>
                  <a:srgbClr val="000000"/>
                </a:solidFill>
              </a:rPr>
              <a:t>vermeidet somit unerwünschte Abstrahlungen, daher werden im Amateurfunk bevorzugt hochwertige Koaxialkabel verwendet</a:t>
            </a:r>
            <a:r>
              <a:rPr lang="de-DE" dirty="0">
                <a:solidFill>
                  <a:srgbClr val="000000"/>
                </a:solidFill>
              </a:rPr>
              <a:t>		</a:t>
            </a:r>
            <a:endParaRPr lang="de-DE" u="sng" dirty="0">
              <a:solidFill>
                <a:srgbClr val="000000"/>
              </a:solidFill>
            </a:endParaRPr>
          </a:p>
          <a:p>
            <a:pPr>
              <a:defRPr/>
            </a:pPr>
            <a:endParaRPr lang="de-DE" u="sng" dirty="0">
              <a:solidFill>
                <a:srgbClr val="000000"/>
              </a:solidFill>
            </a:endParaRPr>
          </a:p>
          <a:p>
            <a:pPr>
              <a:defRPr/>
            </a:pPr>
            <a:endParaRPr lang="de-DE" u="sng" dirty="0">
              <a:solidFill>
                <a:srgbClr val="000000"/>
              </a:solidFill>
            </a:endParaRPr>
          </a:p>
        </p:txBody>
      </p:sp>
      <p:grpSp>
        <p:nvGrpSpPr>
          <p:cNvPr id="7" name="Gruppieren 6">
            <a:extLst>
              <a:ext uri="{FF2B5EF4-FFF2-40B4-BE49-F238E27FC236}">
                <a16:creationId xmlns:a16="http://schemas.microsoft.com/office/drawing/2014/main" id="{66D4C519-9483-561D-E8C4-6C2E8CAEEF12}"/>
              </a:ext>
            </a:extLst>
          </p:cNvPr>
          <p:cNvGrpSpPr/>
          <p:nvPr/>
        </p:nvGrpSpPr>
        <p:grpSpPr>
          <a:xfrm rot="16200000">
            <a:off x="1564749" y="701535"/>
            <a:ext cx="696316" cy="1924475"/>
            <a:chOff x="760133" y="1784377"/>
            <a:chExt cx="696316" cy="1924475"/>
          </a:xfrm>
        </p:grpSpPr>
        <p:cxnSp>
          <p:nvCxnSpPr>
            <p:cNvPr id="8" name="Gerader Verbinder 7">
              <a:extLst>
                <a:ext uri="{FF2B5EF4-FFF2-40B4-BE49-F238E27FC236}">
                  <a16:creationId xmlns:a16="http://schemas.microsoft.com/office/drawing/2014/main" id="{397B5407-175C-7F2D-01F6-309DE6FFA4F9}"/>
                </a:ext>
              </a:extLst>
            </p:cNvPr>
            <p:cNvCxnSpPr/>
            <p:nvPr/>
          </p:nvCxnSpPr>
          <p:spPr>
            <a:xfrm rot="5400000">
              <a:off x="1087404" y="3372084"/>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49ACF699-EFB8-26FA-5632-A1F36A23EA2E}"/>
                </a:ext>
              </a:extLst>
            </p:cNvPr>
            <p:cNvCxnSpPr/>
            <p:nvPr/>
          </p:nvCxnSpPr>
          <p:spPr>
            <a:xfrm rot="5400000" flipV="1">
              <a:off x="-67083" y="2741866"/>
              <a:ext cx="1914977"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09C06CD7-CF3A-9E88-3475-EFC2387CCBDA}"/>
                </a:ext>
              </a:extLst>
            </p:cNvPr>
            <p:cNvSpPr txBox="1"/>
            <p:nvPr/>
          </p:nvSpPr>
          <p:spPr>
            <a:xfrm rot="5400000">
              <a:off x="714669" y="2601449"/>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2</a:t>
              </a:r>
            </a:p>
          </p:txBody>
        </p:sp>
        <p:cxnSp>
          <p:nvCxnSpPr>
            <p:cNvPr id="14" name="Gerader Verbinder 13">
              <a:extLst>
                <a:ext uri="{FF2B5EF4-FFF2-40B4-BE49-F238E27FC236}">
                  <a16:creationId xmlns:a16="http://schemas.microsoft.com/office/drawing/2014/main" id="{44E66ECA-6BF6-DD45-F6DF-75CF6FD9EADD}"/>
                </a:ext>
              </a:extLst>
            </p:cNvPr>
            <p:cNvCxnSpPr/>
            <p:nvPr/>
          </p:nvCxnSpPr>
          <p:spPr>
            <a:xfrm rot="5400000">
              <a:off x="1097311" y="1457107"/>
              <a:ext cx="0" cy="654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4DC2CCA3-FBA2-2CEB-DCD6-3462BBBBA630}"/>
                </a:ext>
              </a:extLst>
            </p:cNvPr>
            <p:cNvCxnSpPr/>
            <p:nvPr/>
          </p:nvCxnSpPr>
          <p:spPr>
            <a:xfrm rot="10800000">
              <a:off x="1406341" y="1793875"/>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2A7E9CBA-05BD-6868-8C2B-BA697F0DC30C}"/>
                </a:ext>
              </a:extLst>
            </p:cNvPr>
            <p:cNvCxnSpPr/>
            <p:nvPr/>
          </p:nvCxnSpPr>
          <p:spPr>
            <a:xfrm rot="10800000">
              <a:off x="1398450" y="2880852"/>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B5AE39D6-B1D8-DABD-B4CF-1BE07CAFBFA6}"/>
                </a:ext>
              </a:extLst>
            </p:cNvPr>
            <p:cNvSpPr/>
            <p:nvPr/>
          </p:nvSpPr>
          <p:spPr>
            <a:xfrm rot="5400000">
              <a:off x="1348449" y="277892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01F99342-A1F8-ED8B-47F2-B1E6C6EBDB13}"/>
                </a:ext>
              </a:extLst>
            </p:cNvPr>
            <p:cNvSpPr/>
            <p:nvPr/>
          </p:nvSpPr>
          <p:spPr>
            <a:xfrm rot="5400000">
              <a:off x="1348449" y="261659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 name="Gruppieren 18">
            <a:extLst>
              <a:ext uri="{FF2B5EF4-FFF2-40B4-BE49-F238E27FC236}">
                <a16:creationId xmlns:a16="http://schemas.microsoft.com/office/drawing/2014/main" id="{BC865743-9C26-75C5-9FF8-AF3CB6FD6CB6}"/>
              </a:ext>
            </a:extLst>
          </p:cNvPr>
          <p:cNvGrpSpPr/>
          <p:nvPr/>
        </p:nvGrpSpPr>
        <p:grpSpPr>
          <a:xfrm>
            <a:off x="5738947" y="1177915"/>
            <a:ext cx="1840672" cy="1337349"/>
            <a:chOff x="8250305" y="843549"/>
            <a:chExt cx="1840672" cy="1337349"/>
          </a:xfrm>
        </p:grpSpPr>
        <p:cxnSp>
          <p:nvCxnSpPr>
            <p:cNvPr id="20" name="Gerader Verbinder 19">
              <a:extLst>
                <a:ext uri="{FF2B5EF4-FFF2-40B4-BE49-F238E27FC236}">
                  <a16:creationId xmlns:a16="http://schemas.microsoft.com/office/drawing/2014/main" id="{38A1FF64-C83F-2415-FCD5-44CEDB355E96}"/>
                </a:ext>
              </a:extLst>
            </p:cNvPr>
            <p:cNvCxnSpPr>
              <a:stCxn id="21" idx="2"/>
            </p:cNvCxnSpPr>
            <p:nvPr/>
          </p:nvCxnSpPr>
          <p:spPr>
            <a:xfrm flipV="1">
              <a:off x="9024445" y="868984"/>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D44A0F5F-B9E6-D009-80C1-77CF9F4D2865}"/>
                </a:ext>
              </a:extLst>
            </p:cNvPr>
            <p:cNvSpPr/>
            <p:nvPr/>
          </p:nvSpPr>
          <p:spPr>
            <a:xfrm rot="5400000">
              <a:off x="8970445" y="164865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r Verbinder 21">
              <a:extLst>
                <a:ext uri="{FF2B5EF4-FFF2-40B4-BE49-F238E27FC236}">
                  <a16:creationId xmlns:a16="http://schemas.microsoft.com/office/drawing/2014/main" id="{2CBD09DB-DE6D-616F-0B98-45F4BEA5ADEA}"/>
                </a:ext>
              </a:extLst>
            </p:cNvPr>
            <p:cNvCxnSpPr/>
            <p:nvPr/>
          </p:nvCxnSpPr>
          <p:spPr>
            <a:xfrm flipH="1" flipV="1">
              <a:off x="9024445" y="1903354"/>
              <a:ext cx="1815" cy="868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E3E19279-CC67-18E7-ADC2-0540AFAC99EC}"/>
                </a:ext>
              </a:extLst>
            </p:cNvPr>
            <p:cNvCxnSpPr/>
            <p:nvPr/>
          </p:nvCxnSpPr>
          <p:spPr>
            <a:xfrm rot="5400000" flipV="1">
              <a:off x="9029687" y="1848791"/>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71C798FC-391C-452D-F026-6E42A4305FC5}"/>
                </a:ext>
              </a:extLst>
            </p:cNvPr>
            <p:cNvSpPr/>
            <p:nvPr/>
          </p:nvSpPr>
          <p:spPr>
            <a:xfrm rot="5400000">
              <a:off x="8970441" y="1809099"/>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5" name="Gerader Verbinder 24">
              <a:extLst>
                <a:ext uri="{FF2B5EF4-FFF2-40B4-BE49-F238E27FC236}">
                  <a16:creationId xmlns:a16="http://schemas.microsoft.com/office/drawing/2014/main" id="{524569D2-4171-E47E-90FF-12C7C3EFFABB}"/>
                </a:ext>
              </a:extLst>
            </p:cNvPr>
            <p:cNvCxnSpPr/>
            <p:nvPr/>
          </p:nvCxnSpPr>
          <p:spPr>
            <a:xfrm rot="3600000" flipV="1">
              <a:off x="9395268" y="1240150"/>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2427A1D8-6AF8-3FF9-7BEB-04E3566987CA}"/>
                </a:ext>
              </a:extLst>
            </p:cNvPr>
            <p:cNvCxnSpPr/>
            <p:nvPr/>
          </p:nvCxnSpPr>
          <p:spPr>
            <a:xfrm rot="3600000" flipV="1">
              <a:off x="8640142" y="1665915"/>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B932B541-1BCA-05D5-67FF-79F47C268DD2}"/>
                </a:ext>
              </a:extLst>
            </p:cNvPr>
            <p:cNvCxnSpPr/>
            <p:nvPr/>
          </p:nvCxnSpPr>
          <p:spPr>
            <a:xfrm rot="7200000" flipV="1">
              <a:off x="9412369" y="1662581"/>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A70A5930-C244-A0FE-965B-4601CDCD8E68}"/>
                </a:ext>
              </a:extLst>
            </p:cNvPr>
            <p:cNvCxnSpPr/>
            <p:nvPr/>
          </p:nvCxnSpPr>
          <p:spPr>
            <a:xfrm rot="7200000" flipV="1">
              <a:off x="8650765" y="1238461"/>
              <a:ext cx="0" cy="7796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56818C51-8C0A-623B-18FF-0B63E921CD1F}"/>
                </a:ext>
              </a:extLst>
            </p:cNvPr>
            <p:cNvCxnSpPr/>
            <p:nvPr/>
          </p:nvCxnSpPr>
          <p:spPr>
            <a:xfrm>
              <a:off x="9144684" y="843549"/>
              <a:ext cx="1" cy="892771"/>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71F8EF95-D36F-C15C-7E41-BEC3700F6565}"/>
                </a:ext>
              </a:extLst>
            </p:cNvPr>
            <p:cNvSpPr txBox="1"/>
            <p:nvPr/>
          </p:nvSpPr>
          <p:spPr>
            <a:xfrm>
              <a:off x="9108988" y="884480"/>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4</a:t>
              </a:r>
            </a:p>
          </p:txBody>
        </p:sp>
        <p:cxnSp>
          <p:nvCxnSpPr>
            <p:cNvPr id="31" name="Gerader Verbinder 30">
              <a:extLst>
                <a:ext uri="{FF2B5EF4-FFF2-40B4-BE49-F238E27FC236}">
                  <a16:creationId xmlns:a16="http://schemas.microsoft.com/office/drawing/2014/main" id="{43455488-F108-0232-21A3-3B7EDD45CA0A}"/>
                </a:ext>
              </a:extLst>
            </p:cNvPr>
            <p:cNvCxnSpPr/>
            <p:nvPr/>
          </p:nvCxnSpPr>
          <p:spPr>
            <a:xfrm flipH="1" flipV="1">
              <a:off x="9182761" y="1793876"/>
              <a:ext cx="664226" cy="387022"/>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2ECEA864-82B7-5B96-196A-9CF41A1CE657}"/>
                </a:ext>
              </a:extLst>
            </p:cNvPr>
            <p:cNvSpPr txBox="1"/>
            <p:nvPr/>
          </p:nvSpPr>
          <p:spPr>
            <a:xfrm>
              <a:off x="9462279" y="1702658"/>
              <a:ext cx="628698" cy="369332"/>
            </a:xfrm>
            <a:prstGeom prst="rect">
              <a:avLst/>
            </a:prstGeom>
            <a:noFill/>
          </p:spPr>
          <p:txBody>
            <a:bodyPr wrap="none" rtlCol="0">
              <a:spAutoFit/>
            </a:bodyPr>
            <a:lstStyle/>
            <a:p>
              <a:r>
                <a:rPr lang="de-DE" dirty="0">
                  <a:latin typeface="Symbol" panose="05050102010706020507" pitchFamily="18" charset="2"/>
                </a:rPr>
                <a:t>l </a:t>
              </a:r>
              <a:r>
                <a:rPr lang="de-DE" dirty="0"/>
                <a:t>/ 4</a:t>
              </a:r>
            </a:p>
          </p:txBody>
        </p:sp>
      </p:grpSp>
      <p:grpSp>
        <p:nvGrpSpPr>
          <p:cNvPr id="33" name="Gruppieren 32">
            <a:extLst>
              <a:ext uri="{FF2B5EF4-FFF2-40B4-BE49-F238E27FC236}">
                <a16:creationId xmlns:a16="http://schemas.microsoft.com/office/drawing/2014/main" id="{2BBC9876-9495-5FF6-992F-AE2FB39EAD76}"/>
              </a:ext>
            </a:extLst>
          </p:cNvPr>
          <p:cNvGrpSpPr/>
          <p:nvPr/>
        </p:nvGrpSpPr>
        <p:grpSpPr>
          <a:xfrm rot="16200000" flipH="1">
            <a:off x="8939246" y="585062"/>
            <a:ext cx="738722" cy="2951370"/>
            <a:chOff x="7160229" y="1562593"/>
            <a:chExt cx="688221" cy="2951370"/>
          </a:xfrm>
        </p:grpSpPr>
        <p:grpSp>
          <p:nvGrpSpPr>
            <p:cNvPr id="34" name="Gruppieren 33">
              <a:extLst>
                <a:ext uri="{FF2B5EF4-FFF2-40B4-BE49-F238E27FC236}">
                  <a16:creationId xmlns:a16="http://schemas.microsoft.com/office/drawing/2014/main" id="{FCEC3C18-5CC5-E8D1-7069-E3B8989D38ED}"/>
                </a:ext>
              </a:extLst>
            </p:cNvPr>
            <p:cNvGrpSpPr/>
            <p:nvPr/>
          </p:nvGrpSpPr>
          <p:grpSpPr>
            <a:xfrm>
              <a:off x="7160229" y="1562593"/>
              <a:ext cx="569869" cy="2317010"/>
              <a:chOff x="6753005" y="1684800"/>
              <a:chExt cx="569869" cy="2317010"/>
            </a:xfrm>
          </p:grpSpPr>
          <p:sp>
            <p:nvSpPr>
              <p:cNvPr id="39" name="Rechteck 38">
                <a:extLst>
                  <a:ext uri="{FF2B5EF4-FFF2-40B4-BE49-F238E27FC236}">
                    <a16:creationId xmlns:a16="http://schemas.microsoft.com/office/drawing/2014/main" id="{1D0BD306-C345-40A0-D378-0FF01C285F77}"/>
                  </a:ext>
                </a:extLst>
              </p:cNvPr>
              <p:cNvSpPr/>
              <p:nvPr/>
            </p:nvSpPr>
            <p:spPr>
              <a:xfrm>
                <a:off x="6753006" y="2114793"/>
                <a:ext cx="520173" cy="1637427"/>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a:extLst>
                  <a:ext uri="{FF2B5EF4-FFF2-40B4-BE49-F238E27FC236}">
                    <a16:creationId xmlns:a16="http://schemas.microsoft.com/office/drawing/2014/main" id="{985690D9-9321-888F-A7BC-E11ADE9328EE}"/>
                  </a:ext>
                </a:extLst>
              </p:cNvPr>
              <p:cNvSpPr/>
              <p:nvPr/>
            </p:nvSpPr>
            <p:spPr>
              <a:xfrm>
                <a:off x="6753006" y="1966834"/>
                <a:ext cx="520173" cy="303821"/>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1" name="Gruppieren 40">
                <a:extLst>
                  <a:ext uri="{FF2B5EF4-FFF2-40B4-BE49-F238E27FC236}">
                    <a16:creationId xmlns:a16="http://schemas.microsoft.com/office/drawing/2014/main" id="{4FC29981-3F0D-A373-F79A-9B3340C2BE79}"/>
                  </a:ext>
                </a:extLst>
              </p:cNvPr>
              <p:cNvGrpSpPr/>
              <p:nvPr/>
            </p:nvGrpSpPr>
            <p:grpSpPr>
              <a:xfrm rot="5400000">
                <a:off x="6720165" y="1923728"/>
                <a:ext cx="585855" cy="108000"/>
                <a:chOff x="1032733" y="2499744"/>
                <a:chExt cx="585855" cy="108000"/>
              </a:xfrm>
            </p:grpSpPr>
            <p:cxnSp>
              <p:nvCxnSpPr>
                <p:cNvPr id="47" name="Gerader Verbinder 46">
                  <a:extLst>
                    <a:ext uri="{FF2B5EF4-FFF2-40B4-BE49-F238E27FC236}">
                      <a16:creationId xmlns:a16="http://schemas.microsoft.com/office/drawing/2014/main" id="{FBE37CA8-9456-DE75-44AB-5065073D61C9}"/>
                    </a:ext>
                  </a:extLst>
                </p:cNvPr>
                <p:cNvCxnSpPr>
                  <a:stCxn id="40" idx="4"/>
                </p:cNvCxnSpPr>
                <p:nvPr/>
              </p:nvCxnSpPr>
              <p:spPr>
                <a:xfrm rot="16200000" flipH="1" flipV="1">
                  <a:off x="1374693" y="2313710"/>
                  <a:ext cx="3862" cy="48392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Ellipse 47">
                  <a:extLst>
                    <a:ext uri="{FF2B5EF4-FFF2-40B4-BE49-F238E27FC236}">
                      <a16:creationId xmlns:a16="http://schemas.microsoft.com/office/drawing/2014/main" id="{F817154F-5E49-7B08-8BA9-854DCE9BCBF2}"/>
                    </a:ext>
                  </a:extLst>
                </p:cNvPr>
                <p:cNvSpPr/>
                <p:nvPr/>
              </p:nvSpPr>
              <p:spPr>
                <a:xfrm>
                  <a:off x="1032733" y="249974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2" name="Gruppieren 41">
                <a:extLst>
                  <a:ext uri="{FF2B5EF4-FFF2-40B4-BE49-F238E27FC236}">
                    <a16:creationId xmlns:a16="http://schemas.microsoft.com/office/drawing/2014/main" id="{641115EF-D2BC-8B45-103E-6D2758AA2CA2}"/>
                  </a:ext>
                </a:extLst>
              </p:cNvPr>
              <p:cNvGrpSpPr/>
              <p:nvPr/>
            </p:nvGrpSpPr>
            <p:grpSpPr>
              <a:xfrm rot="5400000">
                <a:off x="6975947" y="1931199"/>
                <a:ext cx="585854" cy="108000"/>
                <a:chOff x="1032736" y="2492026"/>
                <a:chExt cx="585854" cy="108000"/>
              </a:xfrm>
            </p:grpSpPr>
            <p:cxnSp>
              <p:nvCxnSpPr>
                <p:cNvPr id="45" name="Gerader Verbinder 44">
                  <a:extLst>
                    <a:ext uri="{FF2B5EF4-FFF2-40B4-BE49-F238E27FC236}">
                      <a16:creationId xmlns:a16="http://schemas.microsoft.com/office/drawing/2014/main" id="{17282060-FCA3-8B43-0C8B-59FB0B853B9D}"/>
                    </a:ext>
                  </a:extLst>
                </p:cNvPr>
                <p:cNvCxnSpPr/>
                <p:nvPr/>
              </p:nvCxnSpPr>
              <p:spPr>
                <a:xfrm rot="16200000" flipH="1" flipV="1">
                  <a:off x="1374695" y="2305991"/>
                  <a:ext cx="3862" cy="4839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Ellipse 45">
                  <a:extLst>
                    <a:ext uri="{FF2B5EF4-FFF2-40B4-BE49-F238E27FC236}">
                      <a16:creationId xmlns:a16="http://schemas.microsoft.com/office/drawing/2014/main" id="{0D5A5478-B6AF-F566-436F-663EFC22AA58}"/>
                    </a:ext>
                  </a:extLst>
                </p:cNvPr>
                <p:cNvSpPr/>
                <p:nvPr/>
              </p:nvSpPr>
              <p:spPr>
                <a:xfrm>
                  <a:off x="1032736" y="2492026"/>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3" name="Bogen 42">
                <a:extLst>
                  <a:ext uri="{FF2B5EF4-FFF2-40B4-BE49-F238E27FC236}">
                    <a16:creationId xmlns:a16="http://schemas.microsoft.com/office/drawing/2014/main" id="{AEBBE0FD-CBA6-FDC5-0949-41CAA5AB49F5}"/>
                  </a:ext>
                </a:extLst>
              </p:cNvPr>
              <p:cNvSpPr/>
              <p:nvPr/>
            </p:nvSpPr>
            <p:spPr>
              <a:xfrm>
                <a:off x="6753005" y="3553692"/>
                <a:ext cx="520173" cy="345570"/>
              </a:xfrm>
              <a:prstGeom prst="arc">
                <a:avLst>
                  <a:gd name="adj1" fmla="val 21576134"/>
                  <a:gd name="adj2" fmla="val 10960415"/>
                </a:avLst>
              </a:prstGeom>
              <a:solidFill>
                <a:schemeClr val="accent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44" name="Gerader Verbinder 43">
                <a:extLst>
                  <a:ext uri="{FF2B5EF4-FFF2-40B4-BE49-F238E27FC236}">
                    <a16:creationId xmlns:a16="http://schemas.microsoft.com/office/drawing/2014/main" id="{21453361-E932-558E-5145-098D28E634F9}"/>
                  </a:ext>
                </a:extLst>
              </p:cNvPr>
              <p:cNvCxnSpPr/>
              <p:nvPr/>
            </p:nvCxnSpPr>
            <p:spPr>
              <a:xfrm flipV="1">
                <a:off x="7019104" y="2270657"/>
                <a:ext cx="0" cy="1731153"/>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35" name="Textfeld 34">
              <a:extLst>
                <a:ext uri="{FF2B5EF4-FFF2-40B4-BE49-F238E27FC236}">
                  <a16:creationId xmlns:a16="http://schemas.microsoft.com/office/drawing/2014/main" id="{980C9FB7-D523-C57F-88CD-6D92FF0567E7}"/>
                </a:ext>
              </a:extLst>
            </p:cNvPr>
            <p:cNvSpPr txBox="1"/>
            <p:nvPr/>
          </p:nvSpPr>
          <p:spPr>
            <a:xfrm rot="16200000">
              <a:off x="7175858" y="3896263"/>
              <a:ext cx="463194" cy="344084"/>
            </a:xfrm>
            <a:prstGeom prst="rect">
              <a:avLst/>
            </a:prstGeom>
            <a:noFill/>
          </p:spPr>
          <p:txBody>
            <a:bodyPr wrap="none" rtlCol="0">
              <a:spAutoFit/>
            </a:bodyPr>
            <a:lstStyle/>
            <a:p>
              <a:pPr algn="ctr"/>
              <a:r>
                <a:rPr lang="de-DE" dirty="0"/>
                <a:t>+V</a:t>
              </a:r>
              <a:endParaRPr lang="de-DE" dirty="0">
                <a:solidFill>
                  <a:srgbClr val="FF0000"/>
                </a:solidFill>
              </a:endParaRPr>
            </a:p>
          </p:txBody>
        </p:sp>
        <p:cxnSp>
          <p:nvCxnSpPr>
            <p:cNvPr id="36" name="Gerader Verbinder 35">
              <a:extLst>
                <a:ext uri="{FF2B5EF4-FFF2-40B4-BE49-F238E27FC236}">
                  <a16:creationId xmlns:a16="http://schemas.microsoft.com/office/drawing/2014/main" id="{B265E77A-3E72-19AC-1F32-BC43C2907157}"/>
                </a:ext>
              </a:extLst>
            </p:cNvPr>
            <p:cNvCxnSpPr/>
            <p:nvPr/>
          </p:nvCxnSpPr>
          <p:spPr>
            <a:xfrm flipV="1">
              <a:off x="7678472" y="3580341"/>
              <a:ext cx="0" cy="2992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F43F17FE-BF85-0C71-0B39-732B6F2B768A}"/>
                </a:ext>
              </a:extLst>
            </p:cNvPr>
            <p:cNvCxnSpPr/>
            <p:nvPr/>
          </p:nvCxnSpPr>
          <p:spPr>
            <a:xfrm rot="5400000" flipV="1">
              <a:off x="7677856" y="3756372"/>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D10C322E-28E5-40A1-ECB4-902DC078A3D0}"/>
                </a:ext>
              </a:extLst>
            </p:cNvPr>
            <p:cNvSpPr txBox="1"/>
            <p:nvPr/>
          </p:nvSpPr>
          <p:spPr>
            <a:xfrm rot="16200000">
              <a:off x="7342434" y="4007947"/>
              <a:ext cx="667948" cy="344084"/>
            </a:xfrm>
            <a:prstGeom prst="rect">
              <a:avLst/>
            </a:prstGeom>
            <a:noFill/>
          </p:spPr>
          <p:txBody>
            <a:bodyPr wrap="none" rtlCol="0">
              <a:spAutoFit/>
            </a:bodyPr>
            <a:lstStyle/>
            <a:p>
              <a:pPr algn="ctr"/>
              <a:r>
                <a:rPr lang="de-DE" dirty="0"/>
                <a:t>GND</a:t>
              </a:r>
              <a:endParaRPr lang="de-DE" dirty="0">
                <a:solidFill>
                  <a:srgbClr val="FF0000"/>
                </a:solidFill>
              </a:endParaRPr>
            </a:p>
          </p:txBody>
        </p:sp>
      </p:grpSp>
      <p:sp>
        <p:nvSpPr>
          <p:cNvPr id="1028" name="Textfeld 1027">
            <a:extLst>
              <a:ext uri="{FF2B5EF4-FFF2-40B4-BE49-F238E27FC236}">
                <a16:creationId xmlns:a16="http://schemas.microsoft.com/office/drawing/2014/main" id="{3CC6CC43-6EAE-25BA-4932-E9AD80B07D18}"/>
              </a:ext>
            </a:extLst>
          </p:cNvPr>
          <p:cNvSpPr txBox="1"/>
          <p:nvPr/>
        </p:nvSpPr>
        <p:spPr>
          <a:xfrm>
            <a:off x="340032" y="2593064"/>
            <a:ext cx="3216318" cy="646331"/>
          </a:xfrm>
          <a:prstGeom prst="rect">
            <a:avLst/>
          </a:prstGeom>
          <a:noFill/>
        </p:spPr>
        <p:txBody>
          <a:bodyPr wrap="square" rtlCol="0">
            <a:spAutoFit/>
          </a:bodyPr>
          <a:lstStyle/>
          <a:p>
            <a:r>
              <a:rPr lang="de-DE" dirty="0">
                <a:solidFill>
                  <a:srgbClr val="000000"/>
                </a:solidFill>
              </a:rPr>
              <a:t>Speisung über Zweidrahtleitung</a:t>
            </a:r>
          </a:p>
          <a:p>
            <a:r>
              <a:rPr lang="de-DE" dirty="0" err="1">
                <a:solidFill>
                  <a:srgbClr val="000000"/>
                </a:solidFill>
              </a:rPr>
              <a:t>Feederleitung</a:t>
            </a:r>
            <a:r>
              <a:rPr lang="de-DE" dirty="0">
                <a:solidFill>
                  <a:srgbClr val="000000"/>
                </a:solidFill>
              </a:rPr>
              <a:t> („Hühnerleiter“)</a:t>
            </a:r>
          </a:p>
        </p:txBody>
      </p:sp>
      <p:sp>
        <p:nvSpPr>
          <p:cNvPr id="1029" name="Textfeld 1028">
            <a:extLst>
              <a:ext uri="{FF2B5EF4-FFF2-40B4-BE49-F238E27FC236}">
                <a16:creationId xmlns:a16="http://schemas.microsoft.com/office/drawing/2014/main" id="{A83E9179-7AB7-7A3D-C7A8-00E0E831BCAF}"/>
              </a:ext>
            </a:extLst>
          </p:cNvPr>
          <p:cNvSpPr txBox="1"/>
          <p:nvPr/>
        </p:nvSpPr>
        <p:spPr>
          <a:xfrm>
            <a:off x="7727763" y="2626900"/>
            <a:ext cx="2803396" cy="369332"/>
          </a:xfrm>
          <a:prstGeom prst="rect">
            <a:avLst/>
          </a:prstGeom>
          <a:noFill/>
        </p:spPr>
        <p:txBody>
          <a:bodyPr wrap="square" rtlCol="0">
            <a:spAutoFit/>
          </a:bodyPr>
          <a:lstStyle/>
          <a:p>
            <a:pPr marL="0" indent="0">
              <a:buNone/>
              <a:defRPr/>
            </a:pPr>
            <a:r>
              <a:rPr lang="de-DE" dirty="0">
                <a:solidFill>
                  <a:srgbClr val="000000"/>
                </a:solidFill>
              </a:rPr>
              <a:t>Speisung über Koaxialkabel</a:t>
            </a:r>
          </a:p>
        </p:txBody>
      </p:sp>
      <p:sp>
        <p:nvSpPr>
          <p:cNvPr id="1030" name="Textfeld 1029">
            <a:extLst>
              <a:ext uri="{FF2B5EF4-FFF2-40B4-BE49-F238E27FC236}">
                <a16:creationId xmlns:a16="http://schemas.microsoft.com/office/drawing/2014/main" id="{78686941-43EC-2E1E-C552-358A94C5B654}"/>
              </a:ext>
            </a:extLst>
          </p:cNvPr>
          <p:cNvSpPr txBox="1"/>
          <p:nvPr/>
        </p:nvSpPr>
        <p:spPr>
          <a:xfrm>
            <a:off x="779422" y="1972426"/>
            <a:ext cx="2348541" cy="646331"/>
          </a:xfrm>
          <a:prstGeom prst="rect">
            <a:avLst/>
          </a:prstGeom>
          <a:noFill/>
        </p:spPr>
        <p:txBody>
          <a:bodyPr wrap="square" rtlCol="0">
            <a:spAutoFit/>
          </a:bodyPr>
          <a:lstStyle/>
          <a:p>
            <a:pPr marL="0" indent="0" algn="ctr">
              <a:buNone/>
              <a:defRPr/>
            </a:pPr>
            <a:r>
              <a:rPr lang="de-DE" dirty="0">
                <a:solidFill>
                  <a:srgbClr val="000000"/>
                </a:solidFill>
              </a:rPr>
              <a:t>symmetrisch</a:t>
            </a:r>
          </a:p>
          <a:p>
            <a:pPr marL="0" indent="0" algn="ctr">
              <a:buNone/>
              <a:defRPr/>
            </a:pPr>
            <a:r>
              <a:rPr lang="de-DE" sz="1800" dirty="0">
                <a:solidFill>
                  <a:schemeClr val="bg1">
                    <a:lumMod val="50000"/>
                  </a:schemeClr>
                </a:solidFill>
              </a:rPr>
              <a:t>(horizontal polarisiert)</a:t>
            </a:r>
            <a:endParaRPr lang="de-DE" dirty="0">
              <a:solidFill>
                <a:srgbClr val="000000"/>
              </a:solidFill>
            </a:endParaRPr>
          </a:p>
        </p:txBody>
      </p:sp>
      <p:sp>
        <p:nvSpPr>
          <p:cNvPr id="1032" name="Textfeld 1031">
            <a:extLst>
              <a:ext uri="{FF2B5EF4-FFF2-40B4-BE49-F238E27FC236}">
                <a16:creationId xmlns:a16="http://schemas.microsoft.com/office/drawing/2014/main" id="{6950E372-194D-AED4-3E3D-245277A768CB}"/>
              </a:ext>
            </a:extLst>
          </p:cNvPr>
          <p:cNvSpPr txBox="1"/>
          <p:nvPr/>
        </p:nvSpPr>
        <p:spPr>
          <a:xfrm>
            <a:off x="5451077" y="2633878"/>
            <a:ext cx="2348541" cy="646331"/>
          </a:xfrm>
          <a:prstGeom prst="rect">
            <a:avLst/>
          </a:prstGeom>
          <a:noFill/>
        </p:spPr>
        <p:txBody>
          <a:bodyPr wrap="square" rtlCol="0">
            <a:spAutoFit/>
          </a:bodyPr>
          <a:lstStyle/>
          <a:p>
            <a:pPr marL="0" indent="0" algn="ctr">
              <a:buNone/>
              <a:defRPr/>
            </a:pPr>
            <a:r>
              <a:rPr lang="de-DE" dirty="0">
                <a:solidFill>
                  <a:srgbClr val="000000"/>
                </a:solidFill>
              </a:rPr>
              <a:t>unsymmetrisch</a:t>
            </a:r>
          </a:p>
          <a:p>
            <a:pPr marL="0" indent="0" algn="ctr">
              <a:buNone/>
              <a:defRPr/>
            </a:pPr>
            <a:r>
              <a:rPr lang="de-DE" sz="1800" dirty="0">
                <a:solidFill>
                  <a:schemeClr val="bg1">
                    <a:lumMod val="50000"/>
                  </a:schemeClr>
                </a:solidFill>
              </a:rPr>
              <a:t>(vertikal polarisiert)</a:t>
            </a:r>
            <a:endParaRPr lang="de-DE" dirty="0">
              <a:solidFill>
                <a:srgbClr val="000000"/>
              </a:solidFill>
            </a:endParaRPr>
          </a:p>
        </p:txBody>
      </p:sp>
      <p:grpSp>
        <p:nvGrpSpPr>
          <p:cNvPr id="55" name="Gruppieren 54">
            <a:extLst>
              <a:ext uri="{FF2B5EF4-FFF2-40B4-BE49-F238E27FC236}">
                <a16:creationId xmlns:a16="http://schemas.microsoft.com/office/drawing/2014/main" id="{5CF75CDB-154C-C21C-1FDA-75466CB78073}"/>
              </a:ext>
            </a:extLst>
          </p:cNvPr>
          <p:cNvGrpSpPr/>
          <p:nvPr/>
        </p:nvGrpSpPr>
        <p:grpSpPr>
          <a:xfrm>
            <a:off x="3592948" y="1203350"/>
            <a:ext cx="688843" cy="1873672"/>
            <a:chOff x="3592948" y="1203350"/>
            <a:chExt cx="688843" cy="1873672"/>
          </a:xfrm>
        </p:grpSpPr>
        <p:grpSp>
          <p:nvGrpSpPr>
            <p:cNvPr id="49" name="Gruppieren 48">
              <a:extLst>
                <a:ext uri="{FF2B5EF4-FFF2-40B4-BE49-F238E27FC236}">
                  <a16:creationId xmlns:a16="http://schemas.microsoft.com/office/drawing/2014/main" id="{71F7886A-3970-BDD0-5E31-9BD5B41776BF}"/>
                </a:ext>
              </a:extLst>
            </p:cNvPr>
            <p:cNvGrpSpPr/>
            <p:nvPr/>
          </p:nvGrpSpPr>
          <p:grpSpPr>
            <a:xfrm>
              <a:off x="3592948" y="1203350"/>
              <a:ext cx="688843" cy="1873672"/>
              <a:chOff x="1934810" y="1742702"/>
              <a:chExt cx="871398" cy="2370227"/>
            </a:xfrm>
          </p:grpSpPr>
          <p:grpSp>
            <p:nvGrpSpPr>
              <p:cNvPr id="50" name="Gruppieren 49">
                <a:extLst>
                  <a:ext uri="{FF2B5EF4-FFF2-40B4-BE49-F238E27FC236}">
                    <a16:creationId xmlns:a16="http://schemas.microsoft.com/office/drawing/2014/main" id="{CD740BE9-8074-6467-2386-625BC587F248}"/>
                  </a:ext>
                </a:extLst>
              </p:cNvPr>
              <p:cNvGrpSpPr/>
              <p:nvPr/>
            </p:nvGrpSpPr>
            <p:grpSpPr>
              <a:xfrm>
                <a:off x="2150576" y="1742702"/>
                <a:ext cx="520173" cy="2026843"/>
                <a:chOff x="1101507" y="2524489"/>
                <a:chExt cx="520173" cy="2026843"/>
              </a:xfrm>
            </p:grpSpPr>
            <p:grpSp>
              <p:nvGrpSpPr>
                <p:cNvPr id="56" name="Gruppieren 55">
                  <a:extLst>
                    <a:ext uri="{FF2B5EF4-FFF2-40B4-BE49-F238E27FC236}">
                      <a16:creationId xmlns:a16="http://schemas.microsoft.com/office/drawing/2014/main" id="{562287BD-EE93-F029-8FF1-3982D0A0C682}"/>
                    </a:ext>
                  </a:extLst>
                </p:cNvPr>
                <p:cNvGrpSpPr/>
                <p:nvPr/>
              </p:nvGrpSpPr>
              <p:grpSpPr>
                <a:xfrm rot="5400000">
                  <a:off x="142085" y="3483911"/>
                  <a:ext cx="2026843" cy="108000"/>
                  <a:chOff x="1032733" y="2499744"/>
                  <a:chExt cx="2026843" cy="108000"/>
                </a:xfrm>
              </p:grpSpPr>
              <p:cxnSp>
                <p:nvCxnSpPr>
                  <p:cNvPr id="60" name="Gerader Verbinder 59">
                    <a:extLst>
                      <a:ext uri="{FF2B5EF4-FFF2-40B4-BE49-F238E27FC236}">
                        <a16:creationId xmlns:a16="http://schemas.microsoft.com/office/drawing/2014/main" id="{BCF5DAF1-077A-F3A3-D4A3-A736E9D0F8F2}"/>
                      </a:ext>
                    </a:extLst>
                  </p:cNvPr>
                  <p:cNvCxnSpPr/>
                  <p:nvPr/>
                </p:nvCxnSpPr>
                <p:spPr>
                  <a:xfrm rot="16200000" flipH="1" flipV="1">
                    <a:off x="2089035" y="1587065"/>
                    <a:ext cx="16165" cy="192491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Ellipse 60">
                    <a:extLst>
                      <a:ext uri="{FF2B5EF4-FFF2-40B4-BE49-F238E27FC236}">
                        <a16:creationId xmlns:a16="http://schemas.microsoft.com/office/drawing/2014/main" id="{6BA25FAC-5F9D-03A5-5153-3CC796C480D3}"/>
                      </a:ext>
                    </a:extLst>
                  </p:cNvPr>
                  <p:cNvSpPr/>
                  <p:nvPr/>
                </p:nvSpPr>
                <p:spPr>
                  <a:xfrm>
                    <a:off x="1032733" y="249974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7" name="Gruppieren 56">
                  <a:extLst>
                    <a:ext uri="{FF2B5EF4-FFF2-40B4-BE49-F238E27FC236}">
                      <a16:creationId xmlns:a16="http://schemas.microsoft.com/office/drawing/2014/main" id="{387B4362-7541-2A8D-57F0-D296E0C98F0F}"/>
                    </a:ext>
                  </a:extLst>
                </p:cNvPr>
                <p:cNvGrpSpPr/>
                <p:nvPr/>
              </p:nvGrpSpPr>
              <p:grpSpPr>
                <a:xfrm rot="5400000">
                  <a:off x="567232" y="3470937"/>
                  <a:ext cx="2000895" cy="108000"/>
                  <a:chOff x="1032733" y="2499744"/>
                  <a:chExt cx="2000895" cy="108000"/>
                </a:xfrm>
              </p:grpSpPr>
              <p:cxnSp>
                <p:nvCxnSpPr>
                  <p:cNvPr id="58" name="Gerader Verbinder 57">
                    <a:extLst>
                      <a:ext uri="{FF2B5EF4-FFF2-40B4-BE49-F238E27FC236}">
                        <a16:creationId xmlns:a16="http://schemas.microsoft.com/office/drawing/2014/main" id="{31FE516E-6824-6362-CDBF-B65A369479DA}"/>
                      </a:ext>
                    </a:extLst>
                  </p:cNvPr>
                  <p:cNvCxnSpPr>
                    <a:stCxn id="53" idx="0"/>
                  </p:cNvCxnSpPr>
                  <p:nvPr/>
                </p:nvCxnSpPr>
                <p:spPr>
                  <a:xfrm rot="16200000" flipV="1">
                    <a:off x="2084143" y="1608121"/>
                    <a:ext cx="1" cy="18989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Ellipse 58">
                    <a:extLst>
                      <a:ext uri="{FF2B5EF4-FFF2-40B4-BE49-F238E27FC236}">
                        <a16:creationId xmlns:a16="http://schemas.microsoft.com/office/drawing/2014/main" id="{63B1EFCB-979B-BFF7-6495-6744C3ABC09D}"/>
                      </a:ext>
                    </a:extLst>
                  </p:cNvPr>
                  <p:cNvSpPr/>
                  <p:nvPr/>
                </p:nvSpPr>
                <p:spPr>
                  <a:xfrm>
                    <a:off x="1032733" y="249974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51" name="Textfeld 50">
                <a:extLst>
                  <a:ext uri="{FF2B5EF4-FFF2-40B4-BE49-F238E27FC236}">
                    <a16:creationId xmlns:a16="http://schemas.microsoft.com/office/drawing/2014/main" id="{22A383A9-DD8A-B739-D0D8-853078495929}"/>
                  </a:ext>
                </a:extLst>
              </p:cNvPr>
              <p:cNvSpPr txBox="1"/>
              <p:nvPr/>
            </p:nvSpPr>
            <p:spPr>
              <a:xfrm>
                <a:off x="1934810" y="3743597"/>
                <a:ext cx="431529" cy="369332"/>
              </a:xfrm>
              <a:prstGeom prst="rect">
                <a:avLst/>
              </a:prstGeom>
              <a:noFill/>
            </p:spPr>
            <p:txBody>
              <a:bodyPr wrap="none" rtlCol="0">
                <a:spAutoFit/>
              </a:bodyPr>
              <a:lstStyle/>
              <a:p>
                <a:pPr algn="ctr"/>
                <a:r>
                  <a:rPr lang="de-DE" dirty="0"/>
                  <a:t>+V</a:t>
                </a:r>
                <a:endParaRPr lang="de-DE" dirty="0">
                  <a:solidFill>
                    <a:srgbClr val="FF0000"/>
                  </a:solidFill>
                </a:endParaRPr>
              </a:p>
            </p:txBody>
          </p:sp>
          <p:sp>
            <p:nvSpPr>
              <p:cNvPr id="53" name="Textfeld 52">
                <a:extLst>
                  <a:ext uri="{FF2B5EF4-FFF2-40B4-BE49-F238E27FC236}">
                    <a16:creationId xmlns:a16="http://schemas.microsoft.com/office/drawing/2014/main" id="{D9725443-EC8C-F474-6B0C-57D282A43273}"/>
                  </a:ext>
                </a:extLst>
              </p:cNvPr>
              <p:cNvSpPr txBox="1"/>
              <p:nvPr/>
            </p:nvSpPr>
            <p:spPr>
              <a:xfrm>
                <a:off x="2419563" y="3743597"/>
                <a:ext cx="386645" cy="369332"/>
              </a:xfrm>
              <a:prstGeom prst="rect">
                <a:avLst/>
              </a:prstGeom>
              <a:noFill/>
            </p:spPr>
            <p:txBody>
              <a:bodyPr wrap="none" rtlCol="0">
                <a:spAutoFit/>
              </a:bodyPr>
              <a:lstStyle/>
              <a:p>
                <a:pPr algn="ctr"/>
                <a:r>
                  <a:rPr lang="de-DE" dirty="0"/>
                  <a:t>-V</a:t>
                </a:r>
                <a:endParaRPr lang="de-DE" dirty="0">
                  <a:solidFill>
                    <a:srgbClr val="FF0000"/>
                  </a:solidFill>
                </a:endParaRPr>
              </a:p>
            </p:txBody>
          </p:sp>
        </p:grpSp>
        <p:sp>
          <p:nvSpPr>
            <p:cNvPr id="1025" name="Rechteck 1024">
              <a:extLst>
                <a:ext uri="{FF2B5EF4-FFF2-40B4-BE49-F238E27FC236}">
                  <a16:creationId xmlns:a16="http://schemas.microsoft.com/office/drawing/2014/main" id="{8FF18E18-1D78-64BC-7F13-739373DB7659}"/>
                </a:ext>
              </a:extLst>
            </p:cNvPr>
            <p:cNvSpPr/>
            <p:nvPr/>
          </p:nvSpPr>
          <p:spPr>
            <a:xfrm>
              <a:off x="3758911" y="1413718"/>
              <a:ext cx="41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4" name="Rechteck 1033">
              <a:extLst>
                <a:ext uri="{FF2B5EF4-FFF2-40B4-BE49-F238E27FC236}">
                  <a16:creationId xmlns:a16="http://schemas.microsoft.com/office/drawing/2014/main" id="{9148675D-A25F-F207-1200-D9D6E4A47CEC}"/>
                </a:ext>
              </a:extLst>
            </p:cNvPr>
            <p:cNvSpPr/>
            <p:nvPr/>
          </p:nvSpPr>
          <p:spPr>
            <a:xfrm>
              <a:off x="3758911" y="1885456"/>
              <a:ext cx="41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5" name="Rechteck 1034">
              <a:extLst>
                <a:ext uri="{FF2B5EF4-FFF2-40B4-BE49-F238E27FC236}">
                  <a16:creationId xmlns:a16="http://schemas.microsoft.com/office/drawing/2014/main" id="{E60894BA-5F36-C6E5-6E41-55CD4DCEDDC0}"/>
                </a:ext>
              </a:extLst>
            </p:cNvPr>
            <p:cNvSpPr/>
            <p:nvPr/>
          </p:nvSpPr>
          <p:spPr>
            <a:xfrm>
              <a:off x="3758911" y="1649587"/>
              <a:ext cx="41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6" name="Rechteck 1035">
              <a:extLst>
                <a:ext uri="{FF2B5EF4-FFF2-40B4-BE49-F238E27FC236}">
                  <a16:creationId xmlns:a16="http://schemas.microsoft.com/office/drawing/2014/main" id="{D40AF8A7-FCDC-05E0-2121-B978071F1540}"/>
                </a:ext>
              </a:extLst>
            </p:cNvPr>
            <p:cNvSpPr/>
            <p:nvPr/>
          </p:nvSpPr>
          <p:spPr>
            <a:xfrm>
              <a:off x="3758911" y="2121325"/>
              <a:ext cx="41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7" name="Rechteck 1036">
              <a:extLst>
                <a:ext uri="{FF2B5EF4-FFF2-40B4-BE49-F238E27FC236}">
                  <a16:creationId xmlns:a16="http://schemas.microsoft.com/office/drawing/2014/main" id="{DE1F49C8-4C9F-6698-87AB-16A758860D91}"/>
                </a:ext>
              </a:extLst>
            </p:cNvPr>
            <p:cNvSpPr/>
            <p:nvPr/>
          </p:nvSpPr>
          <p:spPr>
            <a:xfrm>
              <a:off x="3758911" y="2357194"/>
              <a:ext cx="41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8" name="Rechteck 1037">
              <a:extLst>
                <a:ext uri="{FF2B5EF4-FFF2-40B4-BE49-F238E27FC236}">
                  <a16:creationId xmlns:a16="http://schemas.microsoft.com/office/drawing/2014/main" id="{98850568-0524-0893-C857-0D678109CC86}"/>
                </a:ext>
              </a:extLst>
            </p:cNvPr>
            <p:cNvSpPr/>
            <p:nvPr/>
          </p:nvSpPr>
          <p:spPr>
            <a:xfrm>
              <a:off x="3758911" y="2593064"/>
              <a:ext cx="4111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5408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29" grpId="0"/>
      <p:bldP spid="1030" grpId="0"/>
      <p:bldP spid="103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Mantelwellen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59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CF1C712E-1DB9-967F-9EC2-1597BD7BD125}"/>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Werden z. B. symmetrische Antennen mit einer unsymmetrischen Leitung (</a:t>
            </a:r>
            <a:r>
              <a:rPr lang="de-DE" dirty="0" err="1"/>
              <a:t>Koaxkabel</a:t>
            </a:r>
            <a:r>
              <a:rPr lang="de-DE" dirty="0"/>
              <a:t>) gespeist, kann es zu sog. Mantelwellen kommen, es fließt ein </a:t>
            </a:r>
            <a:r>
              <a:rPr lang="de-DE" b="1" dirty="0"/>
              <a:t>Mantelstrom</a:t>
            </a:r>
            <a:r>
              <a:rPr lang="de-DE" dirty="0"/>
              <a:t>. Dies kann zu unerwünschten Abstrahlungen und somit zu Störungen anderer Geräte führen.</a:t>
            </a:r>
          </a:p>
          <a:p>
            <a:pPr>
              <a:defRPr/>
            </a:pPr>
            <a:r>
              <a:rPr lang="de-DE" dirty="0"/>
              <a:t>Bei </a:t>
            </a:r>
            <a:r>
              <a:rPr lang="de-DE" dirty="0" err="1"/>
              <a:t>Yagi</a:t>
            </a:r>
            <a:r>
              <a:rPr lang="de-DE" dirty="0"/>
              <a:t>-Antennen kann dies aufgrund der unterschiedlichen Ströme in</a:t>
            </a:r>
            <a:br>
              <a:rPr lang="de-DE" dirty="0"/>
            </a:br>
            <a:r>
              <a:rPr lang="de-DE" dirty="0"/>
              <a:t>beiden Dipolhälften zu </a:t>
            </a:r>
            <a:r>
              <a:rPr lang="de-DE" b="1" dirty="0"/>
              <a:t>Verformungen der Richtcharakteristik</a:t>
            </a:r>
            <a:r>
              <a:rPr lang="de-DE" dirty="0"/>
              <a:t> führen.</a:t>
            </a:r>
          </a:p>
          <a:p>
            <a:pPr>
              <a:defRPr/>
            </a:pPr>
            <a:r>
              <a:rPr lang="de-DE" dirty="0"/>
              <a:t>Um Mantelwellen zu vermeiden ist eine Transformation von symmetrisch</a:t>
            </a:r>
            <a:br>
              <a:rPr lang="de-DE" dirty="0"/>
            </a:br>
            <a:r>
              <a:rPr lang="de-DE" dirty="0"/>
              <a:t>nach unsymmetrisch mit einem </a:t>
            </a:r>
            <a:r>
              <a:rPr lang="de-DE" b="1" dirty="0" err="1"/>
              <a:t>Symmetrierglied</a:t>
            </a:r>
            <a:r>
              <a:rPr lang="de-DE" b="1" dirty="0"/>
              <a:t> (</a:t>
            </a:r>
            <a:r>
              <a:rPr lang="de-DE" b="1" dirty="0" err="1"/>
              <a:t>Balun</a:t>
            </a:r>
            <a:r>
              <a:rPr lang="de-DE" b="1" dirty="0"/>
              <a:t>)</a:t>
            </a:r>
            <a:r>
              <a:rPr lang="de-DE" dirty="0"/>
              <a:t> erforderlich. </a:t>
            </a:r>
            <a:br>
              <a:rPr lang="de-DE" dirty="0"/>
            </a:br>
            <a:r>
              <a:rPr lang="de-DE" dirty="0"/>
              <a:t>(</a:t>
            </a:r>
            <a:r>
              <a:rPr lang="de-DE" dirty="0" err="1"/>
              <a:t>Balun</a:t>
            </a:r>
            <a:r>
              <a:rPr lang="de-DE" dirty="0"/>
              <a:t> = </a:t>
            </a:r>
            <a:r>
              <a:rPr lang="de-DE" u="sng" dirty="0" err="1"/>
              <a:t>bal</a:t>
            </a:r>
            <a:r>
              <a:rPr lang="de-DE" dirty="0" err="1"/>
              <a:t>anced-</a:t>
            </a:r>
            <a:r>
              <a:rPr lang="de-DE" u="sng" dirty="0" err="1"/>
              <a:t>un</a:t>
            </a:r>
            <a:r>
              <a:rPr lang="de-DE" dirty="0" err="1"/>
              <a:t>balanced</a:t>
            </a:r>
            <a:r>
              <a:rPr lang="de-DE" dirty="0"/>
              <a:t>)</a:t>
            </a:r>
          </a:p>
          <a:p>
            <a:pPr>
              <a:defRPr/>
            </a:pPr>
            <a:r>
              <a:rPr lang="de-DE" b="1" dirty="0"/>
              <a:t>Mantelwellen lassen sich auch durch Aufwickeln des Koaxialkabels auf einen</a:t>
            </a:r>
            <a:br>
              <a:rPr lang="de-DE" b="1" dirty="0"/>
            </a:br>
            <a:r>
              <a:rPr lang="de-DE" b="1" dirty="0"/>
              <a:t>Ferritkern dämpfen</a:t>
            </a:r>
            <a:r>
              <a:rPr lang="de-DE" dirty="0"/>
              <a:t>:</a:t>
            </a:r>
          </a:p>
          <a:p>
            <a:pPr>
              <a:defRPr/>
            </a:pPr>
            <a:endParaRPr lang="de-DE" u="sng" dirty="0"/>
          </a:p>
          <a:p>
            <a:pPr>
              <a:defRPr/>
            </a:pPr>
            <a:endParaRPr lang="de-DE" u="sng" dirty="0">
              <a:solidFill>
                <a:srgbClr val="000000"/>
              </a:solidFill>
            </a:endParaRPr>
          </a:p>
          <a:p>
            <a:pPr>
              <a:defRPr/>
            </a:pPr>
            <a:endParaRPr lang="de-DE" u="sng" dirty="0">
              <a:solidFill>
                <a:srgbClr val="000000"/>
              </a:solidFill>
            </a:endParaRPr>
          </a:p>
        </p:txBody>
      </p:sp>
      <p:pic>
        <p:nvPicPr>
          <p:cNvPr id="1027" name="Grafik 1026">
            <a:extLst>
              <a:ext uri="{FF2B5EF4-FFF2-40B4-BE49-F238E27FC236}">
                <a16:creationId xmlns:a16="http://schemas.microsoft.com/office/drawing/2014/main" id="{F4712ADD-8F69-13CD-2B06-63B9EBDCC8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55275" y="1916393"/>
            <a:ext cx="3137269" cy="3676272"/>
          </a:xfrm>
          <a:prstGeom prst="rect">
            <a:avLst/>
          </a:prstGeom>
        </p:spPr>
      </p:pic>
      <p:sp>
        <p:nvSpPr>
          <p:cNvPr id="1031" name="Textfeld 1030">
            <a:extLst>
              <a:ext uri="{FF2B5EF4-FFF2-40B4-BE49-F238E27FC236}">
                <a16:creationId xmlns:a16="http://schemas.microsoft.com/office/drawing/2014/main" id="{17D77802-5350-EB65-DEBC-B019CD64DC40}"/>
              </a:ext>
            </a:extLst>
          </p:cNvPr>
          <p:cNvSpPr txBox="1"/>
          <p:nvPr/>
        </p:nvSpPr>
        <p:spPr>
          <a:xfrm>
            <a:off x="8308215" y="5346443"/>
            <a:ext cx="1149674" cy="246221"/>
          </a:xfrm>
          <a:prstGeom prst="rect">
            <a:avLst/>
          </a:prstGeom>
          <a:noFill/>
        </p:spPr>
        <p:txBody>
          <a:bodyPr wrap="none" rtlCol="0">
            <a:spAutoFit/>
          </a:bodyPr>
          <a:lstStyle/>
          <a:p>
            <a:r>
              <a:rPr lang="de-DE" sz="1000" dirty="0"/>
              <a:t>Bildquelle: BNetzA</a:t>
            </a:r>
          </a:p>
        </p:txBody>
      </p:sp>
      <p:grpSp>
        <p:nvGrpSpPr>
          <p:cNvPr id="1044" name="Gruppieren 1043">
            <a:extLst>
              <a:ext uri="{FF2B5EF4-FFF2-40B4-BE49-F238E27FC236}">
                <a16:creationId xmlns:a16="http://schemas.microsoft.com/office/drawing/2014/main" id="{528B1472-B3FB-0E57-6890-8135F6B27DBD}"/>
              </a:ext>
            </a:extLst>
          </p:cNvPr>
          <p:cNvGrpSpPr/>
          <p:nvPr/>
        </p:nvGrpSpPr>
        <p:grpSpPr>
          <a:xfrm>
            <a:off x="2310878" y="4186605"/>
            <a:ext cx="2204147" cy="1376015"/>
            <a:chOff x="2663688" y="2847975"/>
            <a:chExt cx="2464081" cy="1538288"/>
          </a:xfrm>
        </p:grpSpPr>
        <p:cxnSp>
          <p:nvCxnSpPr>
            <p:cNvPr id="1045" name="Gerader Verbinder 1044">
              <a:extLst>
                <a:ext uri="{FF2B5EF4-FFF2-40B4-BE49-F238E27FC236}">
                  <a16:creationId xmlns:a16="http://schemas.microsoft.com/office/drawing/2014/main" id="{FB3ABBF2-9ADD-E275-A5CF-4B7751130891}"/>
                </a:ext>
              </a:extLst>
            </p:cNvPr>
            <p:cNvCxnSpPr>
              <a:cxnSpLocks/>
            </p:cNvCxnSpPr>
            <p:nvPr/>
          </p:nvCxnSpPr>
          <p:spPr>
            <a:xfrm flipV="1">
              <a:off x="4119563" y="3220182"/>
              <a:ext cx="427570" cy="88563"/>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46" name="Gerader Verbinder 1045">
              <a:extLst>
                <a:ext uri="{FF2B5EF4-FFF2-40B4-BE49-F238E27FC236}">
                  <a16:creationId xmlns:a16="http://schemas.microsoft.com/office/drawing/2014/main" id="{A689C099-6C94-EF5D-8F41-80EBB8F2235B}"/>
                </a:ext>
              </a:extLst>
            </p:cNvPr>
            <p:cNvCxnSpPr>
              <a:cxnSpLocks/>
            </p:cNvCxnSpPr>
            <p:nvPr/>
          </p:nvCxnSpPr>
          <p:spPr>
            <a:xfrm flipH="1" flipV="1">
              <a:off x="3976688" y="3995738"/>
              <a:ext cx="468685" cy="169068"/>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47" name="Gerader Verbinder 1046">
              <a:extLst>
                <a:ext uri="{FF2B5EF4-FFF2-40B4-BE49-F238E27FC236}">
                  <a16:creationId xmlns:a16="http://schemas.microsoft.com/office/drawing/2014/main" id="{09D4CC09-2EF4-5EA4-8527-F415B50ECE47}"/>
                </a:ext>
              </a:extLst>
            </p:cNvPr>
            <p:cNvCxnSpPr>
              <a:cxnSpLocks/>
            </p:cNvCxnSpPr>
            <p:nvPr/>
          </p:nvCxnSpPr>
          <p:spPr>
            <a:xfrm flipH="1" flipV="1">
              <a:off x="3686175" y="3943350"/>
              <a:ext cx="109538" cy="442913"/>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48" name="Gerader Verbinder 1047">
              <a:extLst>
                <a:ext uri="{FF2B5EF4-FFF2-40B4-BE49-F238E27FC236}">
                  <a16:creationId xmlns:a16="http://schemas.microsoft.com/office/drawing/2014/main" id="{20AD872B-EE36-6CF1-3D8C-2764C46FBFF5}"/>
                </a:ext>
              </a:extLst>
            </p:cNvPr>
            <p:cNvCxnSpPr>
              <a:cxnSpLocks/>
            </p:cNvCxnSpPr>
            <p:nvPr/>
          </p:nvCxnSpPr>
          <p:spPr>
            <a:xfrm flipV="1">
              <a:off x="3254471" y="3623733"/>
              <a:ext cx="239953" cy="410105"/>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49" name="Ellipse 1048">
              <a:extLst>
                <a:ext uri="{FF2B5EF4-FFF2-40B4-BE49-F238E27FC236}">
                  <a16:creationId xmlns:a16="http://schemas.microsoft.com/office/drawing/2014/main" id="{E164F488-2159-EA93-6651-B2A9265E67F0}"/>
                </a:ext>
              </a:extLst>
            </p:cNvPr>
            <p:cNvSpPr/>
            <p:nvPr/>
          </p:nvSpPr>
          <p:spPr>
            <a:xfrm>
              <a:off x="3180114" y="2900236"/>
              <a:ext cx="1440000" cy="1440000"/>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0" name="Ellipse 1049">
              <a:extLst>
                <a:ext uri="{FF2B5EF4-FFF2-40B4-BE49-F238E27FC236}">
                  <a16:creationId xmlns:a16="http://schemas.microsoft.com/office/drawing/2014/main" id="{1AF61B4C-6D42-88FD-7B1D-E11DF1AFAF8E}"/>
                </a:ext>
              </a:extLst>
            </p:cNvPr>
            <p:cNvSpPr/>
            <p:nvPr/>
          </p:nvSpPr>
          <p:spPr>
            <a:xfrm>
              <a:off x="3450114" y="3170236"/>
              <a:ext cx="900000" cy="90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1" name="Gerader Verbinder 1050">
              <a:extLst>
                <a:ext uri="{FF2B5EF4-FFF2-40B4-BE49-F238E27FC236}">
                  <a16:creationId xmlns:a16="http://schemas.microsoft.com/office/drawing/2014/main" id="{71FC970F-98EE-5AE0-0009-7D228ED356F7}"/>
                </a:ext>
              </a:extLst>
            </p:cNvPr>
            <p:cNvCxnSpPr>
              <a:cxnSpLocks/>
            </p:cNvCxnSpPr>
            <p:nvPr/>
          </p:nvCxnSpPr>
          <p:spPr>
            <a:xfrm>
              <a:off x="4292882" y="3620236"/>
              <a:ext cx="834887" cy="0"/>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52" name="Gerader Verbinder 1051">
              <a:extLst>
                <a:ext uri="{FF2B5EF4-FFF2-40B4-BE49-F238E27FC236}">
                  <a16:creationId xmlns:a16="http://schemas.microsoft.com/office/drawing/2014/main" id="{5BC947C3-30F9-3163-7358-F79661850EFC}"/>
                </a:ext>
              </a:extLst>
            </p:cNvPr>
            <p:cNvCxnSpPr>
              <a:cxnSpLocks/>
            </p:cNvCxnSpPr>
            <p:nvPr/>
          </p:nvCxnSpPr>
          <p:spPr>
            <a:xfrm flipV="1">
              <a:off x="3795713" y="2851285"/>
              <a:ext cx="180975" cy="389275"/>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53" name="Gerader Verbinder 1052">
              <a:extLst>
                <a:ext uri="{FF2B5EF4-FFF2-40B4-BE49-F238E27FC236}">
                  <a16:creationId xmlns:a16="http://schemas.microsoft.com/office/drawing/2014/main" id="{8A24F2A6-35C6-ED1B-C54D-BFA6F8069FB2}"/>
                </a:ext>
              </a:extLst>
            </p:cNvPr>
            <p:cNvCxnSpPr>
              <a:cxnSpLocks/>
            </p:cNvCxnSpPr>
            <p:nvPr/>
          </p:nvCxnSpPr>
          <p:spPr>
            <a:xfrm>
              <a:off x="3338512" y="3085306"/>
              <a:ext cx="559594" cy="534930"/>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54" name="Bogen 1053">
              <a:extLst>
                <a:ext uri="{FF2B5EF4-FFF2-40B4-BE49-F238E27FC236}">
                  <a16:creationId xmlns:a16="http://schemas.microsoft.com/office/drawing/2014/main" id="{492FBFD1-2D02-F8AD-272A-EFAB13489449}"/>
                </a:ext>
              </a:extLst>
            </p:cNvPr>
            <p:cNvSpPr/>
            <p:nvPr/>
          </p:nvSpPr>
          <p:spPr>
            <a:xfrm>
              <a:off x="3316596" y="3037220"/>
              <a:ext cx="1170000" cy="1170000"/>
            </a:xfrm>
            <a:prstGeom prst="arc">
              <a:avLst>
                <a:gd name="adj1" fmla="val 10875673"/>
                <a:gd name="adj2" fmla="val 10875563"/>
              </a:avLst>
            </a:prstGeom>
            <a:ln w="2571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055" name="Gerader Verbinder 1054">
              <a:extLst>
                <a:ext uri="{FF2B5EF4-FFF2-40B4-BE49-F238E27FC236}">
                  <a16:creationId xmlns:a16="http://schemas.microsoft.com/office/drawing/2014/main" id="{421A8BA8-BA79-5812-C8C1-4B4B679E4C33}"/>
                </a:ext>
              </a:extLst>
            </p:cNvPr>
            <p:cNvCxnSpPr>
              <a:cxnSpLocks/>
            </p:cNvCxnSpPr>
            <p:nvPr/>
          </p:nvCxnSpPr>
          <p:spPr>
            <a:xfrm flipV="1">
              <a:off x="3245656" y="3938588"/>
              <a:ext cx="440519" cy="109626"/>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56" name="Gerader Verbinder 1055">
              <a:extLst>
                <a:ext uri="{FF2B5EF4-FFF2-40B4-BE49-F238E27FC236}">
                  <a16:creationId xmlns:a16="http://schemas.microsoft.com/office/drawing/2014/main" id="{E9D67B63-A014-7CAD-E13C-C1E5062509E3}"/>
                </a:ext>
              </a:extLst>
            </p:cNvPr>
            <p:cNvCxnSpPr>
              <a:cxnSpLocks/>
            </p:cNvCxnSpPr>
            <p:nvPr/>
          </p:nvCxnSpPr>
          <p:spPr>
            <a:xfrm>
              <a:off x="3898106" y="3620236"/>
              <a:ext cx="559594" cy="546952"/>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57" name="Gerader Verbinder 1056">
              <a:extLst>
                <a:ext uri="{FF2B5EF4-FFF2-40B4-BE49-F238E27FC236}">
                  <a16:creationId xmlns:a16="http://schemas.microsoft.com/office/drawing/2014/main" id="{1CBA7F53-7987-EB6D-A526-4DC9F8278B8F}"/>
                </a:ext>
              </a:extLst>
            </p:cNvPr>
            <p:cNvCxnSpPr>
              <a:cxnSpLocks/>
            </p:cNvCxnSpPr>
            <p:nvPr/>
          </p:nvCxnSpPr>
          <p:spPr>
            <a:xfrm flipV="1">
              <a:off x="3795713" y="3995738"/>
              <a:ext cx="180975" cy="390525"/>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58" name="Gerader Verbinder 1057">
              <a:extLst>
                <a:ext uri="{FF2B5EF4-FFF2-40B4-BE49-F238E27FC236}">
                  <a16:creationId xmlns:a16="http://schemas.microsoft.com/office/drawing/2014/main" id="{0F32E823-B3BE-CFCC-9FD1-88B353FE662C}"/>
                </a:ext>
              </a:extLst>
            </p:cNvPr>
            <p:cNvCxnSpPr>
              <a:cxnSpLocks/>
            </p:cNvCxnSpPr>
            <p:nvPr/>
          </p:nvCxnSpPr>
          <p:spPr>
            <a:xfrm>
              <a:off x="3333750" y="3086100"/>
              <a:ext cx="461963" cy="154460"/>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59" name="Gerader Verbinder 1058">
              <a:extLst>
                <a:ext uri="{FF2B5EF4-FFF2-40B4-BE49-F238E27FC236}">
                  <a16:creationId xmlns:a16="http://schemas.microsoft.com/office/drawing/2014/main" id="{C6721F23-4261-8602-23A1-62937DC1F64F}"/>
                </a:ext>
              </a:extLst>
            </p:cNvPr>
            <p:cNvCxnSpPr>
              <a:cxnSpLocks/>
            </p:cNvCxnSpPr>
            <p:nvPr/>
          </p:nvCxnSpPr>
          <p:spPr>
            <a:xfrm>
              <a:off x="3981450" y="2847975"/>
              <a:ext cx="138113" cy="460770"/>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60" name="Gerader Verbinder 1059">
              <a:extLst>
                <a:ext uri="{FF2B5EF4-FFF2-40B4-BE49-F238E27FC236}">
                  <a16:creationId xmlns:a16="http://schemas.microsoft.com/office/drawing/2014/main" id="{F5C577C4-E1AA-59B1-DB7A-A22593924104}"/>
                </a:ext>
              </a:extLst>
            </p:cNvPr>
            <p:cNvCxnSpPr>
              <a:cxnSpLocks/>
            </p:cNvCxnSpPr>
            <p:nvPr/>
          </p:nvCxnSpPr>
          <p:spPr>
            <a:xfrm flipH="1">
              <a:off x="4292882" y="3220182"/>
              <a:ext cx="253235" cy="400054"/>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61" name="Gerader Verbinder 1060">
              <a:extLst>
                <a:ext uri="{FF2B5EF4-FFF2-40B4-BE49-F238E27FC236}">
                  <a16:creationId xmlns:a16="http://schemas.microsoft.com/office/drawing/2014/main" id="{2FFDE9F4-248D-A17E-C9B3-253DD9869B12}"/>
                </a:ext>
              </a:extLst>
            </p:cNvPr>
            <p:cNvCxnSpPr>
              <a:cxnSpLocks/>
            </p:cNvCxnSpPr>
            <p:nvPr/>
          </p:nvCxnSpPr>
          <p:spPr>
            <a:xfrm>
              <a:off x="2663688" y="3620236"/>
              <a:ext cx="834887" cy="0"/>
            </a:xfrm>
            <a:prstGeom prst="line">
              <a:avLst/>
            </a:prstGeom>
            <a:ln w="1270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62" name="Gerader Verbinder 1061">
              <a:extLst>
                <a:ext uri="{FF2B5EF4-FFF2-40B4-BE49-F238E27FC236}">
                  <a16:creationId xmlns:a16="http://schemas.microsoft.com/office/drawing/2014/main" id="{208C13E5-FD8F-FB09-DD34-801426851173}"/>
                </a:ext>
              </a:extLst>
            </p:cNvPr>
            <p:cNvCxnSpPr>
              <a:cxnSpLocks/>
            </p:cNvCxnSpPr>
            <p:nvPr/>
          </p:nvCxnSpPr>
          <p:spPr>
            <a:xfrm>
              <a:off x="3342125" y="3170235"/>
              <a:ext cx="235427" cy="2195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3" name="Gerader Verbinder 1062">
              <a:extLst>
                <a:ext uri="{FF2B5EF4-FFF2-40B4-BE49-F238E27FC236}">
                  <a16:creationId xmlns:a16="http://schemas.microsoft.com/office/drawing/2014/main" id="{240B905B-78CA-9AA7-B356-EF71A2581876}"/>
                </a:ext>
              </a:extLst>
            </p:cNvPr>
            <p:cNvCxnSpPr>
              <a:cxnSpLocks/>
            </p:cNvCxnSpPr>
            <p:nvPr/>
          </p:nvCxnSpPr>
          <p:spPr>
            <a:xfrm>
              <a:off x="3365115" y="3041842"/>
              <a:ext cx="261697" cy="2401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4" name="Gerader Verbinder 1063">
              <a:extLst>
                <a:ext uri="{FF2B5EF4-FFF2-40B4-BE49-F238E27FC236}">
                  <a16:creationId xmlns:a16="http://schemas.microsoft.com/office/drawing/2014/main" id="{1F55815A-593C-1D42-0F59-7CDD2B45CF93}"/>
                </a:ext>
              </a:extLst>
            </p:cNvPr>
            <p:cNvCxnSpPr>
              <a:cxnSpLocks/>
            </p:cNvCxnSpPr>
            <p:nvPr/>
          </p:nvCxnSpPr>
          <p:spPr>
            <a:xfrm flipH="1">
              <a:off x="3746885" y="2897139"/>
              <a:ext cx="144703" cy="3201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5" name="Gerader Verbinder 1064">
              <a:extLst>
                <a:ext uri="{FF2B5EF4-FFF2-40B4-BE49-F238E27FC236}">
                  <a16:creationId xmlns:a16="http://schemas.microsoft.com/office/drawing/2014/main" id="{D2D3DF74-385E-75A0-6904-407233DE52F4}"/>
                </a:ext>
              </a:extLst>
            </p:cNvPr>
            <p:cNvCxnSpPr>
              <a:cxnSpLocks/>
            </p:cNvCxnSpPr>
            <p:nvPr/>
          </p:nvCxnSpPr>
          <p:spPr>
            <a:xfrm flipH="1">
              <a:off x="3897745" y="2869430"/>
              <a:ext cx="129310" cy="2955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6" name="Gerader Verbinder 1065">
              <a:extLst>
                <a:ext uri="{FF2B5EF4-FFF2-40B4-BE49-F238E27FC236}">
                  <a16:creationId xmlns:a16="http://schemas.microsoft.com/office/drawing/2014/main" id="{2B930CA6-ABB0-52C0-2467-46FFDB3B45FB}"/>
                </a:ext>
              </a:extLst>
            </p:cNvPr>
            <p:cNvCxnSpPr>
              <a:cxnSpLocks/>
            </p:cNvCxnSpPr>
            <p:nvPr/>
          </p:nvCxnSpPr>
          <p:spPr>
            <a:xfrm flipH="1">
              <a:off x="4088630" y="3183467"/>
              <a:ext cx="381770" cy="831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7" name="Gerader Verbinder 1066">
              <a:extLst>
                <a:ext uri="{FF2B5EF4-FFF2-40B4-BE49-F238E27FC236}">
                  <a16:creationId xmlns:a16="http://schemas.microsoft.com/office/drawing/2014/main" id="{50F99209-8CC0-A290-1E05-49D0DADBECEA}"/>
                </a:ext>
              </a:extLst>
            </p:cNvPr>
            <p:cNvCxnSpPr>
              <a:cxnSpLocks/>
            </p:cNvCxnSpPr>
            <p:nvPr/>
          </p:nvCxnSpPr>
          <p:spPr>
            <a:xfrm flipH="1">
              <a:off x="4245648" y="3269673"/>
              <a:ext cx="301722" cy="6773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8" name="Gerader Verbinder 1067">
              <a:extLst>
                <a:ext uri="{FF2B5EF4-FFF2-40B4-BE49-F238E27FC236}">
                  <a16:creationId xmlns:a16="http://schemas.microsoft.com/office/drawing/2014/main" id="{090C3A03-26EA-0CF4-5550-1939E43AE301}"/>
                </a:ext>
              </a:extLst>
            </p:cNvPr>
            <p:cNvCxnSpPr>
              <a:cxnSpLocks/>
            </p:cNvCxnSpPr>
            <p:nvPr/>
          </p:nvCxnSpPr>
          <p:spPr>
            <a:xfrm flipH="1">
              <a:off x="4362642" y="3568315"/>
              <a:ext cx="25246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9" name="Gerader Verbinder 1068">
              <a:extLst>
                <a:ext uri="{FF2B5EF4-FFF2-40B4-BE49-F238E27FC236}">
                  <a16:creationId xmlns:a16="http://schemas.microsoft.com/office/drawing/2014/main" id="{649BA93B-A513-40EC-7041-2177D6E3D51A}"/>
                </a:ext>
              </a:extLst>
            </p:cNvPr>
            <p:cNvCxnSpPr>
              <a:cxnSpLocks/>
            </p:cNvCxnSpPr>
            <p:nvPr/>
          </p:nvCxnSpPr>
          <p:spPr>
            <a:xfrm flipH="1" flipV="1">
              <a:off x="4319539" y="3672994"/>
              <a:ext cx="301722" cy="61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0" name="Gerader Verbinder 1069">
              <a:extLst>
                <a:ext uri="{FF2B5EF4-FFF2-40B4-BE49-F238E27FC236}">
                  <a16:creationId xmlns:a16="http://schemas.microsoft.com/office/drawing/2014/main" id="{A5E816DF-A642-39B2-B294-AAAFA7A55992}"/>
                </a:ext>
              </a:extLst>
            </p:cNvPr>
            <p:cNvCxnSpPr>
              <a:cxnSpLocks/>
            </p:cNvCxnSpPr>
            <p:nvPr/>
          </p:nvCxnSpPr>
          <p:spPr>
            <a:xfrm flipH="1" flipV="1">
              <a:off x="4110182" y="3980873"/>
              <a:ext cx="360218" cy="1416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1" name="Gerader Verbinder 1070">
              <a:extLst>
                <a:ext uri="{FF2B5EF4-FFF2-40B4-BE49-F238E27FC236}">
                  <a16:creationId xmlns:a16="http://schemas.microsoft.com/office/drawing/2014/main" id="{A1B40B2D-D41E-0900-AE43-E1995A0C312A}"/>
                </a:ext>
              </a:extLst>
            </p:cNvPr>
            <p:cNvCxnSpPr>
              <a:cxnSpLocks/>
            </p:cNvCxnSpPr>
            <p:nvPr/>
          </p:nvCxnSpPr>
          <p:spPr>
            <a:xfrm flipH="1" flipV="1">
              <a:off x="3977794" y="4048606"/>
              <a:ext cx="381770" cy="1447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2" name="Gerader Verbinder 1071">
              <a:extLst>
                <a:ext uri="{FF2B5EF4-FFF2-40B4-BE49-F238E27FC236}">
                  <a16:creationId xmlns:a16="http://schemas.microsoft.com/office/drawing/2014/main" id="{D38E7D61-88DA-5249-E42E-2B229890CEB2}"/>
                </a:ext>
              </a:extLst>
            </p:cNvPr>
            <p:cNvCxnSpPr>
              <a:cxnSpLocks/>
            </p:cNvCxnSpPr>
            <p:nvPr/>
          </p:nvCxnSpPr>
          <p:spPr>
            <a:xfrm flipH="1" flipV="1">
              <a:off x="3636048" y="3943927"/>
              <a:ext cx="86207" cy="3848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3" name="Gerader Verbinder 1072">
              <a:extLst>
                <a:ext uri="{FF2B5EF4-FFF2-40B4-BE49-F238E27FC236}">
                  <a16:creationId xmlns:a16="http://schemas.microsoft.com/office/drawing/2014/main" id="{25C7BCC9-62AE-C28E-538B-25CB29E7B1A3}"/>
                </a:ext>
              </a:extLst>
            </p:cNvPr>
            <p:cNvCxnSpPr>
              <a:cxnSpLocks/>
            </p:cNvCxnSpPr>
            <p:nvPr/>
          </p:nvCxnSpPr>
          <p:spPr>
            <a:xfrm flipH="1" flipV="1">
              <a:off x="3768436" y="4033212"/>
              <a:ext cx="70812" cy="3078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4" name="Gerader Verbinder 1073">
              <a:extLst>
                <a:ext uri="{FF2B5EF4-FFF2-40B4-BE49-F238E27FC236}">
                  <a16:creationId xmlns:a16="http://schemas.microsoft.com/office/drawing/2014/main" id="{4AFEA84B-5D1E-79DA-6342-75FF5F5C2BC5}"/>
                </a:ext>
              </a:extLst>
            </p:cNvPr>
            <p:cNvCxnSpPr>
              <a:cxnSpLocks/>
            </p:cNvCxnSpPr>
            <p:nvPr/>
          </p:nvCxnSpPr>
          <p:spPr>
            <a:xfrm flipV="1">
              <a:off x="3315855" y="3704371"/>
              <a:ext cx="201216" cy="3349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5" name="Gerader Verbinder 1074">
              <a:extLst>
                <a:ext uri="{FF2B5EF4-FFF2-40B4-BE49-F238E27FC236}">
                  <a16:creationId xmlns:a16="http://schemas.microsoft.com/office/drawing/2014/main" id="{D6B01111-A0B0-69CA-856B-9D506FB35C65}"/>
                </a:ext>
              </a:extLst>
            </p:cNvPr>
            <p:cNvCxnSpPr>
              <a:cxnSpLocks/>
            </p:cNvCxnSpPr>
            <p:nvPr/>
          </p:nvCxnSpPr>
          <p:spPr>
            <a:xfrm flipV="1">
              <a:off x="3251200" y="3565236"/>
              <a:ext cx="218594" cy="3632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907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Prüfungsinhalt: Technische Kenntnisse 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Störemissionen, -festigkeit, Schutzanforderungen, Ursachen, Abhilfe</a:t>
            </a:r>
          </a:p>
          <a:p>
            <a:pPr lvl="1">
              <a:defRPr/>
            </a:pPr>
            <a:r>
              <a:rPr lang="de-DE" dirty="0">
                <a:solidFill>
                  <a:srgbClr val="000000"/>
                </a:solidFill>
              </a:rPr>
              <a:t>Störungen elektronischer Geräte</a:t>
            </a:r>
          </a:p>
          <a:p>
            <a:pPr lvl="1">
              <a:defRPr/>
            </a:pPr>
            <a:r>
              <a:rPr lang="de-DE" dirty="0">
                <a:solidFill>
                  <a:srgbClr val="000000"/>
                </a:solidFill>
              </a:rPr>
              <a:t>Unerwünschte Aussendungen</a:t>
            </a:r>
          </a:p>
          <a:p>
            <a:pPr>
              <a:defRPr/>
            </a:pPr>
            <a:endParaRPr lang="de-DE" sz="400" dirty="0">
              <a:solidFill>
                <a:srgbClr val="000000"/>
              </a:solidFill>
            </a:endParaRPr>
          </a:p>
          <a:p>
            <a:pPr>
              <a:defRPr/>
            </a:pPr>
            <a:r>
              <a:rPr lang="de-DE" b="1" dirty="0">
                <a:solidFill>
                  <a:srgbClr val="000000"/>
                </a:solidFill>
              </a:rPr>
              <a:t>Elektromagnetische Verträglichkeit, Anwendung, Personen- und Sachschutz</a:t>
            </a:r>
          </a:p>
          <a:p>
            <a:pPr lvl="1">
              <a:defRPr/>
            </a:pPr>
            <a:r>
              <a:rPr lang="de-DE" dirty="0">
                <a:solidFill>
                  <a:srgbClr val="000000"/>
                </a:solidFill>
              </a:rPr>
              <a:t>Schutz von Personen</a:t>
            </a:r>
          </a:p>
          <a:p>
            <a:pPr lvl="1">
              <a:defRPr/>
            </a:pPr>
            <a:r>
              <a:rPr lang="de-DE" dirty="0">
                <a:solidFill>
                  <a:srgbClr val="000000"/>
                </a:solidFill>
              </a:rPr>
              <a:t>Sicherheit</a:t>
            </a:r>
          </a:p>
          <a:p>
            <a:pPr>
              <a:defRPr/>
            </a:pPr>
            <a:endParaRPr lang="de-DE" dirty="0">
              <a:solidFill>
                <a:srgbClr val="000000"/>
              </a:solidFill>
            </a:endParaRPr>
          </a:p>
          <a:p>
            <a:pPr lvl="1">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9929FE2B-F452-EB76-5563-F07A0E53C1A6}"/>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Tree>
    <p:extLst>
      <p:ext uri="{BB962C8B-B14F-4D97-AF65-F5344CB8AC3E}">
        <p14:creationId xmlns:p14="http://schemas.microsoft.com/office/powerpoint/2010/main" val="177009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Anpassung, SWR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7" name="Inhaltsplatzhalter 4">
            <a:extLst>
              <a:ext uri="{FF2B5EF4-FFF2-40B4-BE49-F238E27FC236}">
                <a16:creationId xmlns:a16="http://schemas.microsoft.com/office/drawing/2014/main" id="{9D1B7501-CAF5-F842-BBF5-D5D3BDC9F1B7}"/>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Von Anpassung sprechen wir, wenn Eingang und Ausgang einer Leitung mit einer Impedanz entsprechend des Leitungswellenwiderstandes abgeschlossen sind.</a:t>
            </a:r>
          </a:p>
          <a:p>
            <a:pPr marL="0" indent="0">
              <a:buNone/>
              <a:defRPr/>
            </a:pPr>
            <a:r>
              <a:rPr lang="de-DE" dirty="0">
                <a:solidFill>
                  <a:srgbClr val="000000"/>
                </a:solidFill>
              </a:rPr>
              <a:t>Ein Maß für die </a:t>
            </a:r>
            <a:r>
              <a:rPr lang="de-DE" b="1" dirty="0">
                <a:solidFill>
                  <a:srgbClr val="000000"/>
                </a:solidFill>
              </a:rPr>
              <a:t>Fehlanpassung</a:t>
            </a:r>
            <a:r>
              <a:rPr lang="de-DE" dirty="0">
                <a:solidFill>
                  <a:srgbClr val="000000"/>
                </a:solidFill>
              </a:rPr>
              <a:t> ist das SWR (Standing Wave Ratio), das </a:t>
            </a:r>
            <a:r>
              <a:rPr lang="de-DE" b="1" dirty="0">
                <a:solidFill>
                  <a:srgbClr val="000000"/>
                </a:solidFill>
              </a:rPr>
              <a:t>mit einem SWR-Meter gemessen </a:t>
            </a:r>
            <a:r>
              <a:rPr lang="de-DE" dirty="0">
                <a:solidFill>
                  <a:srgbClr val="000000"/>
                </a:solidFill>
              </a:rPr>
              <a:t>wird.</a:t>
            </a:r>
          </a:p>
          <a:p>
            <a:pPr marL="0" indent="0">
              <a:buNone/>
              <a:defRPr/>
            </a:pPr>
            <a:r>
              <a:rPr lang="de-DE" dirty="0">
                <a:solidFill>
                  <a:srgbClr val="000000"/>
                </a:solidFill>
              </a:rPr>
              <a:t>Das SWR ergibt sich aus Z</a:t>
            </a:r>
            <a:r>
              <a:rPr lang="de-DE" baseline="-25000" dirty="0">
                <a:solidFill>
                  <a:srgbClr val="000000"/>
                </a:solidFill>
              </a:rPr>
              <a:t>1</a:t>
            </a:r>
            <a:r>
              <a:rPr lang="de-DE" dirty="0">
                <a:solidFill>
                  <a:srgbClr val="000000"/>
                </a:solidFill>
              </a:rPr>
              <a:t> / Z</a:t>
            </a:r>
            <a:r>
              <a:rPr lang="de-DE" baseline="-25000" dirty="0">
                <a:solidFill>
                  <a:srgbClr val="000000"/>
                </a:solidFill>
              </a:rPr>
              <a:t>2 </a:t>
            </a:r>
            <a:r>
              <a:rPr lang="de-DE" dirty="0">
                <a:solidFill>
                  <a:srgbClr val="000000"/>
                </a:solidFill>
              </a:rPr>
              <a:t> wobei Z</a:t>
            </a:r>
            <a:r>
              <a:rPr lang="de-DE" baseline="-25000" dirty="0">
                <a:solidFill>
                  <a:srgbClr val="000000"/>
                </a:solidFill>
              </a:rPr>
              <a:t>1</a:t>
            </a:r>
            <a:r>
              <a:rPr lang="de-DE" dirty="0">
                <a:solidFill>
                  <a:srgbClr val="000000"/>
                </a:solidFill>
              </a:rPr>
              <a:t> der jeweils höhere Wert beider beteiligten Impedanzen ist.</a:t>
            </a:r>
            <a:br>
              <a:rPr lang="de-DE" dirty="0">
                <a:solidFill>
                  <a:srgbClr val="000000"/>
                </a:solidFill>
              </a:rPr>
            </a:br>
            <a:r>
              <a:rPr lang="de-DE" dirty="0">
                <a:solidFill>
                  <a:srgbClr val="000000"/>
                </a:solidFill>
              </a:rPr>
              <a:t>Somit kann das SWR Werte von 1 (reflexionsfrei) bis unendlich (Totalreflexion) annehmen. </a:t>
            </a:r>
          </a:p>
          <a:p>
            <a:pPr marL="0" indent="0">
              <a:buNone/>
              <a:defRPr/>
            </a:pPr>
            <a:r>
              <a:rPr lang="de-DE" b="1" dirty="0">
                <a:solidFill>
                  <a:srgbClr val="000000"/>
                </a:solidFill>
              </a:rPr>
              <a:t>Bei einem SWR von 3 werden 25% der vorlaufenden Leistung</a:t>
            </a:r>
            <a:br>
              <a:rPr lang="de-DE" b="1" dirty="0">
                <a:solidFill>
                  <a:srgbClr val="000000"/>
                </a:solidFill>
              </a:rPr>
            </a:br>
            <a:r>
              <a:rPr lang="de-DE" b="1" dirty="0">
                <a:solidFill>
                  <a:srgbClr val="000000"/>
                </a:solidFill>
              </a:rPr>
              <a:t>reflektiert</a:t>
            </a:r>
            <a:r>
              <a:rPr lang="de-DE" dirty="0">
                <a:solidFill>
                  <a:srgbClr val="000000"/>
                </a:solidFill>
              </a:rPr>
              <a:t>, d. h. nur 75% der Leistung können z. B. von der</a:t>
            </a:r>
            <a:br>
              <a:rPr lang="de-DE" dirty="0">
                <a:solidFill>
                  <a:srgbClr val="000000"/>
                </a:solidFill>
              </a:rPr>
            </a:br>
            <a:r>
              <a:rPr lang="de-DE" dirty="0">
                <a:solidFill>
                  <a:srgbClr val="000000"/>
                </a:solidFill>
              </a:rPr>
              <a:t>Antenne abgestrahlt werden.</a:t>
            </a:r>
          </a:p>
          <a:p>
            <a:pPr marL="0" indent="0">
              <a:buNone/>
              <a:defRPr/>
            </a:pPr>
            <a:endParaRPr lang="de-DE" sz="1050" dirty="0">
              <a:solidFill>
                <a:srgbClr val="000000"/>
              </a:solidFill>
            </a:endParaRPr>
          </a:p>
          <a:p>
            <a:pPr marL="0" indent="0">
              <a:buNone/>
              <a:defRPr/>
            </a:pPr>
            <a:r>
              <a:rPr lang="de-DE" b="1" dirty="0">
                <a:solidFill>
                  <a:srgbClr val="000000"/>
                </a:solidFill>
              </a:rPr>
              <a:t>Um die Anpassung einer Antenne zu messen, sollte das SWR-Meter</a:t>
            </a:r>
            <a:br>
              <a:rPr lang="de-DE" b="1" dirty="0">
                <a:solidFill>
                  <a:srgbClr val="000000"/>
                </a:solidFill>
              </a:rPr>
            </a:br>
            <a:r>
              <a:rPr lang="de-DE" b="1" dirty="0">
                <a:solidFill>
                  <a:srgbClr val="000000"/>
                </a:solidFill>
              </a:rPr>
              <a:t>zwischen Antennenleitung und Antenne </a:t>
            </a:r>
            <a:r>
              <a:rPr lang="de-DE" b="1" dirty="0" err="1">
                <a:solidFill>
                  <a:srgbClr val="000000"/>
                </a:solidFill>
              </a:rPr>
              <a:t>eingeschleift</a:t>
            </a:r>
            <a:r>
              <a:rPr lang="de-DE" b="1" dirty="0">
                <a:solidFill>
                  <a:srgbClr val="000000"/>
                </a:solidFill>
              </a:rPr>
              <a:t> werden.</a:t>
            </a:r>
          </a:p>
          <a:p>
            <a:pPr marL="0" indent="0">
              <a:buNone/>
              <a:defRPr/>
            </a:pPr>
            <a:r>
              <a:rPr lang="de-DE" dirty="0">
                <a:solidFill>
                  <a:srgbClr val="000000"/>
                </a:solidFill>
              </a:rPr>
              <a:t>Wird es am Senderausgang angeschlossen, so zeigt es einen um</a:t>
            </a:r>
            <a:br>
              <a:rPr lang="de-DE" dirty="0">
                <a:solidFill>
                  <a:srgbClr val="000000"/>
                </a:solidFill>
              </a:rPr>
            </a:br>
            <a:r>
              <a:rPr lang="de-DE" dirty="0">
                <a:solidFill>
                  <a:srgbClr val="000000"/>
                </a:solidFill>
              </a:rPr>
              <a:t>die Kabeldämpfung verfälschten Wert an.</a:t>
            </a:r>
            <a:endParaRPr lang="de-DE" sz="1050" dirty="0">
              <a:solidFill>
                <a:srgbClr val="000000"/>
              </a:solidFill>
            </a:endParaRPr>
          </a:p>
          <a:p>
            <a:pPr marL="255581" lvl="1" indent="0">
              <a:buNone/>
              <a:defRPr/>
            </a:pPr>
            <a:r>
              <a:rPr lang="de-DE" sz="1050" dirty="0">
                <a:solidFill>
                  <a:srgbClr val="000000"/>
                </a:solidFill>
              </a:rPr>
              <a:t>(auf der Skala des nebenstehend gezeigten Messgerätes steht fälschlicherweise die 0 als unterster Skalenwert)</a:t>
            </a:r>
            <a:endParaRPr lang="de-DE" sz="1200" dirty="0">
              <a:solidFill>
                <a:srgbClr val="000000"/>
              </a:solidFill>
            </a:endParaRPr>
          </a:p>
        </p:txBody>
      </p:sp>
      <p:pic>
        <p:nvPicPr>
          <p:cNvPr id="8" name="Picture 2" descr="B9B54E0B-F3F7-4E2C-8045-25F780E3FBB6-L0-001">
            <a:extLst>
              <a:ext uri="{FF2B5EF4-FFF2-40B4-BE49-F238E27FC236}">
                <a16:creationId xmlns:a16="http://schemas.microsoft.com/office/drawing/2014/main" id="{ADB8C655-DCD2-1E26-F6E9-69648F010B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296" t="12542" r="2035" b="19325"/>
          <a:stretch/>
        </p:blipFill>
        <p:spPr bwMode="auto">
          <a:xfrm rot="10800000">
            <a:off x="6691757" y="3181542"/>
            <a:ext cx="4017805" cy="226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 name="Textfeld 1024">
            <a:extLst>
              <a:ext uri="{FF2B5EF4-FFF2-40B4-BE49-F238E27FC236}">
                <a16:creationId xmlns:a16="http://schemas.microsoft.com/office/drawing/2014/main" id="{A0DDC16E-77BD-9C7E-C2E8-2DAC566C7269}"/>
              </a:ext>
            </a:extLst>
          </p:cNvPr>
          <p:cNvSpPr txBox="1"/>
          <p:nvPr/>
        </p:nvSpPr>
        <p:spPr>
          <a:xfrm>
            <a:off x="9190442" y="5464800"/>
            <a:ext cx="1162704" cy="230832"/>
          </a:xfrm>
          <a:prstGeom prst="rect">
            <a:avLst/>
          </a:prstGeom>
          <a:noFill/>
        </p:spPr>
        <p:txBody>
          <a:bodyPr wrap="square" rtlCol="0">
            <a:spAutoFit/>
          </a:bodyPr>
          <a:lstStyle/>
          <a:p>
            <a:r>
              <a:rPr lang="de-DE" sz="900" dirty="0"/>
              <a:t>Foto: Martin Triebke</a:t>
            </a:r>
          </a:p>
        </p:txBody>
      </p:sp>
    </p:spTree>
    <p:extLst>
      <p:ext uri="{BB962C8B-B14F-4D97-AF65-F5344CB8AC3E}">
        <p14:creationId xmlns:p14="http://schemas.microsoft.com/office/powerpoint/2010/main" val="164091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Abstrahlcharakteristik (Horizontaldiagramm, </a:t>
            </a:r>
            <a:r>
              <a:rPr kumimoji="0" lang="de-DE" sz="2800" b="0" i="0" u="none" strike="noStrike" kern="1200" cap="none" spc="0" normalizeH="0" baseline="0" noProof="0" dirty="0" err="1">
                <a:ln>
                  <a:noFill/>
                </a:ln>
                <a:solidFill>
                  <a:schemeClr val="tx1"/>
                </a:solidFill>
                <a:effectLst/>
                <a:uLnTx/>
                <a:uFillTx/>
                <a:latin typeface="+mn-lt"/>
                <a:ea typeface="+mj-ea"/>
                <a:cs typeface="+mj-cs"/>
              </a:rPr>
              <a:t>Azimutaldiagramm</a:t>
            </a:r>
            <a:r>
              <a:rPr kumimoji="0" lang="de-DE" sz="2800" b="0" i="0" u="none" strike="noStrike" kern="1200" cap="none" spc="0" normalizeH="0" baseline="0" noProof="0" dirty="0">
                <a:ln>
                  <a:noFill/>
                </a:ln>
                <a:solidFill>
                  <a:schemeClr val="tx1"/>
                </a:solidFill>
                <a:effectLst/>
                <a:uLnTx/>
                <a:uFillTx/>
                <a:latin typeface="+mn-lt"/>
                <a:ea typeface="+mj-ea"/>
                <a:cs typeface="+mj-cs"/>
              </a:rPr>
              <a:t>)</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15" name="Textfeld 14">
            <a:extLst>
              <a:ext uri="{FF2B5EF4-FFF2-40B4-BE49-F238E27FC236}">
                <a16:creationId xmlns:a16="http://schemas.microsoft.com/office/drawing/2014/main" id="{ABD75E9D-29E4-60A1-B982-715FA1C52F7A}"/>
              </a:ext>
            </a:extLst>
          </p:cNvPr>
          <p:cNvSpPr txBox="1"/>
          <p:nvPr/>
        </p:nvSpPr>
        <p:spPr>
          <a:xfrm>
            <a:off x="680433" y="3830468"/>
            <a:ext cx="2276201" cy="646331"/>
          </a:xfrm>
          <a:prstGeom prst="rect">
            <a:avLst/>
          </a:prstGeom>
          <a:noFill/>
        </p:spPr>
        <p:txBody>
          <a:bodyPr wrap="none" rtlCol="0">
            <a:spAutoFit/>
          </a:bodyPr>
          <a:lstStyle/>
          <a:p>
            <a:pPr algn="ctr"/>
            <a:r>
              <a:rPr lang="de-DE" dirty="0"/>
              <a:t>Halbwellendipol</a:t>
            </a:r>
          </a:p>
          <a:p>
            <a:pPr algn="ctr"/>
            <a:r>
              <a:rPr lang="de-DE" dirty="0"/>
              <a:t>(horizontal polarisiert)</a:t>
            </a:r>
          </a:p>
        </p:txBody>
      </p:sp>
      <p:sp>
        <p:nvSpPr>
          <p:cNvPr id="16" name="Textfeld 15">
            <a:extLst>
              <a:ext uri="{FF2B5EF4-FFF2-40B4-BE49-F238E27FC236}">
                <a16:creationId xmlns:a16="http://schemas.microsoft.com/office/drawing/2014/main" id="{46B1FF7B-03BA-646C-C481-FCB67A9188B4}"/>
              </a:ext>
            </a:extLst>
          </p:cNvPr>
          <p:cNvSpPr txBox="1"/>
          <p:nvPr/>
        </p:nvSpPr>
        <p:spPr>
          <a:xfrm>
            <a:off x="7365827" y="3830468"/>
            <a:ext cx="3015249" cy="646331"/>
          </a:xfrm>
          <a:prstGeom prst="rect">
            <a:avLst/>
          </a:prstGeom>
          <a:noFill/>
        </p:spPr>
        <p:txBody>
          <a:bodyPr wrap="none" rtlCol="0">
            <a:spAutoFit/>
          </a:bodyPr>
          <a:lstStyle/>
          <a:p>
            <a:pPr algn="ctr"/>
            <a:r>
              <a:rPr lang="de-DE" dirty="0" err="1"/>
              <a:t>Groundplane</a:t>
            </a:r>
            <a:endParaRPr lang="de-DE" dirty="0"/>
          </a:p>
          <a:p>
            <a:pPr algn="ctr"/>
            <a:r>
              <a:rPr lang="de-DE" dirty="0"/>
              <a:t>(von oben, vertikal polarisiert)</a:t>
            </a:r>
          </a:p>
        </p:txBody>
      </p:sp>
      <p:grpSp>
        <p:nvGrpSpPr>
          <p:cNvPr id="17" name="Gruppieren 16">
            <a:extLst>
              <a:ext uri="{FF2B5EF4-FFF2-40B4-BE49-F238E27FC236}">
                <a16:creationId xmlns:a16="http://schemas.microsoft.com/office/drawing/2014/main" id="{DDB129C0-37F2-B646-512A-4FC3ADD39FA3}"/>
              </a:ext>
            </a:extLst>
          </p:cNvPr>
          <p:cNvGrpSpPr/>
          <p:nvPr/>
        </p:nvGrpSpPr>
        <p:grpSpPr>
          <a:xfrm>
            <a:off x="8299465" y="2331212"/>
            <a:ext cx="1457757" cy="1396706"/>
            <a:chOff x="7157867" y="1907460"/>
            <a:chExt cx="2047714" cy="1961955"/>
          </a:xfrm>
        </p:grpSpPr>
        <p:cxnSp>
          <p:nvCxnSpPr>
            <p:cNvPr id="18" name="Gerader Verbinder 17">
              <a:extLst>
                <a:ext uri="{FF2B5EF4-FFF2-40B4-BE49-F238E27FC236}">
                  <a16:creationId xmlns:a16="http://schemas.microsoft.com/office/drawing/2014/main" id="{BFA33264-0A94-FF84-91F2-2A8A620C2DC9}"/>
                </a:ext>
              </a:extLst>
            </p:cNvPr>
            <p:cNvCxnSpPr/>
            <p:nvPr/>
          </p:nvCxnSpPr>
          <p:spPr>
            <a:xfrm rot="14400000">
              <a:off x="8588048" y="2296607"/>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C4C08C7C-D97E-6FDD-8476-C73E3CE4BA93}"/>
                </a:ext>
              </a:extLst>
            </p:cNvPr>
            <p:cNvCxnSpPr/>
            <p:nvPr/>
          </p:nvCxnSpPr>
          <p:spPr>
            <a:xfrm rot="-3600000">
              <a:off x="7775402" y="2307232"/>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Ellipse 19">
              <a:extLst>
                <a:ext uri="{FF2B5EF4-FFF2-40B4-BE49-F238E27FC236}">
                  <a16:creationId xmlns:a16="http://schemas.microsoft.com/office/drawing/2014/main" id="{7D8F3E61-75EF-28C4-402D-AA1ED804216F}"/>
                </a:ext>
              </a:extLst>
            </p:cNvPr>
            <p:cNvSpPr/>
            <p:nvPr/>
          </p:nvSpPr>
          <p:spPr>
            <a:xfrm rot="9000000">
              <a:off x="8122530" y="290309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5A515747-4019-17CC-9278-F399657918D9}"/>
                </a:ext>
              </a:extLst>
            </p:cNvPr>
            <p:cNvCxnSpPr/>
            <p:nvPr/>
          </p:nvCxnSpPr>
          <p:spPr>
            <a:xfrm>
              <a:off x="8176530" y="3002498"/>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Bogen 21">
              <a:extLst>
                <a:ext uri="{FF2B5EF4-FFF2-40B4-BE49-F238E27FC236}">
                  <a16:creationId xmlns:a16="http://schemas.microsoft.com/office/drawing/2014/main" id="{CF35892B-1EFE-D654-A85F-FBBF80BFD59D}"/>
                </a:ext>
              </a:extLst>
            </p:cNvPr>
            <p:cNvSpPr/>
            <p:nvPr/>
          </p:nvSpPr>
          <p:spPr>
            <a:xfrm>
              <a:off x="7434583" y="1907460"/>
              <a:ext cx="1512000" cy="1512000"/>
            </a:xfrm>
            <a:prstGeom prst="arc">
              <a:avLst>
                <a:gd name="adj1" fmla="val 11444405"/>
                <a:gd name="adj2" fmla="val 20889187"/>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Bogen 22">
              <a:extLst>
                <a:ext uri="{FF2B5EF4-FFF2-40B4-BE49-F238E27FC236}">
                  <a16:creationId xmlns:a16="http://schemas.microsoft.com/office/drawing/2014/main" id="{F0E47D50-AABC-55D7-D0FF-D147F6AA0EFF}"/>
                </a:ext>
              </a:extLst>
            </p:cNvPr>
            <p:cNvSpPr/>
            <p:nvPr/>
          </p:nvSpPr>
          <p:spPr>
            <a:xfrm rot="7200000">
              <a:off x="7693581" y="2350708"/>
              <a:ext cx="1512000" cy="1512000"/>
            </a:xfrm>
            <a:prstGeom prst="arc">
              <a:avLst>
                <a:gd name="adj1" fmla="val 11444405"/>
                <a:gd name="adj2" fmla="val 20889187"/>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4" name="Bogen 23">
              <a:extLst>
                <a:ext uri="{FF2B5EF4-FFF2-40B4-BE49-F238E27FC236}">
                  <a16:creationId xmlns:a16="http://schemas.microsoft.com/office/drawing/2014/main" id="{2C61CDCE-EB4B-F409-6FB0-71DB7F68C418}"/>
                </a:ext>
              </a:extLst>
            </p:cNvPr>
            <p:cNvSpPr/>
            <p:nvPr/>
          </p:nvSpPr>
          <p:spPr>
            <a:xfrm rot="14400000">
              <a:off x="7157867" y="2357415"/>
              <a:ext cx="1512000" cy="1512000"/>
            </a:xfrm>
            <a:prstGeom prst="arc">
              <a:avLst>
                <a:gd name="adj1" fmla="val 11444405"/>
                <a:gd name="adj2" fmla="val 20889187"/>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30" name="Gruppieren 29">
            <a:extLst>
              <a:ext uri="{FF2B5EF4-FFF2-40B4-BE49-F238E27FC236}">
                <a16:creationId xmlns:a16="http://schemas.microsoft.com/office/drawing/2014/main" id="{E4052D4C-6D31-4FDB-2B06-825D7EA6E383}"/>
              </a:ext>
            </a:extLst>
          </p:cNvPr>
          <p:cNvGrpSpPr/>
          <p:nvPr/>
        </p:nvGrpSpPr>
        <p:grpSpPr>
          <a:xfrm>
            <a:off x="5029230" y="2250920"/>
            <a:ext cx="1530980" cy="1530980"/>
            <a:chOff x="5137773" y="2306745"/>
            <a:chExt cx="1440000" cy="1440000"/>
          </a:xfrm>
        </p:grpSpPr>
        <p:sp>
          <p:nvSpPr>
            <p:cNvPr id="25" name="Ellipse 24">
              <a:extLst>
                <a:ext uri="{FF2B5EF4-FFF2-40B4-BE49-F238E27FC236}">
                  <a16:creationId xmlns:a16="http://schemas.microsoft.com/office/drawing/2014/main" id="{722C7153-E3CB-E747-C11A-F3564D85A551}"/>
                </a:ext>
              </a:extLst>
            </p:cNvPr>
            <p:cNvSpPr/>
            <p:nvPr/>
          </p:nvSpPr>
          <p:spPr>
            <a:xfrm rot="9000000">
              <a:off x="5803773" y="297274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DB678CFC-4765-312E-8DC1-2FC8BC6B92D7}"/>
                </a:ext>
              </a:extLst>
            </p:cNvPr>
            <p:cNvSpPr/>
            <p:nvPr/>
          </p:nvSpPr>
          <p:spPr>
            <a:xfrm>
              <a:off x="5137773" y="2306745"/>
              <a:ext cx="1440000" cy="14400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7" name="Textfeld 26">
            <a:extLst>
              <a:ext uri="{FF2B5EF4-FFF2-40B4-BE49-F238E27FC236}">
                <a16:creationId xmlns:a16="http://schemas.microsoft.com/office/drawing/2014/main" id="{A484AC69-195C-F8A8-43F5-83B8C6EAD3E2}"/>
              </a:ext>
            </a:extLst>
          </p:cNvPr>
          <p:cNvSpPr txBox="1"/>
          <p:nvPr/>
        </p:nvSpPr>
        <p:spPr>
          <a:xfrm>
            <a:off x="4717376" y="3849284"/>
            <a:ext cx="2025106" cy="646331"/>
          </a:xfrm>
          <a:prstGeom prst="rect">
            <a:avLst/>
          </a:prstGeom>
          <a:noFill/>
        </p:spPr>
        <p:txBody>
          <a:bodyPr wrap="none" rtlCol="0">
            <a:spAutoFit/>
          </a:bodyPr>
          <a:lstStyle/>
          <a:p>
            <a:pPr algn="ctr"/>
            <a:r>
              <a:rPr lang="de-DE" dirty="0"/>
              <a:t>Dipol</a:t>
            </a:r>
          </a:p>
          <a:p>
            <a:pPr algn="ctr"/>
            <a:r>
              <a:rPr lang="de-DE" dirty="0"/>
              <a:t>(vertikal polarisiert)</a:t>
            </a:r>
          </a:p>
        </p:txBody>
      </p:sp>
      <p:grpSp>
        <p:nvGrpSpPr>
          <p:cNvPr id="29" name="Gruppieren 28">
            <a:extLst>
              <a:ext uri="{FF2B5EF4-FFF2-40B4-BE49-F238E27FC236}">
                <a16:creationId xmlns:a16="http://schemas.microsoft.com/office/drawing/2014/main" id="{5AB89E7B-A902-E2B8-B554-D7A4C4F1BE21}"/>
              </a:ext>
            </a:extLst>
          </p:cNvPr>
          <p:cNvGrpSpPr/>
          <p:nvPr/>
        </p:nvGrpSpPr>
        <p:grpSpPr>
          <a:xfrm>
            <a:off x="413583" y="2250920"/>
            <a:ext cx="2835809" cy="1503681"/>
            <a:chOff x="383021" y="2117242"/>
            <a:chExt cx="3613485" cy="1916042"/>
          </a:xfrm>
        </p:grpSpPr>
        <p:cxnSp>
          <p:nvCxnSpPr>
            <p:cNvPr id="6" name="Gerader Verbinder 5">
              <a:extLst>
                <a:ext uri="{FF2B5EF4-FFF2-40B4-BE49-F238E27FC236}">
                  <a16:creationId xmlns:a16="http://schemas.microsoft.com/office/drawing/2014/main" id="{DE661CCA-25B3-FC30-4EA1-A01CB2FE6131}"/>
                </a:ext>
              </a:extLst>
            </p:cNvPr>
            <p:cNvCxnSpPr/>
            <p:nvPr/>
          </p:nvCxnSpPr>
          <p:spPr>
            <a:xfrm rot="10800000">
              <a:off x="2186031" y="2117242"/>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F9F499CC-C525-DA52-EEAE-ED364A0A8439}"/>
                </a:ext>
              </a:extLst>
            </p:cNvPr>
            <p:cNvCxnSpPr/>
            <p:nvPr/>
          </p:nvCxnSpPr>
          <p:spPr>
            <a:xfrm rot="10800000">
              <a:off x="2178140" y="3204219"/>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765A5624-68C7-EC17-AEDA-0DC31401A843}"/>
                </a:ext>
              </a:extLst>
            </p:cNvPr>
            <p:cNvSpPr/>
            <p:nvPr/>
          </p:nvSpPr>
          <p:spPr>
            <a:xfrm rot="5400000">
              <a:off x="2128139" y="3102294"/>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7ED7A8D6-95E2-B218-4723-8C230E1BED3B}"/>
                </a:ext>
              </a:extLst>
            </p:cNvPr>
            <p:cNvSpPr/>
            <p:nvPr/>
          </p:nvSpPr>
          <p:spPr>
            <a:xfrm rot="5400000">
              <a:off x="2128139" y="2939965"/>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D17029B2-57E4-AD20-F3B1-179DEDC10E00}"/>
                </a:ext>
              </a:extLst>
            </p:cNvPr>
            <p:cNvSpPr/>
            <p:nvPr/>
          </p:nvSpPr>
          <p:spPr>
            <a:xfrm>
              <a:off x="2196506" y="2202294"/>
              <a:ext cx="1800000" cy="18000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077436A2-1B56-CC11-8972-2E08C84A3BCD}"/>
                </a:ext>
              </a:extLst>
            </p:cNvPr>
            <p:cNvSpPr/>
            <p:nvPr/>
          </p:nvSpPr>
          <p:spPr>
            <a:xfrm>
              <a:off x="383021" y="2202294"/>
              <a:ext cx="1800000" cy="18000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reihandform 26">
              <a:extLst>
                <a:ext uri="{FF2B5EF4-FFF2-40B4-BE49-F238E27FC236}">
                  <a16:creationId xmlns:a16="http://schemas.microsoft.com/office/drawing/2014/main" id="{E9EE9CA5-242A-A3E0-F081-A8371386E017}"/>
                </a:ext>
              </a:extLst>
            </p:cNvPr>
            <p:cNvSpPr/>
            <p:nvPr/>
          </p:nvSpPr>
          <p:spPr>
            <a:xfrm rot="16200000" flipV="1">
              <a:off x="1399441" y="2892126"/>
              <a:ext cx="1914975" cy="367341"/>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7382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err="1">
                <a:ln>
                  <a:noFill/>
                </a:ln>
                <a:solidFill>
                  <a:schemeClr val="tx1"/>
                </a:solidFill>
                <a:effectLst/>
                <a:uLnTx/>
                <a:uFillTx/>
                <a:latin typeface="+mn-lt"/>
                <a:ea typeface="+mj-ea"/>
                <a:cs typeface="+mj-cs"/>
              </a:rPr>
              <a:t>Yagi</a:t>
            </a:r>
            <a:r>
              <a:rPr kumimoji="0" lang="de-DE" sz="2800" b="0" i="0" u="none" strike="noStrike" kern="1200" cap="none" spc="0" normalizeH="0" baseline="0" noProof="0" dirty="0">
                <a:ln>
                  <a:noFill/>
                </a:ln>
                <a:solidFill>
                  <a:schemeClr val="tx1"/>
                </a:solidFill>
                <a:effectLst/>
                <a:uLnTx/>
                <a:uFillTx/>
                <a:latin typeface="+mn-lt"/>
                <a:ea typeface="+mj-ea"/>
                <a:cs typeface="+mj-cs"/>
              </a:rPr>
              <a:t>-(</a:t>
            </a:r>
            <a:r>
              <a:rPr kumimoji="0" lang="de-DE" sz="2800" b="0" i="0" u="none" strike="noStrike" kern="1200" cap="none" spc="0" normalizeH="0" baseline="0" noProof="0" dirty="0" err="1">
                <a:ln>
                  <a:noFill/>
                </a:ln>
                <a:solidFill>
                  <a:schemeClr val="tx1"/>
                </a:solidFill>
                <a:effectLst/>
                <a:uLnTx/>
                <a:uFillTx/>
                <a:latin typeface="+mn-lt"/>
                <a:ea typeface="+mj-ea"/>
                <a:cs typeface="+mj-cs"/>
              </a:rPr>
              <a:t>Uda</a:t>
            </a:r>
            <a:r>
              <a:rPr kumimoji="0" lang="de-DE" sz="2800" b="0" i="0" u="none" strike="noStrike" kern="1200" cap="none" spc="0" normalizeH="0" baseline="0" noProof="0" dirty="0">
                <a:ln>
                  <a:noFill/>
                </a:ln>
                <a:solidFill>
                  <a:schemeClr val="tx1"/>
                </a:solidFill>
                <a:effectLst/>
                <a:uLnTx/>
                <a:uFillTx/>
                <a:latin typeface="+mn-lt"/>
                <a:ea typeface="+mj-ea"/>
                <a:cs typeface="+mj-cs"/>
              </a:rPr>
              <a:t>-)Antenne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AF708066-80A5-893C-5D83-F1CFCFC892C4}"/>
              </a:ext>
            </a:extLst>
          </p:cNvPr>
          <p:cNvSpPr txBox="1">
            <a:spLocks/>
          </p:cNvSpPr>
          <p:nvPr/>
        </p:nvSpPr>
        <p:spPr>
          <a:xfrm>
            <a:off x="259200" y="1274426"/>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Benannt ist diese </a:t>
            </a:r>
            <a:r>
              <a:rPr lang="de-DE" b="1" dirty="0">
                <a:solidFill>
                  <a:srgbClr val="000000"/>
                </a:solidFill>
              </a:rPr>
              <a:t>Richtantenne</a:t>
            </a:r>
            <a:r>
              <a:rPr lang="de-DE" dirty="0">
                <a:solidFill>
                  <a:srgbClr val="000000"/>
                </a:solidFill>
              </a:rPr>
              <a:t> nach den Japanern </a:t>
            </a:r>
            <a:r>
              <a:rPr lang="en-US" dirty="0">
                <a:solidFill>
                  <a:srgbClr val="000000"/>
                </a:solidFill>
              </a:rPr>
              <a:t>Yagi und </a:t>
            </a:r>
            <a:r>
              <a:rPr lang="en-US" dirty="0" err="1">
                <a:solidFill>
                  <a:srgbClr val="000000"/>
                </a:solidFill>
              </a:rPr>
              <a:t>Uda</a:t>
            </a:r>
            <a:endParaRPr lang="en-US" dirty="0">
              <a:solidFill>
                <a:srgbClr val="000000"/>
              </a:solidFill>
            </a:endParaRPr>
          </a:p>
          <a:p>
            <a:pPr>
              <a:defRPr/>
            </a:pPr>
            <a:r>
              <a:rPr lang="en-US" dirty="0" err="1">
                <a:solidFill>
                  <a:srgbClr val="000000"/>
                </a:solidFill>
              </a:rPr>
              <a:t>Dipol</a:t>
            </a:r>
            <a:r>
              <a:rPr lang="en-US" dirty="0">
                <a:solidFill>
                  <a:srgbClr val="000000"/>
                </a:solidFill>
              </a:rPr>
              <a:t> (</a:t>
            </a:r>
            <a:r>
              <a:rPr lang="en-US" b="1" dirty="0">
                <a:solidFill>
                  <a:srgbClr val="000000"/>
                </a:solidFill>
              </a:rPr>
              <a:t>Strahler</a:t>
            </a:r>
            <a:r>
              <a:rPr lang="en-US" dirty="0">
                <a:solidFill>
                  <a:srgbClr val="000000"/>
                </a:solidFill>
              </a:rPr>
              <a:t>, </a:t>
            </a:r>
            <a:r>
              <a:rPr lang="en-US" dirty="0" err="1">
                <a:solidFill>
                  <a:srgbClr val="000000"/>
                </a:solidFill>
              </a:rPr>
              <a:t>Erreger</a:t>
            </a:r>
            <a:r>
              <a:rPr lang="en-US" dirty="0">
                <a:solidFill>
                  <a:srgbClr val="000000"/>
                </a:solidFill>
              </a:rPr>
              <a:t>) </a:t>
            </a:r>
            <a:r>
              <a:rPr lang="en-US" dirty="0" err="1">
                <a:solidFill>
                  <a:srgbClr val="000000"/>
                </a:solidFill>
              </a:rPr>
              <a:t>ergänzt</a:t>
            </a:r>
            <a:r>
              <a:rPr lang="en-US" dirty="0">
                <a:solidFill>
                  <a:srgbClr val="000000"/>
                </a:solidFill>
              </a:rPr>
              <a:t> um </a:t>
            </a:r>
            <a:r>
              <a:rPr lang="en-US" dirty="0" err="1">
                <a:solidFill>
                  <a:srgbClr val="000000"/>
                </a:solidFill>
              </a:rPr>
              <a:t>Reflektor</a:t>
            </a:r>
            <a:r>
              <a:rPr lang="en-US" dirty="0">
                <a:solidFill>
                  <a:srgbClr val="000000"/>
                </a:solidFill>
              </a:rPr>
              <a:t> (</a:t>
            </a:r>
            <a:r>
              <a:rPr lang="en-US" dirty="0" err="1">
                <a:solidFill>
                  <a:srgbClr val="000000"/>
                </a:solidFill>
              </a:rPr>
              <a:t>länger</a:t>
            </a:r>
            <a:r>
              <a:rPr lang="en-US" dirty="0">
                <a:solidFill>
                  <a:srgbClr val="000000"/>
                </a:solidFill>
              </a:rPr>
              <a:t> </a:t>
            </a:r>
            <a:r>
              <a:rPr lang="en-US" dirty="0" err="1">
                <a:solidFill>
                  <a:srgbClr val="000000"/>
                </a:solidFill>
              </a:rPr>
              <a:t>als</a:t>
            </a:r>
            <a:r>
              <a:rPr lang="en-US" dirty="0">
                <a:solidFill>
                  <a:srgbClr val="000000"/>
                </a:solidFill>
              </a:rPr>
              <a:t> der </a:t>
            </a:r>
            <a:r>
              <a:rPr lang="en-US" dirty="0" err="1">
                <a:solidFill>
                  <a:srgbClr val="000000"/>
                </a:solidFill>
              </a:rPr>
              <a:t>Erreger</a:t>
            </a:r>
            <a:r>
              <a:rPr lang="en-US" dirty="0">
                <a:solidFill>
                  <a:srgbClr val="000000"/>
                </a:solidFill>
              </a:rPr>
              <a:t>) und </a:t>
            </a:r>
            <a:r>
              <a:rPr lang="en-US" dirty="0" err="1">
                <a:solidFill>
                  <a:srgbClr val="000000"/>
                </a:solidFill>
              </a:rPr>
              <a:t>Direktor</a:t>
            </a:r>
            <a:r>
              <a:rPr lang="en-US" dirty="0">
                <a:solidFill>
                  <a:srgbClr val="000000"/>
                </a:solidFill>
              </a:rPr>
              <a:t> (oft </a:t>
            </a:r>
            <a:r>
              <a:rPr lang="en-US" dirty="0" err="1">
                <a:solidFill>
                  <a:srgbClr val="000000"/>
                </a:solidFill>
              </a:rPr>
              <a:t>mehrere</a:t>
            </a:r>
            <a:r>
              <a:rPr lang="en-US" dirty="0">
                <a:solidFill>
                  <a:srgbClr val="000000"/>
                </a:solidFill>
              </a:rPr>
              <a:t>, </a:t>
            </a:r>
            <a:r>
              <a:rPr lang="en-US" dirty="0" err="1">
                <a:solidFill>
                  <a:srgbClr val="000000"/>
                </a:solidFill>
              </a:rPr>
              <a:t>kürzer</a:t>
            </a:r>
            <a:r>
              <a:rPr lang="en-US" dirty="0">
                <a:solidFill>
                  <a:srgbClr val="000000"/>
                </a:solidFill>
              </a:rPr>
              <a:t> </a:t>
            </a:r>
            <a:r>
              <a:rPr lang="en-US" dirty="0" err="1">
                <a:solidFill>
                  <a:srgbClr val="000000"/>
                </a:solidFill>
              </a:rPr>
              <a:t>als</a:t>
            </a:r>
            <a:r>
              <a:rPr lang="en-US" dirty="0">
                <a:solidFill>
                  <a:srgbClr val="000000"/>
                </a:solidFill>
              </a:rPr>
              <a:t> der </a:t>
            </a:r>
            <a:r>
              <a:rPr lang="en-US" dirty="0" err="1">
                <a:solidFill>
                  <a:srgbClr val="000000"/>
                </a:solidFill>
              </a:rPr>
              <a:t>erreger</a:t>
            </a:r>
            <a:r>
              <a:rPr lang="en-US" dirty="0">
                <a:solidFill>
                  <a:srgbClr val="000000"/>
                </a:solidFill>
              </a:rPr>
              <a:t>). Die </a:t>
            </a:r>
            <a:r>
              <a:rPr lang="en-US" dirty="0" err="1">
                <a:solidFill>
                  <a:srgbClr val="000000"/>
                </a:solidFill>
              </a:rPr>
              <a:t>Richtwirkung</a:t>
            </a:r>
            <a:r>
              <a:rPr lang="en-US" dirty="0">
                <a:solidFill>
                  <a:srgbClr val="000000"/>
                </a:solidFill>
              </a:rPr>
              <a:t> </a:t>
            </a:r>
            <a:r>
              <a:rPr lang="en-US" dirty="0" err="1">
                <a:solidFill>
                  <a:srgbClr val="000000"/>
                </a:solidFill>
              </a:rPr>
              <a:t>ergibt</a:t>
            </a:r>
            <a:r>
              <a:rPr lang="en-US" dirty="0">
                <a:solidFill>
                  <a:srgbClr val="000000"/>
                </a:solidFill>
              </a:rPr>
              <a:t> </a:t>
            </a:r>
            <a:r>
              <a:rPr lang="en-US" dirty="0" err="1">
                <a:solidFill>
                  <a:srgbClr val="000000"/>
                </a:solidFill>
              </a:rPr>
              <a:t>sich</a:t>
            </a:r>
            <a:r>
              <a:rPr lang="en-US" dirty="0">
                <a:solidFill>
                  <a:srgbClr val="000000"/>
                </a:solidFill>
              </a:rPr>
              <a:t> </a:t>
            </a:r>
            <a:r>
              <a:rPr lang="en-US" dirty="0" err="1">
                <a:solidFill>
                  <a:srgbClr val="000000"/>
                </a:solidFill>
              </a:rPr>
              <a:t>durch</a:t>
            </a:r>
            <a:r>
              <a:rPr lang="en-US" dirty="0">
                <a:solidFill>
                  <a:srgbClr val="000000"/>
                </a:solidFill>
              </a:rPr>
              <a:t> </a:t>
            </a:r>
            <a:r>
              <a:rPr lang="en-US" dirty="0" err="1">
                <a:solidFill>
                  <a:srgbClr val="000000"/>
                </a:solidFill>
              </a:rPr>
              <a:t>Überlagerung</a:t>
            </a:r>
            <a:r>
              <a:rPr lang="en-US" dirty="0">
                <a:solidFill>
                  <a:srgbClr val="000000"/>
                </a:solidFill>
              </a:rPr>
              <a:t> der </a:t>
            </a:r>
            <a:r>
              <a:rPr lang="en-US" dirty="0" err="1">
                <a:solidFill>
                  <a:srgbClr val="000000"/>
                </a:solidFill>
              </a:rPr>
              <a:t>Phasen</a:t>
            </a:r>
            <a:r>
              <a:rPr lang="en-US" dirty="0">
                <a:solidFill>
                  <a:srgbClr val="000000"/>
                </a:solidFill>
              </a:rPr>
              <a:t> </a:t>
            </a:r>
            <a:r>
              <a:rPr lang="en-US" dirty="0" err="1">
                <a:solidFill>
                  <a:srgbClr val="000000"/>
                </a:solidFill>
              </a:rPr>
              <a:t>aus</a:t>
            </a:r>
            <a:r>
              <a:rPr lang="en-US" dirty="0">
                <a:solidFill>
                  <a:srgbClr val="000000"/>
                </a:solidFill>
              </a:rPr>
              <a:t> </a:t>
            </a:r>
            <a:r>
              <a:rPr lang="en-US" dirty="0" err="1">
                <a:solidFill>
                  <a:srgbClr val="000000"/>
                </a:solidFill>
              </a:rPr>
              <a:t>induktivem</a:t>
            </a:r>
            <a:r>
              <a:rPr lang="en-US" dirty="0">
                <a:solidFill>
                  <a:srgbClr val="000000"/>
                </a:solidFill>
              </a:rPr>
              <a:t> </a:t>
            </a:r>
            <a:r>
              <a:rPr lang="en-US" dirty="0" err="1">
                <a:solidFill>
                  <a:srgbClr val="000000"/>
                </a:solidFill>
              </a:rPr>
              <a:t>bzw</a:t>
            </a:r>
            <a:r>
              <a:rPr lang="en-US" dirty="0">
                <a:solidFill>
                  <a:srgbClr val="000000"/>
                </a:solidFill>
              </a:rPr>
              <a:t>. </a:t>
            </a:r>
            <a:r>
              <a:rPr lang="en-US" dirty="0" err="1">
                <a:solidFill>
                  <a:srgbClr val="000000"/>
                </a:solidFill>
              </a:rPr>
              <a:t>kapazitivem</a:t>
            </a:r>
            <a:r>
              <a:rPr lang="en-US" dirty="0">
                <a:solidFill>
                  <a:srgbClr val="000000"/>
                </a:solidFill>
              </a:rPr>
              <a:t> </a:t>
            </a:r>
            <a:r>
              <a:rPr lang="en-US" dirty="0" err="1">
                <a:solidFill>
                  <a:srgbClr val="000000"/>
                </a:solidFill>
              </a:rPr>
              <a:t>Verhalten</a:t>
            </a:r>
            <a:r>
              <a:rPr lang="en-US" dirty="0">
                <a:solidFill>
                  <a:srgbClr val="000000"/>
                </a:solidFill>
              </a:rPr>
              <a:t> der </a:t>
            </a:r>
            <a:r>
              <a:rPr lang="en-US" dirty="0" err="1">
                <a:solidFill>
                  <a:srgbClr val="000000"/>
                </a:solidFill>
              </a:rPr>
              <a:t>gekoppelten</a:t>
            </a:r>
            <a:r>
              <a:rPr lang="en-US" dirty="0">
                <a:solidFill>
                  <a:srgbClr val="000000"/>
                </a:solidFill>
              </a:rPr>
              <a:t> </a:t>
            </a:r>
            <a:r>
              <a:rPr lang="en-US" dirty="0" err="1">
                <a:solidFill>
                  <a:srgbClr val="000000"/>
                </a:solidFill>
              </a:rPr>
              <a:t>Elemente</a:t>
            </a:r>
            <a:r>
              <a:rPr lang="en-US" dirty="0">
                <a:solidFill>
                  <a:srgbClr val="000000"/>
                </a:solidFill>
              </a:rPr>
              <a:t> </a:t>
            </a:r>
            <a:endParaRPr lang="de-DE" dirty="0">
              <a:solidFill>
                <a:srgbClr val="000000"/>
              </a:solidFill>
            </a:endParaRPr>
          </a:p>
        </p:txBody>
      </p:sp>
      <p:sp>
        <p:nvSpPr>
          <p:cNvPr id="7" name="Textfeld 6">
            <a:extLst>
              <a:ext uri="{FF2B5EF4-FFF2-40B4-BE49-F238E27FC236}">
                <a16:creationId xmlns:a16="http://schemas.microsoft.com/office/drawing/2014/main" id="{BEBCE0DB-3180-ADF9-7AC1-5EA5027540EB}"/>
              </a:ext>
            </a:extLst>
          </p:cNvPr>
          <p:cNvSpPr txBox="1"/>
          <p:nvPr/>
        </p:nvSpPr>
        <p:spPr>
          <a:xfrm>
            <a:off x="4791179" y="3442845"/>
            <a:ext cx="2292615" cy="369332"/>
          </a:xfrm>
          <a:prstGeom prst="rect">
            <a:avLst/>
          </a:prstGeom>
          <a:noFill/>
        </p:spPr>
        <p:txBody>
          <a:bodyPr wrap="none" rtlCol="0">
            <a:spAutoFit/>
          </a:bodyPr>
          <a:lstStyle/>
          <a:p>
            <a:r>
              <a:rPr lang="de-DE" dirty="0"/>
              <a:t>Hauptabstrahlrichtung</a:t>
            </a:r>
          </a:p>
        </p:txBody>
      </p:sp>
      <p:grpSp>
        <p:nvGrpSpPr>
          <p:cNvPr id="8" name="Gruppieren 7">
            <a:extLst>
              <a:ext uri="{FF2B5EF4-FFF2-40B4-BE49-F238E27FC236}">
                <a16:creationId xmlns:a16="http://schemas.microsoft.com/office/drawing/2014/main" id="{2FF6C6CB-C5EB-62E6-C814-509C766DC955}"/>
              </a:ext>
            </a:extLst>
          </p:cNvPr>
          <p:cNvGrpSpPr/>
          <p:nvPr/>
        </p:nvGrpSpPr>
        <p:grpSpPr>
          <a:xfrm>
            <a:off x="988106" y="2707749"/>
            <a:ext cx="4759037" cy="2208856"/>
            <a:chOff x="1122218" y="2135922"/>
            <a:chExt cx="4759037" cy="2208856"/>
          </a:xfrm>
        </p:grpSpPr>
        <p:cxnSp>
          <p:nvCxnSpPr>
            <p:cNvPr id="9" name="Gerader Verbinder 8">
              <a:extLst>
                <a:ext uri="{FF2B5EF4-FFF2-40B4-BE49-F238E27FC236}">
                  <a16:creationId xmlns:a16="http://schemas.microsoft.com/office/drawing/2014/main" id="{D5084A2A-55B3-A217-9D0F-0B9B5E2FA18F}"/>
                </a:ext>
              </a:extLst>
            </p:cNvPr>
            <p:cNvCxnSpPr/>
            <p:nvPr/>
          </p:nvCxnSpPr>
          <p:spPr>
            <a:xfrm rot="10800000">
              <a:off x="2133704" y="2292639"/>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BD1D5A39-7196-3303-965B-5188109FA618}"/>
                </a:ext>
              </a:extLst>
            </p:cNvPr>
            <p:cNvCxnSpPr/>
            <p:nvPr/>
          </p:nvCxnSpPr>
          <p:spPr>
            <a:xfrm rot="10800000">
              <a:off x="2125813" y="3379616"/>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2FFE1D2F-D538-F7B0-2036-CA092C456ADB}"/>
                </a:ext>
              </a:extLst>
            </p:cNvPr>
            <p:cNvSpPr/>
            <p:nvPr/>
          </p:nvSpPr>
          <p:spPr>
            <a:xfrm rot="5400000">
              <a:off x="2075812" y="3277691"/>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5DCB79C9-F1DA-4411-2311-6AB523D4533A}"/>
                </a:ext>
              </a:extLst>
            </p:cNvPr>
            <p:cNvSpPr/>
            <p:nvPr/>
          </p:nvSpPr>
          <p:spPr>
            <a:xfrm rot="5400000">
              <a:off x="2075812" y="3115362"/>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FB908823-36FA-EB20-EE76-4CAB0E0EA1F4}"/>
                </a:ext>
              </a:extLst>
            </p:cNvPr>
            <p:cNvCxnSpPr/>
            <p:nvPr/>
          </p:nvCxnSpPr>
          <p:spPr>
            <a:xfrm flipH="1">
              <a:off x="1122218" y="3248514"/>
              <a:ext cx="4759037" cy="7"/>
            </a:xfrm>
            <a:prstGeom prst="line">
              <a:avLst/>
            </a:prstGeom>
            <a:ln>
              <a:solidFill>
                <a:schemeClr val="tx1"/>
              </a:solidFill>
              <a:prstDash val="lgDash"/>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9253986A-73FB-1D51-880A-9CCB964D3AA8}"/>
                </a:ext>
              </a:extLst>
            </p:cNvPr>
            <p:cNvCxnSpPr/>
            <p:nvPr/>
          </p:nvCxnSpPr>
          <p:spPr>
            <a:xfrm flipV="1">
              <a:off x="2582686" y="2476162"/>
              <a:ext cx="0" cy="160305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ED20792-CD48-17D2-276A-E7E3171B4056}"/>
                </a:ext>
              </a:extLst>
            </p:cNvPr>
            <p:cNvCxnSpPr/>
            <p:nvPr/>
          </p:nvCxnSpPr>
          <p:spPr>
            <a:xfrm flipV="1">
              <a:off x="3348150" y="2476162"/>
              <a:ext cx="0" cy="160305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CCF86A9A-D24F-99C8-8ED6-40DA22407931}"/>
                </a:ext>
              </a:extLst>
            </p:cNvPr>
            <p:cNvCxnSpPr/>
            <p:nvPr/>
          </p:nvCxnSpPr>
          <p:spPr>
            <a:xfrm flipV="1">
              <a:off x="4124005" y="2477036"/>
              <a:ext cx="0" cy="160305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586C75D8-5994-BB69-B515-B48FFA3C1FF1}"/>
                </a:ext>
              </a:extLst>
            </p:cNvPr>
            <p:cNvCxnSpPr/>
            <p:nvPr/>
          </p:nvCxnSpPr>
          <p:spPr>
            <a:xfrm flipV="1">
              <a:off x="4910251" y="2476162"/>
              <a:ext cx="0" cy="160305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0B1C455-E0B8-9578-9706-69EA290DD816}"/>
                </a:ext>
              </a:extLst>
            </p:cNvPr>
            <p:cNvCxnSpPr/>
            <p:nvPr/>
          </p:nvCxnSpPr>
          <p:spPr>
            <a:xfrm flipH="1" flipV="1">
              <a:off x="1371600" y="2135922"/>
              <a:ext cx="0" cy="22088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feld 21">
            <a:extLst>
              <a:ext uri="{FF2B5EF4-FFF2-40B4-BE49-F238E27FC236}">
                <a16:creationId xmlns:a16="http://schemas.microsoft.com/office/drawing/2014/main" id="{2737FA3D-0D04-C8F5-EB10-A5861BB2F6AE}"/>
              </a:ext>
            </a:extLst>
          </p:cNvPr>
          <p:cNvSpPr txBox="1"/>
          <p:nvPr/>
        </p:nvSpPr>
        <p:spPr>
          <a:xfrm>
            <a:off x="925615" y="4796895"/>
            <a:ext cx="2147960" cy="923330"/>
          </a:xfrm>
          <a:prstGeom prst="rect">
            <a:avLst/>
          </a:prstGeom>
          <a:noFill/>
        </p:spPr>
        <p:txBody>
          <a:bodyPr wrap="none" rtlCol="0">
            <a:spAutoFit/>
          </a:bodyPr>
          <a:lstStyle/>
          <a:p>
            <a:pPr algn="ctr"/>
            <a:r>
              <a:rPr lang="de-DE" dirty="0"/>
              <a:t>Dipol</a:t>
            </a:r>
          </a:p>
          <a:p>
            <a:pPr algn="ctr"/>
            <a:r>
              <a:rPr lang="de-DE" dirty="0"/>
              <a:t>Erreger</a:t>
            </a:r>
          </a:p>
          <a:p>
            <a:pPr algn="ctr"/>
            <a:r>
              <a:rPr lang="de-DE" dirty="0"/>
              <a:t>(</a:t>
            </a:r>
            <a:r>
              <a:rPr lang="de-DE" b="1" dirty="0"/>
              <a:t>gespeistes Element</a:t>
            </a:r>
            <a:r>
              <a:rPr lang="de-DE" dirty="0"/>
              <a:t>)</a:t>
            </a:r>
          </a:p>
        </p:txBody>
      </p:sp>
      <p:sp>
        <p:nvSpPr>
          <p:cNvPr id="23" name="Textfeld 22">
            <a:extLst>
              <a:ext uri="{FF2B5EF4-FFF2-40B4-BE49-F238E27FC236}">
                <a16:creationId xmlns:a16="http://schemas.microsoft.com/office/drawing/2014/main" id="{E6312EAD-2921-0293-07FA-CAE3C8FCF906}"/>
              </a:ext>
            </a:extLst>
          </p:cNvPr>
          <p:cNvSpPr txBox="1"/>
          <p:nvPr/>
        </p:nvSpPr>
        <p:spPr>
          <a:xfrm>
            <a:off x="362890" y="4854962"/>
            <a:ext cx="1037593" cy="369332"/>
          </a:xfrm>
          <a:prstGeom prst="rect">
            <a:avLst/>
          </a:prstGeom>
          <a:noFill/>
        </p:spPr>
        <p:txBody>
          <a:bodyPr wrap="none" rtlCol="0">
            <a:spAutoFit/>
          </a:bodyPr>
          <a:lstStyle/>
          <a:p>
            <a:pPr algn="ctr"/>
            <a:r>
              <a:rPr lang="de-DE" dirty="0"/>
              <a:t>Reflektor</a:t>
            </a:r>
          </a:p>
        </p:txBody>
      </p:sp>
      <p:sp>
        <p:nvSpPr>
          <p:cNvPr id="24" name="Textfeld 23">
            <a:extLst>
              <a:ext uri="{FF2B5EF4-FFF2-40B4-BE49-F238E27FC236}">
                <a16:creationId xmlns:a16="http://schemas.microsoft.com/office/drawing/2014/main" id="{AF452762-271B-DE52-F0B2-D63D85CF5065}"/>
              </a:ext>
            </a:extLst>
          </p:cNvPr>
          <p:cNvSpPr txBox="1"/>
          <p:nvPr/>
        </p:nvSpPr>
        <p:spPr>
          <a:xfrm>
            <a:off x="3113621" y="4668035"/>
            <a:ext cx="1186735" cy="369332"/>
          </a:xfrm>
          <a:prstGeom prst="rect">
            <a:avLst/>
          </a:prstGeom>
          <a:noFill/>
        </p:spPr>
        <p:txBody>
          <a:bodyPr wrap="none" rtlCol="0">
            <a:spAutoFit/>
          </a:bodyPr>
          <a:lstStyle/>
          <a:p>
            <a:pPr algn="ctr"/>
            <a:r>
              <a:rPr lang="de-DE" dirty="0"/>
              <a:t>Direktoren</a:t>
            </a:r>
          </a:p>
        </p:txBody>
      </p:sp>
      <p:grpSp>
        <p:nvGrpSpPr>
          <p:cNvPr id="45" name="Gruppieren 44">
            <a:extLst>
              <a:ext uri="{FF2B5EF4-FFF2-40B4-BE49-F238E27FC236}">
                <a16:creationId xmlns:a16="http://schemas.microsoft.com/office/drawing/2014/main" id="{139B528C-9923-DE01-3181-41B29881F1ED}"/>
              </a:ext>
            </a:extLst>
          </p:cNvPr>
          <p:cNvGrpSpPr/>
          <p:nvPr/>
        </p:nvGrpSpPr>
        <p:grpSpPr>
          <a:xfrm>
            <a:off x="7273469" y="3280305"/>
            <a:ext cx="2598864" cy="1130237"/>
            <a:chOff x="7273469" y="3280305"/>
            <a:chExt cx="2598864" cy="1130237"/>
          </a:xfrm>
        </p:grpSpPr>
        <p:cxnSp>
          <p:nvCxnSpPr>
            <p:cNvPr id="34" name="Gerader Verbinder 33">
              <a:extLst>
                <a:ext uri="{FF2B5EF4-FFF2-40B4-BE49-F238E27FC236}">
                  <a16:creationId xmlns:a16="http://schemas.microsoft.com/office/drawing/2014/main" id="{6EC461D0-F3DC-5C31-A464-AA1A2A5C1980}"/>
                </a:ext>
              </a:extLst>
            </p:cNvPr>
            <p:cNvCxnSpPr/>
            <p:nvPr/>
          </p:nvCxnSpPr>
          <p:spPr>
            <a:xfrm rot="10800000">
              <a:off x="8009845" y="3500973"/>
              <a:ext cx="0" cy="307114"/>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C3B4911F-9F23-9632-9F94-CEC7FC4E15E6}"/>
                </a:ext>
              </a:extLst>
            </p:cNvPr>
            <p:cNvCxnSpPr/>
            <p:nvPr/>
          </p:nvCxnSpPr>
          <p:spPr>
            <a:xfrm rot="10800000">
              <a:off x="8007342" y="3904144"/>
              <a:ext cx="0" cy="307114"/>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Ellipse 35">
              <a:extLst>
                <a:ext uri="{FF2B5EF4-FFF2-40B4-BE49-F238E27FC236}">
                  <a16:creationId xmlns:a16="http://schemas.microsoft.com/office/drawing/2014/main" id="{9932AEAB-05F6-F894-3F97-3B634DD0C5EA}"/>
                </a:ext>
              </a:extLst>
            </p:cNvPr>
            <p:cNvSpPr/>
            <p:nvPr/>
          </p:nvSpPr>
          <p:spPr>
            <a:xfrm rot="5400000">
              <a:off x="7988581" y="3869244"/>
              <a:ext cx="40058" cy="34248"/>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a:extLst>
                <a:ext uri="{FF2B5EF4-FFF2-40B4-BE49-F238E27FC236}">
                  <a16:creationId xmlns:a16="http://schemas.microsoft.com/office/drawing/2014/main" id="{0D697318-62E9-57E6-E9F7-DF802C95887C}"/>
                </a:ext>
              </a:extLst>
            </p:cNvPr>
            <p:cNvSpPr/>
            <p:nvPr/>
          </p:nvSpPr>
          <p:spPr>
            <a:xfrm rot="5400000">
              <a:off x="7988581" y="3809034"/>
              <a:ext cx="40058" cy="34248"/>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r Verbinder 37">
              <a:extLst>
                <a:ext uri="{FF2B5EF4-FFF2-40B4-BE49-F238E27FC236}">
                  <a16:creationId xmlns:a16="http://schemas.microsoft.com/office/drawing/2014/main" id="{7B75F367-2A19-EAF6-933F-D4880FA81C10}"/>
                </a:ext>
              </a:extLst>
            </p:cNvPr>
            <p:cNvCxnSpPr/>
            <p:nvPr/>
          </p:nvCxnSpPr>
          <p:spPr>
            <a:xfrm flipV="1">
              <a:off x="8152224" y="3569043"/>
              <a:ext cx="0" cy="59459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0AB625AA-6C12-EFFD-FA50-E1BE641BC48A}"/>
                </a:ext>
              </a:extLst>
            </p:cNvPr>
            <p:cNvCxnSpPr/>
            <p:nvPr/>
          </p:nvCxnSpPr>
          <p:spPr>
            <a:xfrm flipV="1">
              <a:off x="8394964" y="3569043"/>
              <a:ext cx="0" cy="59459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A5EC14F-1AD8-B29C-D35A-C8D03A26AA06}"/>
                </a:ext>
              </a:extLst>
            </p:cNvPr>
            <p:cNvCxnSpPr/>
            <p:nvPr/>
          </p:nvCxnSpPr>
          <p:spPr>
            <a:xfrm flipV="1">
              <a:off x="8640999" y="3569368"/>
              <a:ext cx="0" cy="59459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5750E41B-9010-F7B0-AA8F-309E4A0E3925}"/>
                </a:ext>
              </a:extLst>
            </p:cNvPr>
            <p:cNvCxnSpPr/>
            <p:nvPr/>
          </p:nvCxnSpPr>
          <p:spPr>
            <a:xfrm flipV="1">
              <a:off x="8890330" y="3569043"/>
              <a:ext cx="0" cy="59459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BE2FCB67-39D0-4868-C19D-9F6D98A59805}"/>
                </a:ext>
              </a:extLst>
            </p:cNvPr>
            <p:cNvCxnSpPr/>
            <p:nvPr/>
          </p:nvCxnSpPr>
          <p:spPr>
            <a:xfrm flipH="1" flipV="1">
              <a:off x="7768170" y="3442845"/>
              <a:ext cx="0" cy="819287"/>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A9EAE55F-AA33-5458-EE0D-87292BC0A272}"/>
                </a:ext>
              </a:extLst>
            </p:cNvPr>
            <p:cNvCxnSpPr/>
            <p:nvPr/>
          </p:nvCxnSpPr>
          <p:spPr>
            <a:xfrm flipH="1">
              <a:off x="7273469" y="3845885"/>
              <a:ext cx="2563554" cy="7"/>
            </a:xfrm>
            <a:prstGeom prst="line">
              <a:avLst/>
            </a:prstGeom>
            <a:ln>
              <a:solidFill>
                <a:schemeClr val="tx1"/>
              </a:solidFill>
              <a:prstDash val="lgDash"/>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2" name="Freihandform 9">
              <a:extLst>
                <a:ext uri="{FF2B5EF4-FFF2-40B4-BE49-F238E27FC236}">
                  <a16:creationId xmlns:a16="http://schemas.microsoft.com/office/drawing/2014/main" id="{600457A4-4BE4-8B70-3EC7-E97BBDEF15D1}"/>
                </a:ext>
              </a:extLst>
            </p:cNvPr>
            <p:cNvSpPr/>
            <p:nvPr/>
          </p:nvSpPr>
          <p:spPr>
            <a:xfrm>
              <a:off x="8001970" y="3280305"/>
              <a:ext cx="1870363" cy="564657"/>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40">
              <a:extLst>
                <a:ext uri="{FF2B5EF4-FFF2-40B4-BE49-F238E27FC236}">
                  <a16:creationId xmlns:a16="http://schemas.microsoft.com/office/drawing/2014/main" id="{F3C7B3F1-1A96-8772-4EBD-F92AD02BA4FB}"/>
                </a:ext>
              </a:extLst>
            </p:cNvPr>
            <p:cNvSpPr/>
            <p:nvPr/>
          </p:nvSpPr>
          <p:spPr>
            <a:xfrm flipV="1">
              <a:off x="8001969" y="3844962"/>
              <a:ext cx="1870363" cy="565580"/>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43">
              <a:extLst>
                <a:ext uri="{FF2B5EF4-FFF2-40B4-BE49-F238E27FC236}">
                  <a16:creationId xmlns:a16="http://schemas.microsoft.com/office/drawing/2014/main" id="{A73940D5-7620-3027-2C15-3DA00AC22DEA}"/>
                </a:ext>
              </a:extLst>
            </p:cNvPr>
            <p:cNvSpPr/>
            <p:nvPr/>
          </p:nvSpPr>
          <p:spPr>
            <a:xfrm rot="10800000">
              <a:off x="7689066" y="3845024"/>
              <a:ext cx="290035" cy="76599"/>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45">
              <a:extLst>
                <a:ext uri="{FF2B5EF4-FFF2-40B4-BE49-F238E27FC236}">
                  <a16:creationId xmlns:a16="http://schemas.microsoft.com/office/drawing/2014/main" id="{C939BA55-937A-6F26-A375-475DC8B0E372}"/>
                </a:ext>
              </a:extLst>
            </p:cNvPr>
            <p:cNvSpPr/>
            <p:nvPr/>
          </p:nvSpPr>
          <p:spPr>
            <a:xfrm rot="10800000" flipV="1">
              <a:off x="7689066" y="3768300"/>
              <a:ext cx="290035" cy="76724"/>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3" name="Textfeld 42">
            <a:extLst>
              <a:ext uri="{FF2B5EF4-FFF2-40B4-BE49-F238E27FC236}">
                <a16:creationId xmlns:a16="http://schemas.microsoft.com/office/drawing/2014/main" id="{92045C5D-47A3-593F-067A-19CD2A41238E}"/>
              </a:ext>
            </a:extLst>
          </p:cNvPr>
          <p:cNvSpPr txBox="1"/>
          <p:nvPr/>
        </p:nvSpPr>
        <p:spPr>
          <a:xfrm>
            <a:off x="7613185" y="4606619"/>
            <a:ext cx="2226700" cy="369332"/>
          </a:xfrm>
          <a:prstGeom prst="rect">
            <a:avLst/>
          </a:prstGeom>
          <a:noFill/>
        </p:spPr>
        <p:txBody>
          <a:bodyPr wrap="none" rtlCol="0">
            <a:spAutoFit/>
          </a:bodyPr>
          <a:lstStyle/>
          <a:p>
            <a:r>
              <a:rPr lang="de-DE" dirty="0"/>
              <a:t>Abstrahlcharakteristik</a:t>
            </a:r>
          </a:p>
        </p:txBody>
      </p:sp>
      <p:sp>
        <p:nvSpPr>
          <p:cNvPr id="44" name="Textfeld 43">
            <a:extLst>
              <a:ext uri="{FF2B5EF4-FFF2-40B4-BE49-F238E27FC236}">
                <a16:creationId xmlns:a16="http://schemas.microsoft.com/office/drawing/2014/main" id="{9B404023-133E-4880-49C1-A90738A728D9}"/>
              </a:ext>
            </a:extLst>
          </p:cNvPr>
          <p:cNvSpPr txBox="1"/>
          <p:nvPr/>
        </p:nvSpPr>
        <p:spPr>
          <a:xfrm>
            <a:off x="2216498" y="2752361"/>
            <a:ext cx="2097049" cy="261610"/>
          </a:xfrm>
          <a:prstGeom prst="rect">
            <a:avLst/>
          </a:prstGeom>
          <a:noFill/>
        </p:spPr>
        <p:txBody>
          <a:bodyPr wrap="none" rtlCol="0">
            <a:spAutoFit/>
          </a:bodyPr>
          <a:lstStyle/>
          <a:p>
            <a:pPr algn="ctr"/>
            <a:r>
              <a:rPr lang="de-DE" sz="1100" dirty="0"/>
              <a:t>Beispiel zeigt eine 6-Element </a:t>
            </a:r>
            <a:r>
              <a:rPr lang="de-DE" sz="1100" dirty="0" err="1"/>
              <a:t>Yagi</a:t>
            </a:r>
            <a:endParaRPr lang="de-DE" sz="1100" dirty="0"/>
          </a:p>
        </p:txBody>
      </p:sp>
    </p:spTree>
    <p:extLst>
      <p:ext uri="{BB962C8B-B14F-4D97-AF65-F5344CB8AC3E}">
        <p14:creationId xmlns:p14="http://schemas.microsoft.com/office/powerpoint/2010/main" val="273161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24" grpId="0"/>
      <p:bldP spid="43" grpId="0"/>
      <p:bldP spid="4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Faltdipol, Quad, delta-Loop</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D3810A76-BD92-E270-85ED-2A16A9920259}"/>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p:txBody>
      </p:sp>
      <p:grpSp>
        <p:nvGrpSpPr>
          <p:cNvPr id="7" name="Gruppieren 6">
            <a:extLst>
              <a:ext uri="{FF2B5EF4-FFF2-40B4-BE49-F238E27FC236}">
                <a16:creationId xmlns:a16="http://schemas.microsoft.com/office/drawing/2014/main" id="{8179A0B6-35F6-2240-2C36-096F87A16C56}"/>
              </a:ext>
            </a:extLst>
          </p:cNvPr>
          <p:cNvGrpSpPr/>
          <p:nvPr/>
        </p:nvGrpSpPr>
        <p:grpSpPr>
          <a:xfrm rot="16200000">
            <a:off x="1088043" y="1612468"/>
            <a:ext cx="620504" cy="1924475"/>
            <a:chOff x="835945" y="1784377"/>
            <a:chExt cx="620504" cy="1924475"/>
          </a:xfrm>
        </p:grpSpPr>
        <p:cxnSp>
          <p:nvCxnSpPr>
            <p:cNvPr id="8" name="Gerader Verbinder 7">
              <a:extLst>
                <a:ext uri="{FF2B5EF4-FFF2-40B4-BE49-F238E27FC236}">
                  <a16:creationId xmlns:a16="http://schemas.microsoft.com/office/drawing/2014/main" id="{F88436FB-4078-ECF6-68DA-CB8E0A868CB0}"/>
                </a:ext>
              </a:extLst>
            </p:cNvPr>
            <p:cNvCxnSpPr/>
            <p:nvPr/>
          </p:nvCxnSpPr>
          <p:spPr>
            <a:xfrm rot="5400000">
              <a:off x="1255983" y="3540683"/>
              <a:ext cx="20" cy="31736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F3DDC244-45A5-555C-0008-9F09B1A0D8AB}"/>
                </a:ext>
              </a:extLst>
            </p:cNvPr>
            <p:cNvCxnSpPr/>
            <p:nvPr/>
          </p:nvCxnSpPr>
          <p:spPr>
            <a:xfrm rot="5400000" flipV="1">
              <a:off x="227361" y="2741886"/>
              <a:ext cx="1914977"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F8B45417-9B0B-9A56-047D-CED3672DAD31}"/>
                </a:ext>
              </a:extLst>
            </p:cNvPr>
            <p:cNvSpPr txBox="1"/>
            <p:nvPr/>
          </p:nvSpPr>
          <p:spPr>
            <a:xfrm rot="5400000">
              <a:off x="708666" y="2601463"/>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2</a:t>
              </a:r>
            </a:p>
          </p:txBody>
        </p:sp>
        <p:cxnSp>
          <p:nvCxnSpPr>
            <p:cNvPr id="14" name="Gerader Verbinder 13">
              <a:extLst>
                <a:ext uri="{FF2B5EF4-FFF2-40B4-BE49-F238E27FC236}">
                  <a16:creationId xmlns:a16="http://schemas.microsoft.com/office/drawing/2014/main" id="{9A025065-9E19-4E5E-DEF5-EB8A1870EBA5}"/>
                </a:ext>
              </a:extLst>
            </p:cNvPr>
            <p:cNvCxnSpPr/>
            <p:nvPr/>
          </p:nvCxnSpPr>
          <p:spPr>
            <a:xfrm rot="5400000">
              <a:off x="1260947" y="1620742"/>
              <a:ext cx="0" cy="32727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F5E8F386-B1C2-6074-A86D-5CDE87064CFA}"/>
                </a:ext>
              </a:extLst>
            </p:cNvPr>
            <p:cNvCxnSpPr/>
            <p:nvPr/>
          </p:nvCxnSpPr>
          <p:spPr>
            <a:xfrm rot="10800000">
              <a:off x="1406341" y="1793875"/>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9CF73BDE-B73C-3BC3-B7A5-C5D4CD27472D}"/>
                </a:ext>
              </a:extLst>
            </p:cNvPr>
            <p:cNvCxnSpPr/>
            <p:nvPr/>
          </p:nvCxnSpPr>
          <p:spPr>
            <a:xfrm rot="10800000">
              <a:off x="1401043" y="2880852"/>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21590F22-22FF-A19B-3D8F-692388BDB134}"/>
                </a:ext>
              </a:extLst>
            </p:cNvPr>
            <p:cNvSpPr/>
            <p:nvPr/>
          </p:nvSpPr>
          <p:spPr>
            <a:xfrm rot="5400000">
              <a:off x="1348449" y="277892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8ECB48B3-0B5E-B9DC-41E1-5BB34F21534E}"/>
                </a:ext>
              </a:extLst>
            </p:cNvPr>
            <p:cNvSpPr/>
            <p:nvPr/>
          </p:nvSpPr>
          <p:spPr>
            <a:xfrm rot="5400000">
              <a:off x="1348449" y="261659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 name="Gruppieren 18">
            <a:extLst>
              <a:ext uri="{FF2B5EF4-FFF2-40B4-BE49-F238E27FC236}">
                <a16:creationId xmlns:a16="http://schemas.microsoft.com/office/drawing/2014/main" id="{63083061-773F-BC6A-65E1-EB38C0D514E5}"/>
              </a:ext>
            </a:extLst>
          </p:cNvPr>
          <p:cNvGrpSpPr/>
          <p:nvPr/>
        </p:nvGrpSpPr>
        <p:grpSpPr>
          <a:xfrm>
            <a:off x="3633689" y="2224917"/>
            <a:ext cx="1914978" cy="797347"/>
            <a:chOff x="2815439" y="1995640"/>
            <a:chExt cx="1914978" cy="797347"/>
          </a:xfrm>
        </p:grpSpPr>
        <p:grpSp>
          <p:nvGrpSpPr>
            <p:cNvPr id="20" name="Gruppieren 19">
              <a:extLst>
                <a:ext uri="{FF2B5EF4-FFF2-40B4-BE49-F238E27FC236}">
                  <a16:creationId xmlns:a16="http://schemas.microsoft.com/office/drawing/2014/main" id="{92909BAE-EEFB-5D02-3F40-766B26FDA242}"/>
                </a:ext>
              </a:extLst>
            </p:cNvPr>
            <p:cNvGrpSpPr/>
            <p:nvPr/>
          </p:nvGrpSpPr>
          <p:grpSpPr>
            <a:xfrm rot="16200000">
              <a:off x="3456508" y="1519078"/>
              <a:ext cx="632840" cy="1914978"/>
              <a:chOff x="823609" y="1784380"/>
              <a:chExt cx="632840" cy="1914978"/>
            </a:xfrm>
          </p:grpSpPr>
          <p:cxnSp>
            <p:nvCxnSpPr>
              <p:cNvPr id="24" name="Gerader Verbinder 23">
                <a:extLst>
                  <a:ext uri="{FF2B5EF4-FFF2-40B4-BE49-F238E27FC236}">
                    <a16:creationId xmlns:a16="http://schemas.microsoft.com/office/drawing/2014/main" id="{969EF6EE-3FC9-8475-7DA7-642E709734D8}"/>
                  </a:ext>
                </a:extLst>
              </p:cNvPr>
              <p:cNvCxnSpPr/>
              <p:nvPr/>
            </p:nvCxnSpPr>
            <p:spPr>
              <a:xfrm rot="5400000">
                <a:off x="1236796" y="3521479"/>
                <a:ext cx="2" cy="35575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4723C1F0-84A0-C590-65E4-28257662DA2C}"/>
                  </a:ext>
                </a:extLst>
              </p:cNvPr>
              <p:cNvCxnSpPr/>
              <p:nvPr/>
            </p:nvCxnSpPr>
            <p:spPr>
              <a:xfrm rot="5400000" flipV="1">
                <a:off x="215024" y="2741869"/>
                <a:ext cx="1914977"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58141085-CF83-D7F7-E47F-A5880C72DD5B}"/>
                  </a:ext>
                </a:extLst>
              </p:cNvPr>
              <p:cNvSpPr txBox="1"/>
              <p:nvPr/>
            </p:nvSpPr>
            <p:spPr>
              <a:xfrm rot="5400000">
                <a:off x="696330" y="2601447"/>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2</a:t>
                </a:r>
              </a:p>
            </p:txBody>
          </p:sp>
          <p:cxnSp>
            <p:nvCxnSpPr>
              <p:cNvPr id="27" name="Gerader Verbinder 26">
                <a:extLst>
                  <a:ext uri="{FF2B5EF4-FFF2-40B4-BE49-F238E27FC236}">
                    <a16:creationId xmlns:a16="http://schemas.microsoft.com/office/drawing/2014/main" id="{375468AD-1668-47F6-7DC6-94B6130A1C79}"/>
                  </a:ext>
                </a:extLst>
              </p:cNvPr>
              <p:cNvCxnSpPr/>
              <p:nvPr/>
            </p:nvCxnSpPr>
            <p:spPr>
              <a:xfrm rot="5400000">
                <a:off x="1241751" y="1601549"/>
                <a:ext cx="0" cy="36566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0A54787-7F33-33F3-AA49-65F9F392E2F6}"/>
                  </a:ext>
                </a:extLst>
              </p:cNvPr>
              <p:cNvCxnSpPr/>
              <p:nvPr/>
            </p:nvCxnSpPr>
            <p:spPr>
              <a:xfrm rot="5400000" flipH="1">
                <a:off x="1047404" y="2262938"/>
                <a:ext cx="717873"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BCD55E02-4DDB-3797-1086-6542B90798AE}"/>
                  </a:ext>
                </a:extLst>
              </p:cNvPr>
              <p:cNvCxnSpPr/>
              <p:nvPr/>
            </p:nvCxnSpPr>
            <p:spPr>
              <a:xfrm rot="5400000" flipH="1">
                <a:off x="1053467" y="3233629"/>
                <a:ext cx="705561" cy="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Ellipse 29">
                <a:extLst>
                  <a:ext uri="{FF2B5EF4-FFF2-40B4-BE49-F238E27FC236}">
                    <a16:creationId xmlns:a16="http://schemas.microsoft.com/office/drawing/2014/main" id="{9D939064-4484-36F7-9A29-272F26031C11}"/>
                  </a:ext>
                </a:extLst>
              </p:cNvPr>
              <p:cNvSpPr/>
              <p:nvPr/>
            </p:nvSpPr>
            <p:spPr>
              <a:xfrm rot="5400000">
                <a:off x="1348449" y="2778927"/>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3B9DA007-6EAD-704B-D056-030DF9E80E95}"/>
                  </a:ext>
                </a:extLst>
              </p:cNvPr>
              <p:cNvSpPr/>
              <p:nvPr/>
            </p:nvSpPr>
            <p:spPr>
              <a:xfrm rot="5400000">
                <a:off x="1348449" y="2616598"/>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1" name="Gerader Verbinder 20">
              <a:extLst>
                <a:ext uri="{FF2B5EF4-FFF2-40B4-BE49-F238E27FC236}">
                  <a16:creationId xmlns:a16="http://schemas.microsoft.com/office/drawing/2014/main" id="{59AF10C5-5CA3-BF04-E416-F7E5299D8786}"/>
                </a:ext>
              </a:extLst>
            </p:cNvPr>
            <p:cNvCxnSpPr>
              <a:stCxn id="22" idx="0"/>
              <a:endCxn id="23" idx="2"/>
            </p:cNvCxnSpPr>
            <p:nvPr/>
          </p:nvCxnSpPr>
          <p:spPr>
            <a:xfrm flipH="1" flipV="1">
              <a:off x="2931717" y="1995649"/>
              <a:ext cx="1682410" cy="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Bogen 21">
              <a:extLst>
                <a:ext uri="{FF2B5EF4-FFF2-40B4-BE49-F238E27FC236}">
                  <a16:creationId xmlns:a16="http://schemas.microsoft.com/office/drawing/2014/main" id="{C94C413B-1DAD-E6FA-8A0D-84E87D594157}"/>
                </a:ext>
              </a:extLst>
            </p:cNvPr>
            <p:cNvSpPr/>
            <p:nvPr/>
          </p:nvSpPr>
          <p:spPr>
            <a:xfrm>
              <a:off x="4511987" y="1995737"/>
              <a:ext cx="204281" cy="211031"/>
            </a:xfrm>
            <a:prstGeom prst="arc">
              <a:avLst>
                <a:gd name="adj1" fmla="val 16200000"/>
                <a:gd name="adj2" fmla="val 5442550"/>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Bogen 22">
              <a:extLst>
                <a:ext uri="{FF2B5EF4-FFF2-40B4-BE49-F238E27FC236}">
                  <a16:creationId xmlns:a16="http://schemas.microsoft.com/office/drawing/2014/main" id="{3210CE58-0431-10A2-7DE6-C4A8DB12CA8E}"/>
                </a:ext>
              </a:extLst>
            </p:cNvPr>
            <p:cNvSpPr/>
            <p:nvPr/>
          </p:nvSpPr>
          <p:spPr>
            <a:xfrm rot="10800000">
              <a:off x="2828271" y="1995640"/>
              <a:ext cx="204281" cy="211031"/>
            </a:xfrm>
            <a:prstGeom prst="arc">
              <a:avLst>
                <a:gd name="adj1" fmla="val 16200000"/>
                <a:gd name="adj2" fmla="val 5442550"/>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32" name="Textfeld 31">
            <a:extLst>
              <a:ext uri="{FF2B5EF4-FFF2-40B4-BE49-F238E27FC236}">
                <a16:creationId xmlns:a16="http://schemas.microsoft.com/office/drawing/2014/main" id="{2DF6889E-8CFF-E196-5A8D-45CC2ED73E2E}"/>
              </a:ext>
            </a:extLst>
          </p:cNvPr>
          <p:cNvSpPr txBox="1"/>
          <p:nvPr/>
        </p:nvSpPr>
        <p:spPr>
          <a:xfrm rot="2700000">
            <a:off x="6405211" y="2747870"/>
            <a:ext cx="623889" cy="369332"/>
          </a:xfrm>
          <a:prstGeom prst="rect">
            <a:avLst/>
          </a:prstGeom>
          <a:noFill/>
        </p:spPr>
        <p:txBody>
          <a:bodyPr wrap="none" rtlCol="0">
            <a:spAutoFit/>
          </a:bodyPr>
          <a:lstStyle/>
          <a:p>
            <a:r>
              <a:rPr lang="de-DE" dirty="0">
                <a:latin typeface="Symbol" panose="05050102010706020507" pitchFamily="18" charset="2"/>
              </a:rPr>
              <a:t>l</a:t>
            </a:r>
            <a:r>
              <a:rPr lang="de-DE" dirty="0"/>
              <a:t> / 4</a:t>
            </a:r>
          </a:p>
        </p:txBody>
      </p:sp>
      <p:grpSp>
        <p:nvGrpSpPr>
          <p:cNvPr id="33" name="Gruppieren 32">
            <a:extLst>
              <a:ext uri="{FF2B5EF4-FFF2-40B4-BE49-F238E27FC236}">
                <a16:creationId xmlns:a16="http://schemas.microsoft.com/office/drawing/2014/main" id="{A17DF353-BD30-5372-F0F4-8DBF0F0A78F6}"/>
              </a:ext>
            </a:extLst>
          </p:cNvPr>
          <p:cNvGrpSpPr/>
          <p:nvPr/>
        </p:nvGrpSpPr>
        <p:grpSpPr>
          <a:xfrm>
            <a:off x="6696968" y="1651251"/>
            <a:ext cx="1505049" cy="1559893"/>
            <a:chOff x="5977773" y="887102"/>
            <a:chExt cx="1505049" cy="1559893"/>
          </a:xfrm>
        </p:grpSpPr>
        <p:grpSp>
          <p:nvGrpSpPr>
            <p:cNvPr id="34" name="Gruppieren 33">
              <a:extLst>
                <a:ext uri="{FF2B5EF4-FFF2-40B4-BE49-F238E27FC236}">
                  <a16:creationId xmlns:a16="http://schemas.microsoft.com/office/drawing/2014/main" id="{DA4BB709-DCBF-B397-DFE9-955A49711A11}"/>
                </a:ext>
              </a:extLst>
            </p:cNvPr>
            <p:cNvGrpSpPr/>
            <p:nvPr/>
          </p:nvGrpSpPr>
          <p:grpSpPr>
            <a:xfrm rot="2700000">
              <a:off x="5700073" y="1842023"/>
              <a:ext cx="882672" cy="327271"/>
              <a:chOff x="5682967" y="2167356"/>
              <a:chExt cx="1914998" cy="327271"/>
            </a:xfrm>
          </p:grpSpPr>
          <p:cxnSp>
            <p:nvCxnSpPr>
              <p:cNvPr id="41" name="Gerader Verbinder 40">
                <a:extLst>
                  <a:ext uri="{FF2B5EF4-FFF2-40B4-BE49-F238E27FC236}">
                    <a16:creationId xmlns:a16="http://schemas.microsoft.com/office/drawing/2014/main" id="{2E3FF7A1-3B93-C61B-C78D-6F764935210E}"/>
                  </a:ext>
                </a:extLst>
              </p:cNvPr>
              <p:cNvCxnSpPr/>
              <p:nvPr/>
            </p:nvCxnSpPr>
            <p:spPr>
              <a:xfrm>
                <a:off x="7597945" y="2177263"/>
                <a:ext cx="20" cy="31736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911587C2-2AB5-3D2C-B0AB-BA2123D976DB}"/>
                  </a:ext>
                </a:extLst>
              </p:cNvPr>
              <p:cNvCxnSpPr/>
              <p:nvPr/>
            </p:nvCxnSpPr>
            <p:spPr>
              <a:xfrm flipV="1">
                <a:off x="5682988" y="2407089"/>
                <a:ext cx="1914977" cy="0"/>
              </a:xfrm>
              <a:prstGeom prst="line">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E98F8471-9822-8D13-EEE1-CEB99145ADC9}"/>
                  </a:ext>
                </a:extLst>
              </p:cNvPr>
              <p:cNvCxnSpPr/>
              <p:nvPr/>
            </p:nvCxnSpPr>
            <p:spPr>
              <a:xfrm>
                <a:off x="5682967" y="2167356"/>
                <a:ext cx="0" cy="32727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cxnSp>
          <p:nvCxnSpPr>
            <p:cNvPr id="35" name="Gerader Verbinder 34">
              <a:extLst>
                <a:ext uri="{FF2B5EF4-FFF2-40B4-BE49-F238E27FC236}">
                  <a16:creationId xmlns:a16="http://schemas.microsoft.com/office/drawing/2014/main" id="{FD8F5A4B-073D-57A1-A200-490965E1D092}"/>
                </a:ext>
              </a:extLst>
            </p:cNvPr>
            <p:cNvCxnSpPr/>
            <p:nvPr/>
          </p:nvCxnSpPr>
          <p:spPr>
            <a:xfrm rot="2700000">
              <a:off x="7068822" y="1440817"/>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1410F16F-7B94-4651-E7F1-91ED5A4B2270}"/>
                </a:ext>
              </a:extLst>
            </p:cNvPr>
            <p:cNvCxnSpPr/>
            <p:nvPr/>
          </p:nvCxnSpPr>
          <p:spPr>
            <a:xfrm rot="8100000">
              <a:off x="6261931" y="1446286"/>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Ellipse 36">
              <a:extLst>
                <a:ext uri="{FF2B5EF4-FFF2-40B4-BE49-F238E27FC236}">
                  <a16:creationId xmlns:a16="http://schemas.microsoft.com/office/drawing/2014/main" id="{AEA3F4BB-4128-C131-8BAC-74577EF8DCBA}"/>
                </a:ext>
              </a:extLst>
            </p:cNvPr>
            <p:cNvSpPr/>
            <p:nvPr/>
          </p:nvSpPr>
          <p:spPr>
            <a:xfrm>
              <a:off x="6677517" y="2135489"/>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36A493B0-0752-9C91-6849-FA3ABB410F76}"/>
                </a:ext>
              </a:extLst>
            </p:cNvPr>
            <p:cNvSpPr/>
            <p:nvPr/>
          </p:nvSpPr>
          <p:spPr>
            <a:xfrm>
              <a:off x="6515188" y="2135489"/>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r Verbinder 38">
              <a:extLst>
                <a:ext uri="{FF2B5EF4-FFF2-40B4-BE49-F238E27FC236}">
                  <a16:creationId xmlns:a16="http://schemas.microsoft.com/office/drawing/2014/main" id="{E88940A9-94D0-2B35-D226-B28E2034E343}"/>
                </a:ext>
              </a:extLst>
            </p:cNvPr>
            <p:cNvCxnSpPr/>
            <p:nvPr/>
          </p:nvCxnSpPr>
          <p:spPr>
            <a:xfrm flipH="1">
              <a:off x="5981813" y="887102"/>
              <a:ext cx="695704" cy="67772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2F8B6918-41F4-D427-940C-82D1ADCFA5B1}"/>
                </a:ext>
              </a:extLst>
            </p:cNvPr>
            <p:cNvCxnSpPr/>
            <p:nvPr/>
          </p:nvCxnSpPr>
          <p:spPr>
            <a:xfrm flipH="1" flipV="1">
              <a:off x="6665859" y="887102"/>
              <a:ext cx="670078" cy="6721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uppieren 43">
            <a:extLst>
              <a:ext uri="{FF2B5EF4-FFF2-40B4-BE49-F238E27FC236}">
                <a16:creationId xmlns:a16="http://schemas.microsoft.com/office/drawing/2014/main" id="{EC8C803B-F31E-A6B1-25B9-236C974AA826}"/>
              </a:ext>
            </a:extLst>
          </p:cNvPr>
          <p:cNvGrpSpPr/>
          <p:nvPr/>
        </p:nvGrpSpPr>
        <p:grpSpPr>
          <a:xfrm>
            <a:off x="8561647" y="1891959"/>
            <a:ext cx="2027362" cy="1019231"/>
            <a:chOff x="7943438" y="1291245"/>
            <a:chExt cx="2027362" cy="1019231"/>
          </a:xfrm>
        </p:grpSpPr>
        <p:cxnSp>
          <p:nvCxnSpPr>
            <p:cNvPr id="45" name="Gerader Verbinder 44">
              <a:extLst>
                <a:ext uri="{FF2B5EF4-FFF2-40B4-BE49-F238E27FC236}">
                  <a16:creationId xmlns:a16="http://schemas.microsoft.com/office/drawing/2014/main" id="{72C31219-72FE-A0CF-134A-2B4920D8A826}"/>
                </a:ext>
              </a:extLst>
            </p:cNvPr>
            <p:cNvCxnSpPr/>
            <p:nvPr/>
          </p:nvCxnSpPr>
          <p:spPr>
            <a:xfrm flipH="1" flipV="1">
              <a:off x="7943438" y="1291245"/>
              <a:ext cx="869441" cy="92002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Ellipse 45">
              <a:extLst>
                <a:ext uri="{FF2B5EF4-FFF2-40B4-BE49-F238E27FC236}">
                  <a16:creationId xmlns:a16="http://schemas.microsoft.com/office/drawing/2014/main" id="{EB9E71BF-8B6A-5286-931A-18703F4B7D45}"/>
                </a:ext>
              </a:extLst>
            </p:cNvPr>
            <p:cNvSpPr/>
            <p:nvPr/>
          </p:nvSpPr>
          <p:spPr>
            <a:xfrm>
              <a:off x="8953465" y="2202476"/>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a:extLst>
                <a:ext uri="{FF2B5EF4-FFF2-40B4-BE49-F238E27FC236}">
                  <a16:creationId xmlns:a16="http://schemas.microsoft.com/office/drawing/2014/main" id="{DDFC99FA-DCF4-94AC-75F2-63D43AA38DB0}"/>
                </a:ext>
              </a:extLst>
            </p:cNvPr>
            <p:cNvSpPr/>
            <p:nvPr/>
          </p:nvSpPr>
          <p:spPr>
            <a:xfrm>
              <a:off x="8791136" y="2202476"/>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8" name="Gerader Verbinder 47">
              <a:extLst>
                <a:ext uri="{FF2B5EF4-FFF2-40B4-BE49-F238E27FC236}">
                  <a16:creationId xmlns:a16="http://schemas.microsoft.com/office/drawing/2014/main" id="{520430B2-A4D1-7312-4C36-D0A146D2D0D2}"/>
                </a:ext>
              </a:extLst>
            </p:cNvPr>
            <p:cNvCxnSpPr/>
            <p:nvPr/>
          </p:nvCxnSpPr>
          <p:spPr>
            <a:xfrm flipV="1">
              <a:off x="9050771" y="1291245"/>
              <a:ext cx="920029" cy="92298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0078B1FC-6870-A24E-82AD-EFFF6BA64041}"/>
                </a:ext>
              </a:extLst>
            </p:cNvPr>
            <p:cNvCxnSpPr/>
            <p:nvPr/>
          </p:nvCxnSpPr>
          <p:spPr>
            <a:xfrm flipH="1" flipV="1">
              <a:off x="7943438" y="1296000"/>
              <a:ext cx="202736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feld 50">
            <a:extLst>
              <a:ext uri="{FF2B5EF4-FFF2-40B4-BE49-F238E27FC236}">
                <a16:creationId xmlns:a16="http://schemas.microsoft.com/office/drawing/2014/main" id="{8BBC98C7-6D2B-F4B3-1BA0-BD00E5004956}"/>
              </a:ext>
            </a:extLst>
          </p:cNvPr>
          <p:cNvSpPr txBox="1"/>
          <p:nvPr/>
        </p:nvSpPr>
        <p:spPr>
          <a:xfrm>
            <a:off x="728537" y="3364525"/>
            <a:ext cx="1321163" cy="1754326"/>
          </a:xfrm>
          <a:prstGeom prst="rect">
            <a:avLst/>
          </a:prstGeom>
          <a:noFill/>
        </p:spPr>
        <p:txBody>
          <a:bodyPr wrap="square" rtlCol="0">
            <a:spAutoFit/>
          </a:bodyPr>
          <a:lstStyle/>
          <a:p>
            <a:pPr algn="ctr"/>
            <a:r>
              <a:rPr lang="de-DE" sz="1800" dirty="0">
                <a:solidFill>
                  <a:srgbClr val="000000"/>
                </a:solidFill>
              </a:rPr>
              <a:t>Dipol</a:t>
            </a:r>
          </a:p>
          <a:p>
            <a:pPr algn="ctr"/>
            <a:endParaRPr lang="de-DE" dirty="0">
              <a:solidFill>
                <a:srgbClr val="000000"/>
              </a:solidFill>
            </a:endParaRPr>
          </a:p>
          <a:p>
            <a:pPr algn="ctr"/>
            <a:r>
              <a:rPr lang="de-DE" dirty="0">
                <a:solidFill>
                  <a:srgbClr val="000000"/>
                </a:solidFill>
              </a:rPr>
              <a:t>40..90 </a:t>
            </a:r>
            <a:r>
              <a:rPr lang="de-DE" dirty="0">
                <a:latin typeface="Symbol" panose="05050102010706020507" pitchFamily="18" charset="2"/>
              </a:rPr>
              <a:t>W</a:t>
            </a:r>
          </a:p>
          <a:p>
            <a:pPr algn="ctr"/>
            <a:r>
              <a:rPr lang="de-DE" dirty="0">
                <a:solidFill>
                  <a:srgbClr val="000000"/>
                </a:solidFill>
              </a:rPr>
              <a:t>Drahtlänge </a:t>
            </a:r>
            <a:r>
              <a:rPr lang="de-DE" dirty="0">
                <a:latin typeface="Symbol" panose="05050102010706020507" pitchFamily="18" charset="2"/>
              </a:rPr>
              <a:t>l / 2</a:t>
            </a:r>
          </a:p>
          <a:p>
            <a:pPr algn="ctr"/>
            <a:r>
              <a:rPr lang="de-DE" dirty="0">
                <a:solidFill>
                  <a:srgbClr val="000000"/>
                </a:solidFill>
              </a:rPr>
              <a:t>alle Bänder</a:t>
            </a:r>
            <a:endParaRPr lang="de-DE" dirty="0"/>
          </a:p>
        </p:txBody>
      </p:sp>
      <p:sp>
        <p:nvSpPr>
          <p:cNvPr id="53" name="Textfeld 52">
            <a:extLst>
              <a:ext uri="{FF2B5EF4-FFF2-40B4-BE49-F238E27FC236}">
                <a16:creationId xmlns:a16="http://schemas.microsoft.com/office/drawing/2014/main" id="{3EAC7081-536D-F6AE-A2E2-5A5FA16169FE}"/>
              </a:ext>
            </a:extLst>
          </p:cNvPr>
          <p:cNvSpPr txBox="1"/>
          <p:nvPr/>
        </p:nvSpPr>
        <p:spPr>
          <a:xfrm>
            <a:off x="3909987" y="3380400"/>
            <a:ext cx="1450870" cy="1754326"/>
          </a:xfrm>
          <a:prstGeom prst="rect">
            <a:avLst/>
          </a:prstGeom>
          <a:noFill/>
        </p:spPr>
        <p:txBody>
          <a:bodyPr wrap="square" rtlCol="0">
            <a:spAutoFit/>
          </a:bodyPr>
          <a:lstStyle/>
          <a:p>
            <a:pPr algn="ctr"/>
            <a:r>
              <a:rPr lang="de-DE" sz="1800" b="1" dirty="0">
                <a:solidFill>
                  <a:srgbClr val="000000"/>
                </a:solidFill>
              </a:rPr>
              <a:t>Faltdipol</a:t>
            </a:r>
            <a:endParaRPr lang="de-DE" sz="1800" dirty="0">
              <a:solidFill>
                <a:srgbClr val="000000"/>
              </a:solidFill>
            </a:endParaRPr>
          </a:p>
          <a:p>
            <a:pPr algn="ctr"/>
            <a:endParaRPr lang="de-DE" dirty="0">
              <a:solidFill>
                <a:srgbClr val="000000"/>
              </a:solidFill>
            </a:endParaRPr>
          </a:p>
          <a:p>
            <a:pPr algn="ctr"/>
            <a:r>
              <a:rPr lang="de-DE" b="1" dirty="0">
                <a:solidFill>
                  <a:srgbClr val="000000"/>
                </a:solidFill>
              </a:rPr>
              <a:t>240..300 </a:t>
            </a:r>
            <a:r>
              <a:rPr lang="de-DE" b="1" dirty="0">
                <a:latin typeface="Symbol" panose="05050102010706020507" pitchFamily="18" charset="2"/>
              </a:rPr>
              <a:t>W </a:t>
            </a:r>
            <a:r>
              <a:rPr lang="de-DE" b="1" dirty="0">
                <a:solidFill>
                  <a:srgbClr val="000000"/>
                </a:solidFill>
              </a:rPr>
              <a:t>Drahtlänge </a:t>
            </a:r>
            <a:r>
              <a:rPr lang="de-DE" b="1" dirty="0">
                <a:latin typeface="Symbol" panose="05050102010706020507" pitchFamily="18" charset="2"/>
              </a:rPr>
              <a:t>l</a:t>
            </a:r>
          </a:p>
          <a:p>
            <a:pPr algn="ctr"/>
            <a:r>
              <a:rPr lang="de-DE" dirty="0">
                <a:solidFill>
                  <a:srgbClr val="000000"/>
                </a:solidFill>
              </a:rPr>
              <a:t>VHF/UHF</a:t>
            </a:r>
          </a:p>
          <a:p>
            <a:pPr algn="ctr"/>
            <a:endParaRPr lang="de-DE" dirty="0"/>
          </a:p>
        </p:txBody>
      </p:sp>
      <p:sp>
        <p:nvSpPr>
          <p:cNvPr id="55" name="Textfeld 54">
            <a:extLst>
              <a:ext uri="{FF2B5EF4-FFF2-40B4-BE49-F238E27FC236}">
                <a16:creationId xmlns:a16="http://schemas.microsoft.com/office/drawing/2014/main" id="{DBBF3424-4398-B096-B1AF-D0EF514A9201}"/>
              </a:ext>
            </a:extLst>
          </p:cNvPr>
          <p:cNvSpPr txBox="1"/>
          <p:nvPr/>
        </p:nvSpPr>
        <p:spPr>
          <a:xfrm>
            <a:off x="6488582" y="3368743"/>
            <a:ext cx="1694709" cy="1200329"/>
          </a:xfrm>
          <a:prstGeom prst="rect">
            <a:avLst/>
          </a:prstGeom>
          <a:noFill/>
        </p:spPr>
        <p:txBody>
          <a:bodyPr wrap="square" rtlCol="0">
            <a:spAutoFit/>
          </a:bodyPr>
          <a:lstStyle/>
          <a:p>
            <a:pPr algn="ctr"/>
            <a:r>
              <a:rPr lang="de-DE" sz="1800" dirty="0">
                <a:solidFill>
                  <a:srgbClr val="000000"/>
                </a:solidFill>
              </a:rPr>
              <a:t>Quad-Antenne</a:t>
            </a:r>
            <a:endParaRPr lang="de-DE" dirty="0">
              <a:solidFill>
                <a:srgbClr val="000000"/>
              </a:solidFill>
            </a:endParaRPr>
          </a:p>
          <a:p>
            <a:pPr algn="ctr"/>
            <a:endParaRPr lang="de-DE" dirty="0">
              <a:solidFill>
                <a:srgbClr val="000000"/>
              </a:solidFill>
            </a:endParaRPr>
          </a:p>
          <a:p>
            <a:pPr algn="ctr"/>
            <a:endParaRPr lang="de-DE" dirty="0">
              <a:solidFill>
                <a:srgbClr val="000000"/>
              </a:solidFill>
            </a:endParaRPr>
          </a:p>
          <a:p>
            <a:pPr algn="ctr"/>
            <a:r>
              <a:rPr lang="de-DE" dirty="0">
                <a:solidFill>
                  <a:srgbClr val="000000"/>
                </a:solidFill>
              </a:rPr>
              <a:t>Drahtlänge </a:t>
            </a:r>
            <a:r>
              <a:rPr lang="de-DE" dirty="0">
                <a:latin typeface="Symbol" panose="05050102010706020507" pitchFamily="18" charset="2"/>
              </a:rPr>
              <a:t>l</a:t>
            </a:r>
            <a:endParaRPr lang="de-DE" dirty="0"/>
          </a:p>
        </p:txBody>
      </p:sp>
      <p:sp>
        <p:nvSpPr>
          <p:cNvPr id="56" name="Textfeld 55">
            <a:extLst>
              <a:ext uri="{FF2B5EF4-FFF2-40B4-BE49-F238E27FC236}">
                <a16:creationId xmlns:a16="http://schemas.microsoft.com/office/drawing/2014/main" id="{A8376298-572E-633A-E674-F0541340E5C6}"/>
              </a:ext>
            </a:extLst>
          </p:cNvPr>
          <p:cNvSpPr txBox="1"/>
          <p:nvPr/>
        </p:nvSpPr>
        <p:spPr>
          <a:xfrm>
            <a:off x="8669990" y="3380400"/>
            <a:ext cx="1694709" cy="1477328"/>
          </a:xfrm>
          <a:prstGeom prst="rect">
            <a:avLst/>
          </a:prstGeom>
          <a:noFill/>
        </p:spPr>
        <p:txBody>
          <a:bodyPr wrap="square" rtlCol="0">
            <a:spAutoFit/>
          </a:bodyPr>
          <a:lstStyle/>
          <a:p>
            <a:pPr marL="233983" lvl="1" indent="0">
              <a:buNone/>
              <a:defRPr/>
            </a:pPr>
            <a:r>
              <a:rPr lang="de-DE" sz="1800" b="1" dirty="0">
                <a:solidFill>
                  <a:srgbClr val="000000"/>
                </a:solidFill>
              </a:rPr>
              <a:t>Delta-Loop</a:t>
            </a:r>
          </a:p>
          <a:p>
            <a:pPr algn="ctr"/>
            <a:r>
              <a:rPr lang="de-DE" dirty="0">
                <a:solidFill>
                  <a:srgbClr val="000000"/>
                </a:solidFill>
              </a:rPr>
              <a:t>drei gleichlange Drahtstücke</a:t>
            </a:r>
          </a:p>
          <a:p>
            <a:pPr algn="ctr"/>
            <a:endParaRPr lang="de-DE" dirty="0">
              <a:solidFill>
                <a:srgbClr val="000000"/>
              </a:solidFill>
            </a:endParaRPr>
          </a:p>
          <a:p>
            <a:pPr algn="ctr"/>
            <a:r>
              <a:rPr lang="de-DE" dirty="0">
                <a:solidFill>
                  <a:srgbClr val="000000"/>
                </a:solidFill>
              </a:rPr>
              <a:t>Drahtlänge </a:t>
            </a:r>
            <a:r>
              <a:rPr lang="de-DE" dirty="0">
                <a:latin typeface="Symbol" panose="05050102010706020507" pitchFamily="18" charset="2"/>
              </a:rPr>
              <a:t>l</a:t>
            </a:r>
            <a:endParaRPr lang="de-DE" dirty="0"/>
          </a:p>
        </p:txBody>
      </p:sp>
    </p:spTree>
    <p:extLst>
      <p:ext uri="{BB962C8B-B14F-4D97-AF65-F5344CB8AC3E}">
        <p14:creationId xmlns:p14="http://schemas.microsoft.com/office/powerpoint/2010/main" val="385823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P spid="51" grpId="0"/>
      <p:bldP spid="53" grpId="0"/>
      <p:bldP spid="55" grpId="0"/>
      <p:bldP spid="5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rPr>
              <a:t>Drahtantennen (für </a:t>
            </a:r>
            <a:r>
              <a:rPr lang="de-DE" dirty="0">
                <a:solidFill>
                  <a:schemeClr val="tx1"/>
                </a:solidFill>
                <a:latin typeface="+mn-lt"/>
              </a:rPr>
              <a:t>K</a:t>
            </a:r>
            <a:r>
              <a:rPr kumimoji="0" lang="de-DE" sz="2800" b="0" i="0" u="none" strike="noStrike" kern="1200" cap="none" spc="0" normalizeH="0" baseline="0" noProof="0" dirty="0" err="1">
                <a:ln>
                  <a:noFill/>
                </a:ln>
                <a:solidFill>
                  <a:schemeClr val="tx1"/>
                </a:solidFill>
                <a:effectLst/>
                <a:uLnTx/>
                <a:uFillTx/>
                <a:latin typeface="+mn-lt"/>
              </a:rPr>
              <a:t>urzwelle</a:t>
            </a:r>
            <a:r>
              <a:rPr kumimoji="0" lang="de-DE" sz="2800" b="0" i="0" u="none" strike="noStrike" kern="1200" cap="none" spc="0" normalizeH="0" baseline="0" noProof="0" dirty="0">
                <a:ln>
                  <a:noFill/>
                </a:ln>
                <a:solidFill>
                  <a:schemeClr val="tx1"/>
                </a:solidFill>
                <a:effectLst/>
                <a:uLnTx/>
                <a:uFillTx/>
                <a:latin typeface="+mn-lt"/>
              </a:rPr>
              <a:t>)</a:t>
            </a:r>
            <a:endParaRPr kumimoji="0" lang="de-DE" sz="2800" b="0" i="0" u="none" strike="noStrike" kern="1200" cap="none" spc="0" normalizeH="0" baseline="0" noProof="0" dirty="0">
              <a:ln>
                <a:noFill/>
              </a:ln>
              <a:solidFill>
                <a:srgbClr val="A80163"/>
              </a:solidFill>
              <a:effectLst/>
              <a:uLnTx/>
              <a:uFillTx/>
              <a:latin typeface="+mn-lt"/>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59830FB2-C079-7598-7721-BA3A3A75CC32}"/>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Grundsätzlich kann für Drahtantennen im Kurzwellenbereich eine </a:t>
            </a:r>
            <a:r>
              <a:rPr lang="de-DE" b="1" dirty="0">
                <a:solidFill>
                  <a:srgbClr val="000000"/>
                </a:solidFill>
              </a:rPr>
              <a:t>beliebige Drahtlänge</a:t>
            </a:r>
            <a:r>
              <a:rPr lang="de-DE" dirty="0">
                <a:solidFill>
                  <a:srgbClr val="000000"/>
                </a:solidFill>
              </a:rPr>
              <a:t> genutzt werden. Gegebenenfalls sind dann jedoch entsprechende Anpassungsglieder erforderlich um z. B. Blindanteile der Eingangsimpedanz zu kompensieren bzw. die Antenne an die Impedanz der Speiseleitung anzupassen. In der Regel werden jedoch resonante Drahtlängen genutzt.</a:t>
            </a:r>
          </a:p>
          <a:p>
            <a:pPr>
              <a:defRPr/>
            </a:pPr>
            <a:endParaRPr lang="de-DE" dirty="0">
              <a:solidFill>
                <a:srgbClr val="000000"/>
              </a:solidFill>
            </a:endParaRPr>
          </a:p>
          <a:p>
            <a:pPr marL="0" indent="0">
              <a:buNone/>
              <a:defRPr/>
            </a:pPr>
            <a:r>
              <a:rPr lang="de-DE" dirty="0">
                <a:solidFill>
                  <a:srgbClr val="000000"/>
                </a:solidFill>
              </a:rPr>
              <a:t>Typische Kurzwellen-</a:t>
            </a:r>
            <a:r>
              <a:rPr lang="de-DE" b="1" dirty="0">
                <a:solidFill>
                  <a:srgbClr val="000000"/>
                </a:solidFill>
              </a:rPr>
              <a:t>Drahtantennen</a:t>
            </a:r>
            <a:r>
              <a:rPr lang="de-DE" dirty="0">
                <a:solidFill>
                  <a:srgbClr val="000000"/>
                </a:solidFill>
              </a:rPr>
              <a:t> sind:</a:t>
            </a:r>
          </a:p>
          <a:p>
            <a:pPr marL="233983" lvl="1" indent="0">
              <a:buNone/>
              <a:defRPr/>
            </a:pPr>
            <a:r>
              <a:rPr lang="de-DE" b="1" dirty="0">
                <a:solidFill>
                  <a:srgbClr val="000000"/>
                </a:solidFill>
              </a:rPr>
              <a:t>Dipol-Antenne, Fuchs-Antenne, </a:t>
            </a:r>
            <a:r>
              <a:rPr lang="de-DE" b="1" dirty="0" err="1">
                <a:solidFill>
                  <a:srgbClr val="000000"/>
                </a:solidFill>
              </a:rPr>
              <a:t>Windom</a:t>
            </a:r>
            <a:r>
              <a:rPr lang="de-DE" b="1" dirty="0">
                <a:solidFill>
                  <a:srgbClr val="000000"/>
                </a:solidFill>
              </a:rPr>
              <a:t>-Antenne, Delta-Loop, W3DZZ-Antenne</a:t>
            </a:r>
          </a:p>
          <a:p>
            <a:pPr lvl="1">
              <a:defRPr/>
            </a:pPr>
            <a:endParaRPr lang="de-DE" dirty="0">
              <a:solidFill>
                <a:srgbClr val="000000"/>
              </a:solidFill>
            </a:endParaRPr>
          </a:p>
          <a:p>
            <a:pPr marL="0" indent="0">
              <a:buNone/>
              <a:defRPr/>
            </a:pPr>
            <a:r>
              <a:rPr lang="de-DE" dirty="0">
                <a:solidFill>
                  <a:srgbClr val="000000"/>
                </a:solidFill>
              </a:rPr>
              <a:t>Beispiel:</a:t>
            </a:r>
          </a:p>
        </p:txBody>
      </p:sp>
      <p:pic>
        <p:nvPicPr>
          <p:cNvPr id="8" name="Grafik 7">
            <a:extLst>
              <a:ext uri="{FF2B5EF4-FFF2-40B4-BE49-F238E27FC236}">
                <a16:creationId xmlns:a16="http://schemas.microsoft.com/office/drawing/2014/main" id="{8393FE24-7896-B2C4-5742-081158D978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83389" y="3898171"/>
            <a:ext cx="4807176" cy="1644560"/>
          </a:xfrm>
          <a:prstGeom prst="rect">
            <a:avLst/>
          </a:prstGeom>
        </p:spPr>
      </p:pic>
      <p:sp>
        <p:nvSpPr>
          <p:cNvPr id="9" name="Textfeld 8">
            <a:extLst>
              <a:ext uri="{FF2B5EF4-FFF2-40B4-BE49-F238E27FC236}">
                <a16:creationId xmlns:a16="http://schemas.microsoft.com/office/drawing/2014/main" id="{00F12FF4-C480-B43E-E917-BE0FA387FDE7}"/>
              </a:ext>
            </a:extLst>
          </p:cNvPr>
          <p:cNvSpPr txBox="1"/>
          <p:nvPr/>
        </p:nvSpPr>
        <p:spPr>
          <a:xfrm>
            <a:off x="4822796" y="4327118"/>
            <a:ext cx="4663440" cy="923330"/>
          </a:xfrm>
          <a:prstGeom prst="rect">
            <a:avLst/>
          </a:prstGeom>
          <a:noFill/>
        </p:spPr>
        <p:txBody>
          <a:bodyPr wrap="square" rtlCol="0">
            <a:spAutoFit/>
          </a:bodyPr>
          <a:lstStyle/>
          <a:p>
            <a:r>
              <a:rPr lang="de-DE" b="1" dirty="0">
                <a:solidFill>
                  <a:srgbClr val="000000"/>
                </a:solidFill>
              </a:rPr>
              <a:t>Fuchs-Antenne als endgespeiste Drahtantenne mit einfachem </a:t>
            </a:r>
            <a:r>
              <a:rPr lang="de-DE" b="1" dirty="0" err="1">
                <a:solidFill>
                  <a:srgbClr val="000000"/>
                </a:solidFill>
              </a:rPr>
              <a:t>Anpassglied</a:t>
            </a:r>
            <a:r>
              <a:rPr lang="de-DE" dirty="0">
                <a:solidFill>
                  <a:srgbClr val="000000"/>
                </a:solidFill>
              </a:rPr>
              <a:t> (Fuchs-Kreis)</a:t>
            </a:r>
          </a:p>
          <a:p>
            <a:endParaRPr lang="de-DE" dirty="0"/>
          </a:p>
        </p:txBody>
      </p:sp>
      <p:sp>
        <p:nvSpPr>
          <p:cNvPr id="10" name="Textfeld 9">
            <a:extLst>
              <a:ext uri="{FF2B5EF4-FFF2-40B4-BE49-F238E27FC236}">
                <a16:creationId xmlns:a16="http://schemas.microsoft.com/office/drawing/2014/main" id="{500085D9-B6D5-C46C-4B04-E44BD96EC9A7}"/>
              </a:ext>
            </a:extLst>
          </p:cNvPr>
          <p:cNvSpPr txBox="1"/>
          <p:nvPr/>
        </p:nvSpPr>
        <p:spPr>
          <a:xfrm>
            <a:off x="1483389" y="5218579"/>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150119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rPr>
              <a:t>Antennen für höhere Frequenzen (VHF-EHF)</a:t>
            </a:r>
            <a:endParaRPr kumimoji="0" lang="de-DE" sz="2800" b="0" i="0" u="none" strike="noStrike" kern="1200" cap="none" spc="0" normalizeH="0" baseline="0" noProof="0" dirty="0">
              <a:ln>
                <a:noFill/>
              </a:ln>
              <a:solidFill>
                <a:srgbClr val="A80163"/>
              </a:solidFill>
              <a:effectLst/>
              <a:uLnTx/>
              <a:uFillTx/>
              <a:latin typeface="+mn-lt"/>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DFAFFEE9-AB61-87D9-B0E0-B7EB6AEEB5EF}"/>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Aufgrund der kleineren Abmessungen wird von Drahtantennen auf höheren Frequenzen kein Gebrauch gemacht. Hier werden die Drähte durch starre Elemente (z. B. Aluminiumrohr) ersetzt.</a:t>
            </a:r>
          </a:p>
          <a:p>
            <a:pPr marL="0" indent="0">
              <a:buNone/>
              <a:defRPr/>
            </a:pPr>
            <a:endParaRPr lang="de-DE" sz="200" dirty="0">
              <a:solidFill>
                <a:srgbClr val="000000"/>
              </a:solidFill>
            </a:endParaRPr>
          </a:p>
          <a:p>
            <a:pPr marL="0" indent="0">
              <a:buNone/>
              <a:defRPr/>
            </a:pPr>
            <a:r>
              <a:rPr lang="de-DE" dirty="0">
                <a:solidFill>
                  <a:srgbClr val="000000"/>
                </a:solidFill>
              </a:rPr>
              <a:t>Typische Antennen für </a:t>
            </a:r>
            <a:r>
              <a:rPr lang="de-DE" b="1" dirty="0">
                <a:solidFill>
                  <a:srgbClr val="000000"/>
                </a:solidFill>
              </a:rPr>
              <a:t>VHF und UHF </a:t>
            </a:r>
            <a:r>
              <a:rPr lang="de-DE" dirty="0">
                <a:solidFill>
                  <a:srgbClr val="000000"/>
                </a:solidFill>
              </a:rPr>
              <a:t>sind z. B</a:t>
            </a:r>
            <a:r>
              <a:rPr lang="de-DE" b="1" dirty="0">
                <a:solidFill>
                  <a:srgbClr val="000000"/>
                </a:solidFill>
              </a:rPr>
              <a:t>. </a:t>
            </a:r>
            <a:r>
              <a:rPr lang="de-DE" b="1" dirty="0" err="1">
                <a:solidFill>
                  <a:srgbClr val="000000"/>
                </a:solidFill>
              </a:rPr>
              <a:t>Yagi</a:t>
            </a:r>
            <a:r>
              <a:rPr lang="de-DE" b="1" dirty="0">
                <a:solidFill>
                  <a:srgbClr val="000000"/>
                </a:solidFill>
              </a:rPr>
              <a:t>-Antenne, </a:t>
            </a:r>
            <a:r>
              <a:rPr lang="de-DE" b="1" dirty="0" err="1">
                <a:solidFill>
                  <a:srgbClr val="000000"/>
                </a:solidFill>
              </a:rPr>
              <a:t>Groundplane</a:t>
            </a:r>
            <a:r>
              <a:rPr lang="de-DE" b="1" dirty="0">
                <a:solidFill>
                  <a:srgbClr val="000000"/>
                </a:solidFill>
              </a:rPr>
              <a:t>, Quad, Dipol, Sperrtopfantenne</a:t>
            </a:r>
            <a:r>
              <a:rPr lang="de-DE" dirty="0">
                <a:solidFill>
                  <a:srgbClr val="000000"/>
                </a:solidFill>
              </a:rPr>
              <a:t>.</a:t>
            </a:r>
          </a:p>
          <a:p>
            <a:pPr marL="0" indent="0">
              <a:buNone/>
              <a:defRPr/>
            </a:pPr>
            <a:endParaRPr lang="de-DE" sz="200" dirty="0">
              <a:solidFill>
                <a:srgbClr val="000000"/>
              </a:solidFill>
            </a:endParaRPr>
          </a:p>
          <a:p>
            <a:pPr marL="0" indent="0">
              <a:buNone/>
              <a:defRPr/>
            </a:pPr>
            <a:r>
              <a:rPr lang="de-DE" dirty="0">
                <a:solidFill>
                  <a:srgbClr val="000000"/>
                </a:solidFill>
              </a:rPr>
              <a:t>Mit zwei </a:t>
            </a:r>
            <a:r>
              <a:rPr lang="de-DE" dirty="0" err="1">
                <a:solidFill>
                  <a:srgbClr val="000000"/>
                </a:solidFill>
              </a:rPr>
              <a:t>Yagi</a:t>
            </a:r>
            <a:r>
              <a:rPr lang="de-DE" dirty="0">
                <a:solidFill>
                  <a:srgbClr val="000000"/>
                </a:solidFill>
              </a:rPr>
              <a:t>-Antennen, die um </a:t>
            </a:r>
            <a:r>
              <a:rPr lang="de-DE" dirty="0">
                <a:solidFill>
                  <a:srgbClr val="000000"/>
                </a:solidFill>
                <a:latin typeface="Symbol" panose="05050102010706020507" pitchFamily="18" charset="2"/>
              </a:rPr>
              <a:t>l</a:t>
            </a:r>
            <a:r>
              <a:rPr lang="de-DE" dirty="0">
                <a:solidFill>
                  <a:srgbClr val="000000"/>
                </a:solidFill>
              </a:rPr>
              <a:t>/4 auf der Hauptabstrahlachse versetzt und auf der Hauptstrahlachse um 90° gegeneinander gedreht montiert und parallel mit dem gleichen Signal gespeist werden, lässt sich </a:t>
            </a:r>
            <a:r>
              <a:rPr lang="de-DE" b="1" dirty="0">
                <a:solidFill>
                  <a:srgbClr val="000000"/>
                </a:solidFill>
              </a:rPr>
              <a:t>zirkulare Polarisation </a:t>
            </a:r>
            <a:r>
              <a:rPr lang="de-DE" dirty="0">
                <a:solidFill>
                  <a:srgbClr val="000000"/>
                </a:solidFill>
              </a:rPr>
              <a:t>erzeugen. Eine solche Anordnung, auch </a:t>
            </a:r>
            <a:r>
              <a:rPr lang="de-DE" b="1" dirty="0" err="1">
                <a:solidFill>
                  <a:srgbClr val="000000"/>
                </a:solidFill>
              </a:rPr>
              <a:t>Kreuzyagi</a:t>
            </a:r>
            <a:r>
              <a:rPr lang="de-DE" dirty="0">
                <a:solidFill>
                  <a:srgbClr val="000000"/>
                </a:solidFill>
              </a:rPr>
              <a:t> genannt, eignet sich z .B. für Satellitenfunkbetrieb</a:t>
            </a:r>
          </a:p>
          <a:p>
            <a:pPr marL="0" indent="0">
              <a:buNone/>
              <a:defRPr/>
            </a:pPr>
            <a:endParaRPr lang="de-DE" sz="1600" dirty="0">
              <a:solidFill>
                <a:srgbClr val="000000"/>
              </a:solidFill>
            </a:endParaRPr>
          </a:p>
          <a:p>
            <a:pPr marL="0" indent="0">
              <a:buNone/>
              <a:defRPr/>
            </a:pPr>
            <a:r>
              <a:rPr lang="de-DE" dirty="0">
                <a:solidFill>
                  <a:srgbClr val="000000"/>
                </a:solidFill>
              </a:rPr>
              <a:t>Typische Antennen im </a:t>
            </a:r>
            <a:r>
              <a:rPr lang="de-DE" b="1" dirty="0">
                <a:solidFill>
                  <a:srgbClr val="000000"/>
                </a:solidFill>
              </a:rPr>
              <a:t>Mikrowellenbereich (SHF, EHF) </a:t>
            </a:r>
            <a:r>
              <a:rPr lang="de-DE" dirty="0">
                <a:solidFill>
                  <a:srgbClr val="000000"/>
                </a:solidFill>
              </a:rPr>
              <a:t>sind </a:t>
            </a:r>
            <a:r>
              <a:rPr lang="de-DE" b="1" dirty="0" err="1">
                <a:solidFill>
                  <a:srgbClr val="000000"/>
                </a:solidFill>
              </a:rPr>
              <a:t>Patchantenne</a:t>
            </a:r>
            <a:r>
              <a:rPr lang="de-DE" b="1" dirty="0">
                <a:solidFill>
                  <a:srgbClr val="000000"/>
                </a:solidFill>
              </a:rPr>
              <a:t>, Schlitzantenne, Hornstrahler und der Parabolspiegel/-antenne</a:t>
            </a:r>
            <a:r>
              <a:rPr lang="de-DE" dirty="0">
                <a:solidFill>
                  <a:srgbClr val="000000"/>
                </a:solidFill>
              </a:rPr>
              <a:t>.</a:t>
            </a:r>
          </a:p>
          <a:p>
            <a:pPr marL="0" indent="0">
              <a:buNone/>
              <a:defRPr/>
            </a:pPr>
            <a:endParaRPr lang="de-DE" sz="200" dirty="0">
              <a:solidFill>
                <a:srgbClr val="000000"/>
              </a:solidFill>
            </a:endParaRPr>
          </a:p>
          <a:p>
            <a:pPr marL="0" indent="0">
              <a:buNone/>
              <a:defRPr/>
            </a:pPr>
            <a:r>
              <a:rPr lang="de-DE" dirty="0">
                <a:solidFill>
                  <a:srgbClr val="000000"/>
                </a:solidFill>
              </a:rPr>
              <a:t>Die </a:t>
            </a:r>
            <a:r>
              <a:rPr lang="de-DE" b="1" dirty="0">
                <a:solidFill>
                  <a:srgbClr val="000000"/>
                </a:solidFill>
              </a:rPr>
              <a:t>Parabolantenne</a:t>
            </a:r>
            <a:r>
              <a:rPr lang="de-DE" dirty="0">
                <a:solidFill>
                  <a:srgbClr val="000000"/>
                </a:solidFill>
              </a:rPr>
              <a:t> ist eine </a:t>
            </a:r>
            <a:r>
              <a:rPr lang="de-DE" b="1" dirty="0">
                <a:solidFill>
                  <a:srgbClr val="000000"/>
                </a:solidFill>
              </a:rPr>
              <a:t>scharf bündelnde Antenne</a:t>
            </a:r>
            <a:r>
              <a:rPr lang="de-DE" dirty="0">
                <a:solidFill>
                  <a:srgbClr val="000000"/>
                </a:solidFill>
              </a:rPr>
              <a:t> aus einem </a:t>
            </a:r>
            <a:r>
              <a:rPr lang="de-DE" b="1" dirty="0" err="1">
                <a:solidFill>
                  <a:srgbClr val="000000"/>
                </a:solidFill>
              </a:rPr>
              <a:t>paraboloid</a:t>
            </a:r>
            <a:r>
              <a:rPr lang="de-DE" b="1" dirty="0">
                <a:solidFill>
                  <a:srgbClr val="000000"/>
                </a:solidFill>
              </a:rPr>
              <a:t> geformter Spiegelkörper</a:t>
            </a:r>
            <a:r>
              <a:rPr lang="de-DE" dirty="0">
                <a:solidFill>
                  <a:srgbClr val="000000"/>
                </a:solidFill>
              </a:rPr>
              <a:t>, in dessen Brennpunkt eine </a:t>
            </a:r>
            <a:r>
              <a:rPr lang="de-DE" b="1" dirty="0">
                <a:solidFill>
                  <a:srgbClr val="000000"/>
                </a:solidFill>
              </a:rPr>
              <a:t>Erregerantenne (Feed) </a:t>
            </a:r>
            <a:r>
              <a:rPr lang="de-DE" dirty="0">
                <a:solidFill>
                  <a:srgbClr val="000000"/>
                </a:solidFill>
              </a:rPr>
              <a:t>positioniert wird. Im Hinblick auf möglichst </a:t>
            </a:r>
            <a:r>
              <a:rPr lang="de-DE" b="1" dirty="0">
                <a:solidFill>
                  <a:srgbClr val="000000"/>
                </a:solidFill>
              </a:rPr>
              <a:t>hohen Gewinn </a:t>
            </a:r>
            <a:r>
              <a:rPr lang="de-DE" dirty="0">
                <a:solidFill>
                  <a:srgbClr val="000000"/>
                </a:solidFill>
              </a:rPr>
              <a:t>sollte für einen Parabolspiegel ein </a:t>
            </a:r>
            <a:r>
              <a:rPr lang="de-DE" b="1" dirty="0">
                <a:solidFill>
                  <a:srgbClr val="000000"/>
                </a:solidFill>
              </a:rPr>
              <a:t>Durchmesser von mindestens 5 </a:t>
            </a:r>
            <a:r>
              <a:rPr lang="de-DE" b="1" dirty="0">
                <a:solidFill>
                  <a:srgbClr val="000000"/>
                </a:solidFill>
                <a:latin typeface="Symbol" panose="05050102010706020507" pitchFamily="18" charset="2"/>
              </a:rPr>
              <a:t>l</a:t>
            </a:r>
            <a:r>
              <a:rPr lang="de-DE" b="1" dirty="0">
                <a:solidFill>
                  <a:srgbClr val="000000"/>
                </a:solidFill>
              </a:rPr>
              <a:t> </a:t>
            </a:r>
            <a:r>
              <a:rPr lang="de-DE" dirty="0">
                <a:solidFill>
                  <a:srgbClr val="000000"/>
                </a:solidFill>
              </a:rPr>
              <a:t>gewählt werden.</a:t>
            </a:r>
          </a:p>
          <a:p>
            <a:pPr marL="255581" lvl="1" indent="0">
              <a:buNone/>
              <a:defRPr/>
            </a:pPr>
            <a:endParaRPr lang="de-DE" dirty="0">
              <a:solidFill>
                <a:srgbClr val="000000"/>
              </a:solidFill>
            </a:endParaRPr>
          </a:p>
          <a:p>
            <a:pPr marL="255581" lvl="1" indent="0">
              <a:buNone/>
              <a:defRPr/>
            </a:pPr>
            <a:endParaRPr lang="de-DE" dirty="0">
              <a:solidFill>
                <a:srgbClr val="000000"/>
              </a:solidFill>
            </a:endParaRPr>
          </a:p>
          <a:p>
            <a:pPr marL="0" indent="0">
              <a:buNone/>
              <a:defRPr/>
            </a:pPr>
            <a:endParaRPr lang="de-DE" dirty="0">
              <a:solidFill>
                <a:srgbClr val="000000"/>
              </a:solidFill>
            </a:endParaRPr>
          </a:p>
        </p:txBody>
      </p:sp>
    </p:spTree>
    <p:extLst>
      <p:ext uri="{BB962C8B-B14F-4D97-AF65-F5344CB8AC3E}">
        <p14:creationId xmlns:p14="http://schemas.microsoft.com/office/powerpoint/2010/main" val="316651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Gefahrenhinweise (beim Antennenbau)</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38AA61CB-5D0F-4992-DB48-68CC51267CED}"/>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sz="1600" dirty="0">
                <a:solidFill>
                  <a:srgbClr val="000000"/>
                </a:solidFill>
              </a:rPr>
              <a:t>Die Enden eines Dipols befinden sich im Spannungsbauch, es treten hier bei hohen Sendeleistungen entsprechend hohe hochfrequente Spannungen auf: </a:t>
            </a:r>
          </a:p>
          <a:p>
            <a:pPr marL="0" indent="0">
              <a:buNone/>
              <a:defRPr/>
            </a:pPr>
            <a:r>
              <a:rPr lang="de-DE" sz="1600" dirty="0">
                <a:solidFill>
                  <a:srgbClr val="000000"/>
                </a:solidFill>
                <a:sym typeface="Wingdings" panose="05000000000000000000" pitchFamily="2" charset="2"/>
              </a:rPr>
              <a:t>	Gefahr von </a:t>
            </a:r>
            <a:r>
              <a:rPr lang="de-DE" sz="1600" b="1" dirty="0">
                <a:solidFill>
                  <a:srgbClr val="000000"/>
                </a:solidFill>
                <a:sym typeface="Wingdings" panose="05000000000000000000" pitchFamily="2" charset="2"/>
              </a:rPr>
              <a:t>Verletzungen oder Verbrennungen </a:t>
            </a:r>
            <a:r>
              <a:rPr lang="de-DE" sz="1600" dirty="0">
                <a:solidFill>
                  <a:srgbClr val="000000"/>
                </a:solidFill>
                <a:sym typeface="Wingdings" panose="05000000000000000000" pitchFamily="2" charset="2"/>
              </a:rPr>
              <a:t> Berührschutz, Isoliereier zum Abspannen nutzen</a:t>
            </a:r>
          </a:p>
          <a:p>
            <a:pPr lvl="4">
              <a:defRPr/>
            </a:pPr>
            <a:endParaRPr lang="de-DE" sz="400" dirty="0">
              <a:solidFill>
                <a:srgbClr val="000000"/>
              </a:solidFill>
              <a:sym typeface="Wingdings" panose="05000000000000000000" pitchFamily="2" charset="2"/>
            </a:endParaRPr>
          </a:p>
          <a:p>
            <a:pPr marL="0" indent="0">
              <a:buNone/>
              <a:defRPr/>
            </a:pPr>
            <a:r>
              <a:rPr lang="de-DE" sz="1600" dirty="0">
                <a:solidFill>
                  <a:srgbClr val="000000"/>
                </a:solidFill>
                <a:sym typeface="Wingdings" panose="05000000000000000000" pitchFamily="2" charset="2"/>
              </a:rPr>
              <a:t>Die Ströme in Antennen können </a:t>
            </a:r>
            <a:r>
              <a:rPr lang="de-DE" sz="1600" dirty="0">
                <a:solidFill>
                  <a:srgbClr val="000000"/>
                </a:solidFill>
              </a:rPr>
              <a:t>bei hohen Sendeleistungen sehr groß werden:</a:t>
            </a:r>
          </a:p>
          <a:p>
            <a:pPr marL="0" indent="0">
              <a:buNone/>
              <a:defRPr/>
            </a:pPr>
            <a:r>
              <a:rPr lang="de-DE" sz="1600" dirty="0">
                <a:solidFill>
                  <a:srgbClr val="000000"/>
                </a:solidFill>
              </a:rPr>
              <a:t> 	</a:t>
            </a:r>
            <a:r>
              <a:rPr lang="de-DE" sz="1600" dirty="0">
                <a:solidFill>
                  <a:srgbClr val="000000"/>
                </a:solidFill>
                <a:sym typeface="Wingdings" panose="05000000000000000000" pitchFamily="2" charset="2"/>
              </a:rPr>
              <a:t> auf Strombelastbarkeit der Konstruktion achten (z.B. Verlängerungsspulen)</a:t>
            </a:r>
          </a:p>
          <a:p>
            <a:pPr marL="0" indent="0">
              <a:buNone/>
              <a:defRPr/>
            </a:pPr>
            <a:r>
              <a:rPr lang="de-DE" sz="1600" dirty="0">
                <a:solidFill>
                  <a:srgbClr val="000000"/>
                </a:solidFill>
                <a:sym typeface="Wingdings" panose="05000000000000000000" pitchFamily="2" charset="2"/>
              </a:rPr>
              <a:t> 	 auf gut leitende Verbindung an Kontaktstellen achten</a:t>
            </a:r>
          </a:p>
          <a:p>
            <a:pPr>
              <a:defRPr/>
            </a:pPr>
            <a:endParaRPr lang="de-DE" sz="400" dirty="0">
              <a:solidFill>
                <a:srgbClr val="000000"/>
              </a:solidFill>
              <a:sym typeface="Wingdings" panose="05000000000000000000" pitchFamily="2" charset="2"/>
            </a:endParaRPr>
          </a:p>
          <a:p>
            <a:pPr>
              <a:defRPr/>
            </a:pPr>
            <a:r>
              <a:rPr lang="de-DE" sz="1600" dirty="0">
                <a:solidFill>
                  <a:srgbClr val="000000"/>
                </a:solidFill>
                <a:sym typeface="Wingdings" panose="05000000000000000000" pitchFamily="2" charset="2"/>
              </a:rPr>
              <a:t>In langen isolierten Antennendrähten können sich hohe statische Ladungen aufbauen (z. B. durch Regen oder Hagel):</a:t>
            </a:r>
          </a:p>
          <a:p>
            <a:pPr marL="0" indent="0">
              <a:buNone/>
              <a:defRPr/>
            </a:pPr>
            <a:r>
              <a:rPr lang="de-DE" sz="1600" dirty="0">
                <a:solidFill>
                  <a:srgbClr val="000000"/>
                </a:solidFill>
                <a:sym typeface="Wingdings" panose="05000000000000000000" pitchFamily="2" charset="2"/>
              </a:rPr>
              <a:t> 	 geerdete Antennenkonstruktionen bevorzugen, </a:t>
            </a:r>
            <a:r>
              <a:rPr lang="de-DE" sz="1600" b="1" dirty="0">
                <a:solidFill>
                  <a:srgbClr val="000000"/>
                </a:solidFill>
                <a:sym typeface="Wingdings" panose="05000000000000000000" pitchFamily="2" charset="2"/>
              </a:rPr>
              <a:t>statische Ladung hochohmig abführen</a:t>
            </a:r>
            <a:endParaRPr lang="de-DE" sz="1600" dirty="0">
              <a:solidFill>
                <a:srgbClr val="000000"/>
              </a:solidFill>
              <a:sym typeface="Wingdings" panose="05000000000000000000" pitchFamily="2" charset="2"/>
            </a:endParaRPr>
          </a:p>
          <a:p>
            <a:pPr>
              <a:defRPr/>
            </a:pPr>
            <a:endParaRPr lang="de-DE" sz="400" dirty="0">
              <a:solidFill>
                <a:srgbClr val="000000"/>
              </a:solidFill>
              <a:sym typeface="Wingdings" panose="05000000000000000000" pitchFamily="2" charset="2"/>
            </a:endParaRPr>
          </a:p>
          <a:p>
            <a:pPr>
              <a:defRPr/>
            </a:pPr>
            <a:r>
              <a:rPr lang="de-DE" sz="1600" b="1" dirty="0">
                <a:solidFill>
                  <a:srgbClr val="000000"/>
                </a:solidFill>
                <a:sym typeface="Wingdings" panose="05000000000000000000" pitchFamily="2" charset="2"/>
              </a:rPr>
              <a:t>Besonders bei Mikrowellenantennen den Aufenthalt im direkten Strahlengang vermeiden</a:t>
            </a:r>
            <a:br>
              <a:rPr lang="de-DE" sz="1600" b="1" dirty="0">
                <a:solidFill>
                  <a:srgbClr val="000000"/>
                </a:solidFill>
                <a:sym typeface="Wingdings" panose="05000000000000000000" pitchFamily="2" charset="2"/>
              </a:rPr>
            </a:br>
            <a:r>
              <a:rPr lang="de-DE" sz="1600" dirty="0">
                <a:solidFill>
                  <a:srgbClr val="000000"/>
                </a:solidFill>
                <a:sym typeface="Wingdings" panose="05000000000000000000" pitchFamily="2" charset="2"/>
              </a:rPr>
              <a:t>(hochfrequente Strahlung wird vom Körper absorbiert und in Wärme umgesetzt)</a:t>
            </a:r>
          </a:p>
          <a:p>
            <a:pPr>
              <a:defRPr/>
            </a:pPr>
            <a:endParaRPr lang="de-DE" sz="600" dirty="0">
              <a:solidFill>
                <a:srgbClr val="000000"/>
              </a:solidFill>
              <a:sym typeface="Wingdings" panose="05000000000000000000" pitchFamily="2" charset="2"/>
            </a:endParaRPr>
          </a:p>
          <a:p>
            <a:pPr>
              <a:defRPr/>
            </a:pPr>
            <a:r>
              <a:rPr lang="de-DE" sz="1600" dirty="0">
                <a:solidFill>
                  <a:srgbClr val="000000"/>
                </a:solidFill>
                <a:sym typeface="Wingdings" panose="05000000000000000000" pitchFamily="2" charset="2"/>
              </a:rPr>
              <a:t>Blitzschutzmaßnahmen beachten</a:t>
            </a:r>
          </a:p>
          <a:p>
            <a:pPr>
              <a:defRPr/>
            </a:pPr>
            <a:endParaRPr lang="de-DE" sz="600" dirty="0">
              <a:solidFill>
                <a:srgbClr val="000000"/>
              </a:solidFill>
              <a:sym typeface="Wingdings" panose="05000000000000000000" pitchFamily="2" charset="2"/>
            </a:endParaRPr>
          </a:p>
          <a:p>
            <a:pPr>
              <a:defRPr/>
            </a:pPr>
            <a:r>
              <a:rPr lang="de-DE" sz="1600" dirty="0">
                <a:solidFill>
                  <a:srgbClr val="000000"/>
                </a:solidFill>
                <a:sym typeface="Wingdings" panose="05000000000000000000" pitchFamily="2" charset="2"/>
              </a:rPr>
              <a:t>Sonstiges: Mastabspannungen, Kabel-Stolperfallen, Windlasten, Sicherheitsabstände, Bauvorschriften, …</a:t>
            </a:r>
            <a:endParaRPr lang="de-DE" sz="1600" dirty="0">
              <a:solidFill>
                <a:srgbClr val="000000"/>
              </a:solidFill>
            </a:endParaRPr>
          </a:p>
        </p:txBody>
      </p:sp>
      <p:sp>
        <p:nvSpPr>
          <p:cNvPr id="7" name="Textfeld 6">
            <a:extLst>
              <a:ext uri="{FF2B5EF4-FFF2-40B4-BE49-F238E27FC236}">
                <a16:creationId xmlns:a16="http://schemas.microsoft.com/office/drawing/2014/main" id="{4608006D-726B-CE9D-B52C-7952E75E0221}"/>
              </a:ext>
            </a:extLst>
          </p:cNvPr>
          <p:cNvSpPr txBox="1"/>
          <p:nvPr/>
        </p:nvSpPr>
        <p:spPr>
          <a:xfrm>
            <a:off x="9082504" y="1655587"/>
            <a:ext cx="1171393" cy="1569660"/>
          </a:xfrm>
          <a:prstGeom prst="rect">
            <a:avLst/>
          </a:prstGeom>
          <a:noFill/>
        </p:spPr>
        <p:txBody>
          <a:bodyPr wrap="square" rtlCol="0">
            <a:spAutoFit/>
          </a:bodyPr>
          <a:lstStyle/>
          <a:p>
            <a:pPr algn="r"/>
            <a:r>
              <a:rPr lang="de-DE" sz="9600" dirty="0">
                <a:solidFill>
                  <a:srgbClr val="FF0000"/>
                </a:solidFill>
              </a:rPr>
              <a:t>!</a:t>
            </a:r>
          </a:p>
        </p:txBody>
      </p:sp>
    </p:spTree>
    <p:extLst>
      <p:ext uri="{BB962C8B-B14F-4D97-AF65-F5344CB8AC3E}">
        <p14:creationId xmlns:p14="http://schemas.microsoft.com/office/powerpoint/2010/main" val="212761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Bosch Office Sans"/>
                <a:ea typeface="+mj-ea"/>
                <a:cs typeface="+mj-cs"/>
              </a:rPr>
              <a:t>Grundlagen: Logarithmische Darstellung von Leistungen</a:t>
            </a:r>
            <a:endParaRPr kumimoji="0" lang="de-DE" sz="2800" b="0" i="0" u="none" strike="noStrike" kern="1200" cap="none" spc="0" normalizeH="0" baseline="0" noProof="0" dirty="0">
              <a:ln>
                <a:noFill/>
              </a:ln>
              <a:solidFill>
                <a:srgbClr val="A80163"/>
              </a:solidFill>
              <a:effectLst/>
              <a:uLnTx/>
              <a:uFillTx/>
              <a:latin typeface="Bosch Office Sans"/>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8" name="Inhaltsplatzhalter 4">
            <a:extLst>
              <a:ext uri="{FF2B5EF4-FFF2-40B4-BE49-F238E27FC236}">
                <a16:creationId xmlns:a16="http://schemas.microsoft.com/office/drawing/2014/main" id="{2ADFA2EC-DAFD-9594-F893-D88998A68079}"/>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lvl="2" indent="-273580">
              <a:lnSpc>
                <a:spcPct val="103000"/>
              </a:lnSpc>
              <a:buFont typeface="Wingdings 3" panose="05040102010807070707" pitchFamily="18" charset="2"/>
              <a:buChar char=""/>
              <a:defRPr/>
            </a:pPr>
            <a:endParaRPr lang="de-DE" dirty="0">
              <a:solidFill>
                <a:srgbClr val="000000"/>
              </a:solidFill>
            </a:endParaRPr>
          </a:p>
          <a:p>
            <a:pPr marL="525561" lvl="2" indent="0">
              <a:buNone/>
              <a:defRPr/>
            </a:pPr>
            <a:endParaRPr lang="de-DE" dirty="0">
              <a:solidFill>
                <a:srgbClr val="000000"/>
              </a:solidFill>
            </a:endParaRPr>
          </a:p>
        </p:txBody>
      </p:sp>
      <p:graphicFrame>
        <p:nvGraphicFramePr>
          <p:cNvPr id="9" name="Diagramm 8">
            <a:extLst>
              <a:ext uri="{FF2B5EF4-FFF2-40B4-BE49-F238E27FC236}">
                <a16:creationId xmlns:a16="http://schemas.microsoft.com/office/drawing/2014/main" id="{A118D19F-A965-3B15-7E06-10F5DDF0C10A}"/>
              </a:ext>
            </a:extLst>
          </p:cNvPr>
          <p:cNvGraphicFramePr>
            <a:graphicFrameLocks/>
          </p:cNvGraphicFramePr>
          <p:nvPr>
            <p:extLst>
              <p:ext uri="{D42A27DB-BD31-4B8C-83A1-F6EECF244321}">
                <p14:modId xmlns:p14="http://schemas.microsoft.com/office/powerpoint/2010/main" val="256556554"/>
              </p:ext>
            </p:extLst>
          </p:nvPr>
        </p:nvGraphicFramePr>
        <p:xfrm>
          <a:off x="1613245" y="1039278"/>
          <a:ext cx="4471854" cy="31979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m 9">
            <a:extLst>
              <a:ext uri="{FF2B5EF4-FFF2-40B4-BE49-F238E27FC236}">
                <a16:creationId xmlns:a16="http://schemas.microsoft.com/office/drawing/2014/main" id="{F9F8DEFF-2259-6AB2-25EA-C11D30820263}"/>
              </a:ext>
            </a:extLst>
          </p:cNvPr>
          <p:cNvGraphicFramePr>
            <a:graphicFrameLocks/>
          </p:cNvGraphicFramePr>
          <p:nvPr>
            <p:extLst>
              <p:ext uri="{D42A27DB-BD31-4B8C-83A1-F6EECF244321}">
                <p14:modId xmlns:p14="http://schemas.microsoft.com/office/powerpoint/2010/main" val="1672708261"/>
              </p:ext>
            </p:extLst>
          </p:nvPr>
        </p:nvGraphicFramePr>
        <p:xfrm>
          <a:off x="6085099" y="1036800"/>
          <a:ext cx="4403950" cy="3200400"/>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feld 13">
            <a:extLst>
              <a:ext uri="{FF2B5EF4-FFF2-40B4-BE49-F238E27FC236}">
                <a16:creationId xmlns:a16="http://schemas.microsoft.com/office/drawing/2014/main" id="{75E154B9-4B93-633B-C690-E6DDFE406A07}"/>
              </a:ext>
            </a:extLst>
          </p:cNvPr>
          <p:cNvSpPr txBox="1"/>
          <p:nvPr/>
        </p:nvSpPr>
        <p:spPr>
          <a:xfrm>
            <a:off x="830511" y="4676960"/>
            <a:ext cx="10079208" cy="369332"/>
          </a:xfrm>
          <a:prstGeom prst="rect">
            <a:avLst/>
          </a:prstGeom>
          <a:noFill/>
        </p:spPr>
        <p:txBody>
          <a:bodyPr wrap="square" rtlCol="0">
            <a:spAutoFit/>
          </a:bodyPr>
          <a:lstStyle/>
          <a:p>
            <a:r>
              <a:rPr lang="de-DE" dirty="0"/>
              <a:t>Logarithmische Darstellung von Leistungen bezogen auf </a:t>
            </a:r>
            <a:r>
              <a:rPr lang="de-DE" dirty="0">
                <a:solidFill>
                  <a:srgbClr val="00B050"/>
                </a:solidFill>
              </a:rPr>
              <a:t>1mW</a:t>
            </a:r>
            <a:r>
              <a:rPr lang="de-DE" dirty="0"/>
              <a:t>: Power (in </a:t>
            </a:r>
            <a:r>
              <a:rPr lang="de-DE" dirty="0" err="1">
                <a:solidFill>
                  <a:srgbClr val="00B050"/>
                </a:solidFill>
              </a:rPr>
              <a:t>dBm</a:t>
            </a:r>
            <a:r>
              <a:rPr lang="de-DE" dirty="0"/>
              <a:t>) = 10 * log(Power/1mW)</a:t>
            </a:r>
          </a:p>
        </p:txBody>
      </p:sp>
      <p:graphicFrame>
        <p:nvGraphicFramePr>
          <p:cNvPr id="15" name="Tabelle 14">
            <a:extLst>
              <a:ext uri="{FF2B5EF4-FFF2-40B4-BE49-F238E27FC236}">
                <a16:creationId xmlns:a16="http://schemas.microsoft.com/office/drawing/2014/main" id="{1123E3A7-6B8C-6E3C-4873-A681375D361C}"/>
              </a:ext>
            </a:extLst>
          </p:cNvPr>
          <p:cNvGraphicFramePr>
            <a:graphicFrameLocks noGrp="1"/>
          </p:cNvGraphicFramePr>
          <p:nvPr>
            <p:extLst>
              <p:ext uri="{D42A27DB-BD31-4B8C-83A1-F6EECF244321}">
                <p14:modId xmlns:p14="http://schemas.microsoft.com/office/powerpoint/2010/main" val="2956951744"/>
              </p:ext>
            </p:extLst>
          </p:nvPr>
        </p:nvGraphicFramePr>
        <p:xfrm>
          <a:off x="258762" y="1119347"/>
          <a:ext cx="1270000" cy="3360420"/>
        </p:xfrm>
        <a:graphic>
          <a:graphicData uri="http://schemas.openxmlformats.org/drawingml/2006/table">
            <a:tbl>
              <a:tblPr>
                <a:tableStyleId>{5C22544A-7EE6-4342-B048-85BDC9FD1C3A}</a:tableStyleId>
              </a:tblPr>
              <a:tblGrid>
                <a:gridCol w="279400">
                  <a:extLst>
                    <a:ext uri="{9D8B030D-6E8A-4147-A177-3AD203B41FA5}">
                      <a16:colId xmlns:a16="http://schemas.microsoft.com/office/drawing/2014/main" val="3064670013"/>
                    </a:ext>
                  </a:extLst>
                </a:gridCol>
                <a:gridCol w="444500">
                  <a:extLst>
                    <a:ext uri="{9D8B030D-6E8A-4147-A177-3AD203B41FA5}">
                      <a16:colId xmlns:a16="http://schemas.microsoft.com/office/drawing/2014/main" val="1172395457"/>
                    </a:ext>
                  </a:extLst>
                </a:gridCol>
                <a:gridCol w="546100">
                  <a:extLst>
                    <a:ext uri="{9D8B030D-6E8A-4147-A177-3AD203B41FA5}">
                      <a16:colId xmlns:a16="http://schemas.microsoft.com/office/drawing/2014/main" val="4033872857"/>
                    </a:ext>
                  </a:extLst>
                </a:gridCol>
              </a:tblGrid>
              <a:tr h="88917">
                <a:tc>
                  <a:txBody>
                    <a:bodyPr/>
                    <a:lstStyle/>
                    <a:p>
                      <a:pPr algn="ctr" fontAlgn="b"/>
                      <a:r>
                        <a:rPr lang="de-DE" sz="1000" u="none" strike="noStrike">
                          <a:effectLst/>
                        </a:rPr>
                        <a:t>#</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mW</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dBm</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4499880"/>
                  </a:ext>
                </a:extLst>
              </a:tr>
              <a:tr h="88917">
                <a:tc>
                  <a:txBody>
                    <a:bodyPr/>
                    <a:lstStyle/>
                    <a:p>
                      <a:pPr algn="ctr" fontAlgn="b"/>
                      <a:r>
                        <a:rPr lang="de-DE" sz="1000" u="none" strike="noStrike">
                          <a:effectLst/>
                        </a:rPr>
                        <a:t>1</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1000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30,0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6283851"/>
                  </a:ext>
                </a:extLst>
              </a:tr>
              <a:tr h="88917">
                <a:tc>
                  <a:txBody>
                    <a:bodyPr/>
                    <a:lstStyle/>
                    <a:p>
                      <a:pPr algn="ctr" fontAlgn="b"/>
                      <a:r>
                        <a:rPr lang="de-DE" sz="1000" u="none" strike="noStrike">
                          <a:effectLst/>
                        </a:rPr>
                        <a:t>2</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999</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30,0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723145"/>
                  </a:ext>
                </a:extLst>
              </a:tr>
              <a:tr h="88917">
                <a:tc>
                  <a:txBody>
                    <a:bodyPr/>
                    <a:lstStyle/>
                    <a:p>
                      <a:pPr algn="ctr" fontAlgn="b"/>
                      <a:r>
                        <a:rPr lang="de-DE" sz="1000" u="none" strike="noStrike">
                          <a:effectLst/>
                        </a:rPr>
                        <a:t>3</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850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29,3</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499355"/>
                  </a:ext>
                </a:extLst>
              </a:tr>
              <a:tr h="88917">
                <a:tc>
                  <a:txBody>
                    <a:bodyPr/>
                    <a:lstStyle/>
                    <a:p>
                      <a:pPr algn="ctr" fontAlgn="b"/>
                      <a:r>
                        <a:rPr lang="de-DE" sz="1000" u="none" strike="noStrike">
                          <a:effectLst/>
                        </a:rPr>
                        <a:t>4</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300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24,8</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2344173"/>
                  </a:ext>
                </a:extLst>
              </a:tr>
              <a:tr h="88917">
                <a:tc>
                  <a:txBody>
                    <a:bodyPr/>
                    <a:lstStyle/>
                    <a:p>
                      <a:pPr algn="ctr" fontAlgn="b"/>
                      <a:r>
                        <a:rPr lang="de-DE" sz="1000" u="none" strike="noStrike">
                          <a:effectLst/>
                        </a:rPr>
                        <a:t>5</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20,0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7535064"/>
                  </a:ext>
                </a:extLst>
              </a:tr>
              <a:tr h="88917">
                <a:tc>
                  <a:txBody>
                    <a:bodyPr/>
                    <a:lstStyle/>
                    <a:p>
                      <a:pPr algn="ctr" fontAlgn="b"/>
                      <a:r>
                        <a:rPr lang="de-DE" sz="1000" u="none" strike="noStrike">
                          <a:effectLst/>
                        </a:rPr>
                        <a:t>6</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dirty="0">
                          <a:effectLst/>
                        </a:rPr>
                        <a:t>55</a:t>
                      </a:r>
                      <a:endParaRPr lang="de-DE" sz="10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17,4</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5453345"/>
                  </a:ext>
                </a:extLst>
              </a:tr>
              <a:tr h="88917">
                <a:tc>
                  <a:txBody>
                    <a:bodyPr/>
                    <a:lstStyle/>
                    <a:p>
                      <a:pPr algn="ctr" fontAlgn="b"/>
                      <a:r>
                        <a:rPr lang="de-DE" sz="1000" u="none" strike="noStrike">
                          <a:effectLst/>
                        </a:rPr>
                        <a:t>7</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22</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13,4</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048350"/>
                  </a:ext>
                </a:extLst>
              </a:tr>
              <a:tr h="88917">
                <a:tc>
                  <a:txBody>
                    <a:bodyPr/>
                    <a:lstStyle/>
                    <a:p>
                      <a:pPr algn="ctr" fontAlgn="b"/>
                      <a:r>
                        <a:rPr lang="de-DE" sz="1000" u="none" strike="noStrike">
                          <a:effectLst/>
                        </a:rPr>
                        <a:t>8</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16</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12,0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0707316"/>
                  </a:ext>
                </a:extLst>
              </a:tr>
              <a:tr h="88917">
                <a:tc>
                  <a:txBody>
                    <a:bodyPr/>
                    <a:lstStyle/>
                    <a:p>
                      <a:pPr algn="ctr" fontAlgn="b"/>
                      <a:r>
                        <a:rPr lang="de-DE" sz="1000" u="none" strike="noStrike">
                          <a:effectLst/>
                        </a:rPr>
                        <a:t>9</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11</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10,4</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4324100"/>
                  </a:ext>
                </a:extLst>
              </a:tr>
              <a:tr h="88917">
                <a:tc>
                  <a:txBody>
                    <a:bodyPr/>
                    <a:lstStyle/>
                    <a:p>
                      <a:pPr algn="ctr" fontAlgn="b"/>
                      <a:r>
                        <a:rPr lang="de-DE" sz="1000" u="none" strike="noStrike">
                          <a:effectLst/>
                        </a:rPr>
                        <a:t>10</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7858665"/>
                  </a:ext>
                </a:extLst>
              </a:tr>
              <a:tr h="88917">
                <a:tc>
                  <a:txBody>
                    <a:bodyPr/>
                    <a:lstStyle/>
                    <a:p>
                      <a:pPr algn="ctr" fontAlgn="b"/>
                      <a:r>
                        <a:rPr lang="de-DE" sz="1000" u="none" strike="noStrike">
                          <a:effectLst/>
                        </a:rPr>
                        <a:t>11</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8</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9,0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5839435"/>
                  </a:ext>
                </a:extLst>
              </a:tr>
              <a:tr h="88917">
                <a:tc>
                  <a:txBody>
                    <a:bodyPr/>
                    <a:lstStyle/>
                    <a:p>
                      <a:pPr algn="ctr" fontAlgn="b"/>
                      <a:r>
                        <a:rPr lang="de-DE" sz="1000" u="none" strike="noStrike">
                          <a:effectLst/>
                        </a:rPr>
                        <a:t>12</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9723497"/>
                  </a:ext>
                </a:extLst>
              </a:tr>
              <a:tr h="88917">
                <a:tc>
                  <a:txBody>
                    <a:bodyPr/>
                    <a:lstStyle/>
                    <a:p>
                      <a:pPr algn="ctr" fontAlgn="b"/>
                      <a:r>
                        <a:rPr lang="de-DE" sz="1000" u="none" strike="noStrike">
                          <a:effectLst/>
                        </a:rPr>
                        <a:t>13</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3</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4,8</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0647634"/>
                  </a:ext>
                </a:extLst>
              </a:tr>
              <a:tr h="88917">
                <a:tc>
                  <a:txBody>
                    <a:bodyPr/>
                    <a:lstStyle/>
                    <a:p>
                      <a:pPr algn="ctr" fontAlgn="b"/>
                      <a:r>
                        <a:rPr lang="de-DE" sz="1000" u="none" strike="noStrike">
                          <a:effectLst/>
                        </a:rPr>
                        <a:t>14</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5</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7,0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66197"/>
                  </a:ext>
                </a:extLst>
              </a:tr>
              <a:tr h="88917">
                <a:tc>
                  <a:txBody>
                    <a:bodyPr/>
                    <a:lstStyle/>
                    <a:p>
                      <a:pPr algn="ctr" fontAlgn="b"/>
                      <a:r>
                        <a:rPr lang="de-DE" sz="1000" u="none" strike="noStrike">
                          <a:effectLst/>
                        </a:rPr>
                        <a:t>15</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0,3</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-5,2</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815445"/>
                  </a:ext>
                </a:extLst>
              </a:tr>
              <a:tr h="88917">
                <a:tc>
                  <a:txBody>
                    <a:bodyPr/>
                    <a:lstStyle/>
                    <a:p>
                      <a:pPr algn="ctr" fontAlgn="b"/>
                      <a:r>
                        <a:rPr lang="de-DE" sz="1000" u="none" strike="noStrike">
                          <a:effectLst/>
                        </a:rPr>
                        <a:t>16</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0,4</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-4,0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667198"/>
                  </a:ext>
                </a:extLst>
              </a:tr>
              <a:tr h="88917">
                <a:tc>
                  <a:txBody>
                    <a:bodyPr/>
                    <a:lstStyle/>
                    <a:p>
                      <a:pPr algn="ctr" fontAlgn="b"/>
                      <a:r>
                        <a:rPr lang="de-DE" sz="1000" u="none" strike="noStrike">
                          <a:effectLst/>
                        </a:rPr>
                        <a:t>17</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0,1</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-10,0</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5210184"/>
                  </a:ext>
                </a:extLst>
              </a:tr>
              <a:tr h="88917">
                <a:tc>
                  <a:txBody>
                    <a:bodyPr/>
                    <a:lstStyle/>
                    <a:p>
                      <a:pPr algn="ctr" fontAlgn="b"/>
                      <a:r>
                        <a:rPr lang="de-DE" sz="1000" u="none" strike="noStrike">
                          <a:effectLst/>
                        </a:rPr>
                        <a:t>18</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0,06</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-12,2</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6933542"/>
                  </a:ext>
                </a:extLst>
              </a:tr>
              <a:tr h="88917">
                <a:tc>
                  <a:txBody>
                    <a:bodyPr/>
                    <a:lstStyle/>
                    <a:p>
                      <a:pPr algn="ctr" fontAlgn="b"/>
                      <a:r>
                        <a:rPr lang="de-DE" sz="1000" u="none" strike="noStrike">
                          <a:effectLst/>
                        </a:rPr>
                        <a:t>19</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0,003</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-25,2</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104999"/>
                  </a:ext>
                </a:extLst>
              </a:tr>
              <a:tr h="88917">
                <a:tc>
                  <a:txBody>
                    <a:bodyPr/>
                    <a:lstStyle/>
                    <a:p>
                      <a:pPr algn="ctr" fontAlgn="b"/>
                      <a:r>
                        <a:rPr lang="de-DE" sz="1000" u="none" strike="noStrike">
                          <a:effectLst/>
                        </a:rPr>
                        <a:t>20</a:t>
                      </a:r>
                      <a:endParaRPr lang="de-DE" sz="1000" b="0" i="0" u="none" strike="noStrike">
                        <a:solidFill>
                          <a:srgbClr val="000000"/>
                        </a:solidFill>
                        <a:effectLst/>
                        <a:latin typeface="Arial" panose="020B0604020202020204" pitchFamily="34" charset="0"/>
                      </a:endParaRPr>
                    </a:p>
                  </a:txBody>
                  <a:tcPr marL="7620" marR="7620" marT="762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b"/>
                      <a:r>
                        <a:rPr lang="de-DE" sz="1000" u="none" strike="noStrike">
                          <a:effectLst/>
                        </a:rPr>
                        <a:t>0,005</a:t>
                      </a:r>
                      <a:endParaRPr lang="de-DE" sz="10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b"/>
                      <a:r>
                        <a:rPr lang="de-DE" sz="1000" u="none" strike="noStrike" dirty="0">
                          <a:effectLst/>
                        </a:rPr>
                        <a:t>-23,0</a:t>
                      </a:r>
                      <a:endParaRPr lang="de-DE" sz="10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1897551"/>
                  </a:ext>
                </a:extLst>
              </a:tr>
            </a:tbl>
          </a:graphicData>
        </a:graphic>
      </p:graphicFrame>
      <p:sp>
        <p:nvSpPr>
          <p:cNvPr id="16" name="Textfeld 15">
            <a:extLst>
              <a:ext uri="{FF2B5EF4-FFF2-40B4-BE49-F238E27FC236}">
                <a16:creationId xmlns:a16="http://schemas.microsoft.com/office/drawing/2014/main" id="{2C5C0D32-944D-6834-BE1B-7DF12F463956}"/>
              </a:ext>
            </a:extLst>
          </p:cNvPr>
          <p:cNvSpPr txBox="1"/>
          <p:nvPr/>
        </p:nvSpPr>
        <p:spPr>
          <a:xfrm>
            <a:off x="1613245" y="1202715"/>
            <a:ext cx="444352" cy="276999"/>
          </a:xfrm>
          <a:prstGeom prst="rect">
            <a:avLst/>
          </a:prstGeom>
          <a:noFill/>
        </p:spPr>
        <p:txBody>
          <a:bodyPr wrap="none" rtlCol="0">
            <a:spAutoFit/>
          </a:bodyPr>
          <a:lstStyle/>
          <a:p>
            <a:r>
              <a:rPr lang="de-DE" sz="1200" dirty="0"/>
              <a:t>mW</a:t>
            </a:r>
          </a:p>
        </p:txBody>
      </p:sp>
      <p:sp>
        <p:nvSpPr>
          <p:cNvPr id="17" name="Textfeld 16">
            <a:extLst>
              <a:ext uri="{FF2B5EF4-FFF2-40B4-BE49-F238E27FC236}">
                <a16:creationId xmlns:a16="http://schemas.microsoft.com/office/drawing/2014/main" id="{3E0A19D5-9668-04CA-9909-2B23CF9EEDB5}"/>
              </a:ext>
            </a:extLst>
          </p:cNvPr>
          <p:cNvSpPr txBox="1"/>
          <p:nvPr/>
        </p:nvSpPr>
        <p:spPr>
          <a:xfrm>
            <a:off x="6169582" y="1204618"/>
            <a:ext cx="444352" cy="276999"/>
          </a:xfrm>
          <a:prstGeom prst="rect">
            <a:avLst/>
          </a:prstGeom>
          <a:noFill/>
        </p:spPr>
        <p:txBody>
          <a:bodyPr wrap="none" rtlCol="0">
            <a:spAutoFit/>
          </a:bodyPr>
          <a:lstStyle/>
          <a:p>
            <a:r>
              <a:rPr lang="de-DE" sz="1200" dirty="0"/>
              <a:t>mW</a:t>
            </a:r>
          </a:p>
        </p:txBody>
      </p:sp>
      <p:sp>
        <p:nvSpPr>
          <p:cNvPr id="18" name="Textfeld 17">
            <a:extLst>
              <a:ext uri="{FF2B5EF4-FFF2-40B4-BE49-F238E27FC236}">
                <a16:creationId xmlns:a16="http://schemas.microsoft.com/office/drawing/2014/main" id="{0B95E18A-198C-923C-2D6F-48CBA62E26E1}"/>
              </a:ext>
            </a:extLst>
          </p:cNvPr>
          <p:cNvSpPr txBox="1"/>
          <p:nvPr/>
        </p:nvSpPr>
        <p:spPr>
          <a:xfrm>
            <a:off x="10144499" y="1197648"/>
            <a:ext cx="471604" cy="276999"/>
          </a:xfrm>
          <a:prstGeom prst="rect">
            <a:avLst/>
          </a:prstGeom>
          <a:noFill/>
        </p:spPr>
        <p:txBody>
          <a:bodyPr wrap="none" rtlCol="0">
            <a:spAutoFit/>
          </a:bodyPr>
          <a:lstStyle/>
          <a:p>
            <a:r>
              <a:rPr lang="de-DE" sz="1200" dirty="0" err="1"/>
              <a:t>dBm</a:t>
            </a:r>
            <a:endParaRPr lang="de-DE" sz="1200" dirty="0"/>
          </a:p>
        </p:txBody>
      </p:sp>
      <p:sp>
        <p:nvSpPr>
          <p:cNvPr id="19" name="Textfeld 18">
            <a:extLst>
              <a:ext uri="{FF2B5EF4-FFF2-40B4-BE49-F238E27FC236}">
                <a16:creationId xmlns:a16="http://schemas.microsoft.com/office/drawing/2014/main" id="{BF99C0B5-3CCD-2CEC-E0AA-35724F90EB16}"/>
              </a:ext>
            </a:extLst>
          </p:cNvPr>
          <p:cNvSpPr txBox="1"/>
          <p:nvPr/>
        </p:nvSpPr>
        <p:spPr>
          <a:xfrm>
            <a:off x="6927223" y="5217128"/>
            <a:ext cx="3882418" cy="369332"/>
          </a:xfrm>
          <a:prstGeom prst="rect">
            <a:avLst/>
          </a:prstGeom>
          <a:noFill/>
        </p:spPr>
        <p:txBody>
          <a:bodyPr wrap="square" rtlCol="0">
            <a:spAutoFit/>
          </a:bodyPr>
          <a:lstStyle/>
          <a:p>
            <a:r>
              <a:rPr lang="de-DE" dirty="0"/>
              <a:t>ein Dezibel (dB)  =  ein zehntel Bel (B)</a:t>
            </a:r>
          </a:p>
        </p:txBody>
      </p:sp>
    </p:spTree>
    <p:extLst>
      <p:ext uri="{BB962C8B-B14F-4D97-AF65-F5344CB8AC3E}">
        <p14:creationId xmlns:p14="http://schemas.microsoft.com/office/powerpoint/2010/main" val="156361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P spid="14" grpId="0"/>
      <p:bldP spid="16" grpId="0"/>
      <p:bldP spid="17" grpId="0"/>
      <p:bldP spid="18" grpId="0"/>
      <p:bldP spid="1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Bosch Office Sans"/>
                <a:ea typeface="+mj-ea"/>
                <a:cs typeface="+mj-cs"/>
              </a:rPr>
              <a:t>Grundlagen: Logarithmische Darstellung von Leistungen</a:t>
            </a:r>
            <a:endParaRPr kumimoji="0" lang="de-DE" sz="2800" b="0" i="0" u="none" strike="noStrike" kern="1200" cap="none" spc="0" normalizeH="0" baseline="0" noProof="0" dirty="0">
              <a:ln>
                <a:noFill/>
              </a:ln>
              <a:solidFill>
                <a:srgbClr val="A80163"/>
              </a:solidFill>
              <a:effectLst/>
              <a:uLnTx/>
              <a:uFillTx/>
              <a:latin typeface="Bosch Office Sans"/>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40AC615E-B805-0750-A8EB-A319E02D0C5A}"/>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lvl="2" indent="-273580">
              <a:lnSpc>
                <a:spcPct val="103000"/>
              </a:lnSpc>
              <a:buFont typeface="Wingdings 3" panose="05040102010807070707" pitchFamily="18" charset="2"/>
              <a:buChar char=""/>
              <a:defRPr/>
            </a:pPr>
            <a:endParaRPr lang="de-DE" dirty="0">
              <a:solidFill>
                <a:srgbClr val="000000"/>
              </a:solidFill>
            </a:endParaRPr>
          </a:p>
          <a:p>
            <a:pPr marL="525561" lvl="2" indent="0">
              <a:buNone/>
              <a:defRPr/>
            </a:pPr>
            <a:endParaRPr lang="de-DE" dirty="0">
              <a:solidFill>
                <a:srgbClr val="000000"/>
              </a:solidFill>
            </a:endParaRPr>
          </a:p>
        </p:txBody>
      </p:sp>
      <p:graphicFrame>
        <p:nvGraphicFramePr>
          <p:cNvPr id="7" name="Tabelle 6">
            <a:extLst>
              <a:ext uri="{FF2B5EF4-FFF2-40B4-BE49-F238E27FC236}">
                <a16:creationId xmlns:a16="http://schemas.microsoft.com/office/drawing/2014/main" id="{AE45593E-50E1-3BE9-F6F7-033334388C34}"/>
              </a:ext>
            </a:extLst>
          </p:cNvPr>
          <p:cNvGraphicFramePr>
            <a:graphicFrameLocks noGrp="1"/>
          </p:cNvGraphicFramePr>
          <p:nvPr/>
        </p:nvGraphicFramePr>
        <p:xfrm>
          <a:off x="1421525" y="1347300"/>
          <a:ext cx="1489664" cy="3017520"/>
        </p:xfrm>
        <a:graphic>
          <a:graphicData uri="http://schemas.openxmlformats.org/drawingml/2006/table">
            <a:tbl>
              <a:tblPr>
                <a:tableStyleId>{5C22544A-7EE6-4342-B048-85BDC9FD1C3A}</a:tableStyleId>
              </a:tblPr>
              <a:tblGrid>
                <a:gridCol w="668439">
                  <a:extLst>
                    <a:ext uri="{9D8B030D-6E8A-4147-A177-3AD203B41FA5}">
                      <a16:colId xmlns:a16="http://schemas.microsoft.com/office/drawing/2014/main" val="3386829531"/>
                    </a:ext>
                  </a:extLst>
                </a:gridCol>
                <a:gridCol w="821225">
                  <a:extLst>
                    <a:ext uri="{9D8B030D-6E8A-4147-A177-3AD203B41FA5}">
                      <a16:colId xmlns:a16="http://schemas.microsoft.com/office/drawing/2014/main" val="3635199771"/>
                    </a:ext>
                  </a:extLst>
                </a:gridCol>
              </a:tblGrid>
              <a:tr h="249596">
                <a:tc>
                  <a:txBody>
                    <a:bodyPr/>
                    <a:lstStyle/>
                    <a:p>
                      <a:pPr algn="ctr" fontAlgn="b"/>
                      <a:r>
                        <a:rPr lang="de-DE" sz="1600" u="none" strike="noStrike">
                          <a:effectLst/>
                        </a:rPr>
                        <a:t>mW</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err="1">
                          <a:effectLst/>
                        </a:rPr>
                        <a:t>dBm</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1687915"/>
                  </a:ext>
                </a:extLst>
              </a:tr>
              <a:tr h="249596">
                <a:tc>
                  <a:txBody>
                    <a:bodyPr/>
                    <a:lstStyle/>
                    <a:p>
                      <a:pPr algn="ctr" fontAlgn="b"/>
                      <a:r>
                        <a:rPr lang="de-DE" sz="1600" u="none" strike="noStrike">
                          <a:effectLst/>
                        </a:rPr>
                        <a:t>1000</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30,0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4672887"/>
                  </a:ext>
                </a:extLst>
              </a:tr>
              <a:tr h="249596">
                <a:tc>
                  <a:txBody>
                    <a:bodyPr/>
                    <a:lstStyle/>
                    <a:p>
                      <a:pPr algn="ctr" fontAlgn="b"/>
                      <a:r>
                        <a:rPr lang="de-DE" sz="1600" u="none" strike="noStrike">
                          <a:effectLst/>
                        </a:rPr>
                        <a:t>500</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27,0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8005600"/>
                  </a:ext>
                </a:extLst>
              </a:tr>
              <a:tr h="249596">
                <a:tc>
                  <a:txBody>
                    <a:bodyPr/>
                    <a:lstStyle/>
                    <a:p>
                      <a:pPr algn="ctr" fontAlgn="b"/>
                      <a:r>
                        <a:rPr lang="de-DE" sz="1600" u="none" strike="noStrike">
                          <a:effectLst/>
                        </a:rPr>
                        <a:t>200</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23,0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5097426"/>
                  </a:ext>
                </a:extLst>
              </a:tr>
              <a:tr h="249596">
                <a:tc>
                  <a:txBody>
                    <a:bodyPr/>
                    <a:lstStyle/>
                    <a:p>
                      <a:pPr algn="ctr" fontAlgn="b"/>
                      <a:r>
                        <a:rPr lang="de-DE" sz="1600" u="none" strike="noStrike">
                          <a:effectLst/>
                        </a:rPr>
                        <a:t>100</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20,0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2204834"/>
                  </a:ext>
                </a:extLst>
              </a:tr>
              <a:tr h="249596">
                <a:tc>
                  <a:txBody>
                    <a:bodyPr/>
                    <a:lstStyle/>
                    <a:p>
                      <a:pPr algn="ctr" fontAlgn="b"/>
                      <a:r>
                        <a:rPr lang="de-DE" sz="1600" u="none" strike="noStrike">
                          <a:effectLst/>
                        </a:rPr>
                        <a:t>40</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16,0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2972655"/>
                  </a:ext>
                </a:extLst>
              </a:tr>
              <a:tr h="249596">
                <a:tc>
                  <a:txBody>
                    <a:bodyPr/>
                    <a:lstStyle/>
                    <a:p>
                      <a:pPr algn="ctr" fontAlgn="b"/>
                      <a:r>
                        <a:rPr lang="de-DE" sz="1600" u="none" strike="noStrike">
                          <a:effectLst/>
                        </a:rPr>
                        <a:t>20</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13,0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3235402"/>
                  </a:ext>
                </a:extLst>
              </a:tr>
              <a:tr h="249596">
                <a:tc>
                  <a:txBody>
                    <a:bodyPr/>
                    <a:lstStyle/>
                    <a:p>
                      <a:pPr algn="ctr" fontAlgn="b"/>
                      <a:r>
                        <a:rPr lang="de-DE" sz="1600" u="none" strike="noStrike">
                          <a:effectLst/>
                        </a:rPr>
                        <a:t>10</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10,0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2205690"/>
                  </a:ext>
                </a:extLst>
              </a:tr>
              <a:tr h="249596">
                <a:tc>
                  <a:txBody>
                    <a:bodyPr/>
                    <a:lstStyle/>
                    <a:p>
                      <a:pPr algn="ctr" fontAlgn="b"/>
                      <a:r>
                        <a:rPr lang="de-DE" sz="1600" u="none" strike="noStrike">
                          <a:effectLst/>
                        </a:rPr>
                        <a:t>1</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0,0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0330323"/>
                  </a:ext>
                </a:extLst>
              </a:tr>
              <a:tr h="249596">
                <a:tc>
                  <a:txBody>
                    <a:bodyPr/>
                    <a:lstStyle/>
                    <a:p>
                      <a:pPr algn="ctr" fontAlgn="b"/>
                      <a:r>
                        <a:rPr lang="de-DE" sz="1600" u="none" strike="noStrike">
                          <a:effectLst/>
                        </a:rPr>
                        <a:t>0,1</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-10,0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1795479"/>
                  </a:ext>
                </a:extLst>
              </a:tr>
              <a:tr h="249596">
                <a:tc>
                  <a:txBody>
                    <a:bodyPr/>
                    <a:lstStyle/>
                    <a:p>
                      <a:pPr algn="ctr" fontAlgn="b"/>
                      <a:r>
                        <a:rPr lang="de-DE" sz="1600" u="none" strike="noStrike">
                          <a:effectLst/>
                        </a:rPr>
                        <a:t>0,02</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-17,0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2826186"/>
                  </a:ext>
                </a:extLst>
              </a:tr>
              <a:tr h="249596">
                <a:tc>
                  <a:txBody>
                    <a:bodyPr/>
                    <a:lstStyle/>
                    <a:p>
                      <a:pPr algn="ctr" fontAlgn="b"/>
                      <a:r>
                        <a:rPr lang="de-DE" sz="1600" u="none" strike="noStrike">
                          <a:effectLst/>
                        </a:rPr>
                        <a:t>0,01</a:t>
                      </a:r>
                      <a:endParaRPr lang="de-DE" sz="16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600" u="none" strike="noStrike" dirty="0">
                          <a:effectLst/>
                        </a:rPr>
                        <a:t>-20,0</a:t>
                      </a:r>
                      <a:endParaRPr lang="de-DE" sz="16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0338840"/>
                  </a:ext>
                </a:extLst>
              </a:tr>
            </a:tbl>
          </a:graphicData>
        </a:graphic>
      </p:graphicFrame>
      <p:sp>
        <p:nvSpPr>
          <p:cNvPr id="20" name="Textfeld 19">
            <a:extLst>
              <a:ext uri="{FF2B5EF4-FFF2-40B4-BE49-F238E27FC236}">
                <a16:creationId xmlns:a16="http://schemas.microsoft.com/office/drawing/2014/main" id="{61DA621D-B3A7-A05B-40DA-1FB0D54B3F6E}"/>
              </a:ext>
            </a:extLst>
          </p:cNvPr>
          <p:cNvSpPr txBox="1"/>
          <p:nvPr/>
        </p:nvSpPr>
        <p:spPr>
          <a:xfrm>
            <a:off x="4241154" y="3128482"/>
            <a:ext cx="5306946" cy="369332"/>
          </a:xfrm>
          <a:prstGeom prst="rect">
            <a:avLst/>
          </a:prstGeom>
          <a:noFill/>
        </p:spPr>
        <p:txBody>
          <a:bodyPr wrap="square" rtlCol="0">
            <a:spAutoFit/>
          </a:bodyPr>
          <a:lstStyle/>
          <a:p>
            <a:r>
              <a:rPr lang="de-DE" dirty="0"/>
              <a:t>1mW *40   =   1mW   * 2    *   2   *   10      =   40mW</a:t>
            </a:r>
          </a:p>
        </p:txBody>
      </p:sp>
      <p:sp>
        <p:nvSpPr>
          <p:cNvPr id="21" name="Textfeld 20">
            <a:extLst>
              <a:ext uri="{FF2B5EF4-FFF2-40B4-BE49-F238E27FC236}">
                <a16:creationId xmlns:a16="http://schemas.microsoft.com/office/drawing/2014/main" id="{FA354412-7AD3-97C1-701E-8E48255C3572}"/>
              </a:ext>
            </a:extLst>
          </p:cNvPr>
          <p:cNvSpPr txBox="1"/>
          <p:nvPr/>
        </p:nvSpPr>
        <p:spPr>
          <a:xfrm>
            <a:off x="4178097" y="3908950"/>
            <a:ext cx="5306946" cy="369332"/>
          </a:xfrm>
          <a:prstGeom prst="rect">
            <a:avLst/>
          </a:prstGeom>
          <a:noFill/>
        </p:spPr>
        <p:txBody>
          <a:bodyPr wrap="square" rtlCol="0">
            <a:spAutoFit/>
          </a:bodyPr>
          <a:lstStyle/>
          <a:p>
            <a:r>
              <a:rPr lang="de-DE" dirty="0"/>
              <a:t>0dBm *40   =   0dBm + 3dB + 3dB + 10dB   =   16dBm</a:t>
            </a:r>
          </a:p>
        </p:txBody>
      </p:sp>
      <p:sp>
        <p:nvSpPr>
          <p:cNvPr id="22" name="Textfeld 21">
            <a:extLst>
              <a:ext uri="{FF2B5EF4-FFF2-40B4-BE49-F238E27FC236}">
                <a16:creationId xmlns:a16="http://schemas.microsoft.com/office/drawing/2014/main" id="{38DE4C39-8393-9874-91A5-9AB1083C531F}"/>
              </a:ext>
            </a:extLst>
          </p:cNvPr>
          <p:cNvSpPr txBox="1"/>
          <p:nvPr/>
        </p:nvSpPr>
        <p:spPr>
          <a:xfrm>
            <a:off x="4849666" y="1350719"/>
            <a:ext cx="4089922" cy="646331"/>
          </a:xfrm>
          <a:prstGeom prst="rect">
            <a:avLst/>
          </a:prstGeom>
          <a:noFill/>
        </p:spPr>
        <p:txBody>
          <a:bodyPr wrap="square" rtlCol="0">
            <a:spAutoFit/>
          </a:bodyPr>
          <a:lstStyle/>
          <a:p>
            <a:r>
              <a:rPr lang="de-DE" dirty="0"/>
              <a:t>Leistung verdoppeln: (*2)	  </a:t>
            </a:r>
            <a:r>
              <a:rPr lang="de-DE" dirty="0">
                <a:sym typeface="Wingdings" panose="05000000000000000000" pitchFamily="2" charset="2"/>
              </a:rPr>
              <a:t> 	+ 3dB</a:t>
            </a:r>
          </a:p>
          <a:p>
            <a:r>
              <a:rPr lang="de-DE" dirty="0">
                <a:sym typeface="Wingdings" panose="05000000000000000000" pitchFamily="2" charset="2"/>
              </a:rPr>
              <a:t>Leistung verzehnfachen: (*10)  	+ 10dB</a:t>
            </a:r>
            <a:endParaRPr lang="de-DE" dirty="0"/>
          </a:p>
        </p:txBody>
      </p:sp>
      <p:sp>
        <p:nvSpPr>
          <p:cNvPr id="23" name="Textfeld 22">
            <a:extLst>
              <a:ext uri="{FF2B5EF4-FFF2-40B4-BE49-F238E27FC236}">
                <a16:creationId xmlns:a16="http://schemas.microsoft.com/office/drawing/2014/main" id="{48C3D963-3DC3-7307-90E4-7C3F99D51202}"/>
              </a:ext>
            </a:extLst>
          </p:cNvPr>
          <p:cNvSpPr txBox="1"/>
          <p:nvPr/>
        </p:nvSpPr>
        <p:spPr>
          <a:xfrm>
            <a:off x="4849666" y="2017061"/>
            <a:ext cx="4351179" cy="646331"/>
          </a:xfrm>
          <a:prstGeom prst="rect">
            <a:avLst/>
          </a:prstGeom>
          <a:noFill/>
        </p:spPr>
        <p:txBody>
          <a:bodyPr wrap="square" rtlCol="0">
            <a:spAutoFit/>
          </a:bodyPr>
          <a:lstStyle/>
          <a:p>
            <a:r>
              <a:rPr lang="de-DE" dirty="0"/>
              <a:t>Leistung halbieren: (:2)	  	  </a:t>
            </a:r>
            <a:r>
              <a:rPr lang="de-DE" dirty="0">
                <a:sym typeface="Wingdings" panose="05000000000000000000" pitchFamily="2" charset="2"/>
              </a:rPr>
              <a:t> 	- 3dB</a:t>
            </a:r>
          </a:p>
          <a:p>
            <a:r>
              <a:rPr lang="de-DE" dirty="0">
                <a:sym typeface="Wingdings" panose="05000000000000000000" pitchFamily="2" charset="2"/>
              </a:rPr>
              <a:t>Leistung zehnteln: (:10)		   	- 10dB</a:t>
            </a:r>
            <a:endParaRPr lang="de-DE" dirty="0"/>
          </a:p>
        </p:txBody>
      </p:sp>
      <p:cxnSp>
        <p:nvCxnSpPr>
          <p:cNvPr id="24" name="Gerade Verbindung mit Pfeil 23">
            <a:extLst>
              <a:ext uri="{FF2B5EF4-FFF2-40B4-BE49-F238E27FC236}">
                <a16:creationId xmlns:a16="http://schemas.microsoft.com/office/drawing/2014/main" id="{C8B79007-0F43-5F87-9887-EADA8FC15587}"/>
              </a:ext>
            </a:extLst>
          </p:cNvPr>
          <p:cNvCxnSpPr>
            <a:cxnSpLocks/>
          </p:cNvCxnSpPr>
          <p:nvPr/>
        </p:nvCxnSpPr>
        <p:spPr>
          <a:xfrm>
            <a:off x="4598010" y="3502263"/>
            <a:ext cx="0" cy="34508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AA1CA465-0E73-9600-15C4-27B3BB335B67}"/>
              </a:ext>
            </a:extLst>
          </p:cNvPr>
          <p:cNvCxnSpPr>
            <a:cxnSpLocks/>
          </p:cNvCxnSpPr>
          <p:nvPr/>
        </p:nvCxnSpPr>
        <p:spPr>
          <a:xfrm>
            <a:off x="5882524" y="3502263"/>
            <a:ext cx="0" cy="34508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248357B4-6447-8199-F38B-4C1F18CF703D}"/>
              </a:ext>
            </a:extLst>
          </p:cNvPr>
          <p:cNvCxnSpPr>
            <a:cxnSpLocks/>
          </p:cNvCxnSpPr>
          <p:nvPr/>
        </p:nvCxnSpPr>
        <p:spPr>
          <a:xfrm>
            <a:off x="6557438" y="3502263"/>
            <a:ext cx="0" cy="34508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CC783BB2-43B5-C322-0984-0D9160C42B92}"/>
              </a:ext>
            </a:extLst>
          </p:cNvPr>
          <p:cNvCxnSpPr>
            <a:cxnSpLocks/>
          </p:cNvCxnSpPr>
          <p:nvPr/>
        </p:nvCxnSpPr>
        <p:spPr>
          <a:xfrm>
            <a:off x="7140912" y="3502263"/>
            <a:ext cx="0" cy="34508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F0A22482-2DDE-40E9-A0B1-A8F5A7676757}"/>
              </a:ext>
            </a:extLst>
          </p:cNvPr>
          <p:cNvCxnSpPr>
            <a:cxnSpLocks/>
          </p:cNvCxnSpPr>
          <p:nvPr/>
        </p:nvCxnSpPr>
        <p:spPr>
          <a:xfrm>
            <a:off x="7741804" y="3502263"/>
            <a:ext cx="0" cy="34508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F83A3B2B-EB4E-77F4-B91A-172332F7F5F7}"/>
              </a:ext>
            </a:extLst>
          </p:cNvPr>
          <p:cNvSpPr txBox="1"/>
          <p:nvPr/>
        </p:nvSpPr>
        <p:spPr>
          <a:xfrm>
            <a:off x="258762" y="4874613"/>
            <a:ext cx="10520658" cy="400110"/>
          </a:xfrm>
          <a:prstGeom prst="rect">
            <a:avLst/>
          </a:prstGeom>
          <a:noFill/>
        </p:spPr>
        <p:txBody>
          <a:bodyPr wrap="square" rtlCol="0">
            <a:spAutoFit/>
          </a:bodyPr>
          <a:lstStyle/>
          <a:p>
            <a:pPr algn="ctr"/>
            <a:r>
              <a:rPr lang="de-DE" sz="2000" dirty="0"/>
              <a:t>Vorteil des Rechnens in dB: aus einer Multiplikation/Division wird eine einfach Addition/Subtraktion</a:t>
            </a:r>
          </a:p>
        </p:txBody>
      </p:sp>
    </p:spTree>
    <p:extLst>
      <p:ext uri="{BB962C8B-B14F-4D97-AF65-F5344CB8AC3E}">
        <p14:creationId xmlns:p14="http://schemas.microsoft.com/office/powerpoint/2010/main" val="134533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Antennengewinn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69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40AC615E-B805-0750-A8EB-A319E02D0C5A}"/>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lvl="2" indent="-273580">
              <a:lnSpc>
                <a:spcPct val="103000"/>
              </a:lnSpc>
              <a:buFont typeface="Wingdings 3" panose="05040102010807070707" pitchFamily="18" charset="2"/>
              <a:buChar char=""/>
              <a:defRPr/>
            </a:pPr>
            <a:endParaRPr lang="de-DE" dirty="0">
              <a:solidFill>
                <a:srgbClr val="000000"/>
              </a:solidFill>
            </a:endParaRPr>
          </a:p>
          <a:p>
            <a:pPr marL="525561" lvl="2" indent="0">
              <a:buNone/>
              <a:defRPr/>
            </a:pPr>
            <a:endParaRPr lang="de-DE" dirty="0">
              <a:solidFill>
                <a:srgbClr val="000000"/>
              </a:solidFill>
            </a:endParaRPr>
          </a:p>
        </p:txBody>
      </p:sp>
      <p:cxnSp>
        <p:nvCxnSpPr>
          <p:cNvPr id="37" name="Gerader Verbinder 36">
            <a:extLst>
              <a:ext uri="{FF2B5EF4-FFF2-40B4-BE49-F238E27FC236}">
                <a16:creationId xmlns:a16="http://schemas.microsoft.com/office/drawing/2014/main" id="{7AFDFEC6-648F-F0BC-CD51-21E619C9C074}"/>
              </a:ext>
            </a:extLst>
          </p:cNvPr>
          <p:cNvCxnSpPr/>
          <p:nvPr/>
        </p:nvCxnSpPr>
        <p:spPr>
          <a:xfrm>
            <a:off x="5251037" y="1746111"/>
            <a:ext cx="20692" cy="3227378"/>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8" name="Inhaltsplatzhalter 4">
            <a:extLst>
              <a:ext uri="{FF2B5EF4-FFF2-40B4-BE49-F238E27FC236}">
                <a16:creationId xmlns:a16="http://schemas.microsoft.com/office/drawing/2014/main" id="{37C4FD77-F0B1-0456-5943-F36A5074FE27}"/>
              </a:ext>
            </a:extLst>
          </p:cNvPr>
          <p:cNvSpPr txBox="1">
            <a:spLocks/>
          </p:cNvSpPr>
          <p:nvPr/>
        </p:nvSpPr>
        <p:spPr>
          <a:xfrm>
            <a:off x="259200" y="1274426"/>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a:p>
            <a:pPr marL="0" indent="0">
              <a:buNone/>
              <a:defRPr/>
            </a:pPr>
            <a:r>
              <a:rPr lang="de-DE" b="1" dirty="0">
                <a:solidFill>
                  <a:srgbClr val="000000"/>
                </a:solidFill>
              </a:rPr>
              <a:t>Dipol gegenüber </a:t>
            </a:r>
            <a:r>
              <a:rPr lang="de-DE" b="1" dirty="0" err="1">
                <a:solidFill>
                  <a:srgbClr val="000000"/>
                </a:solidFill>
              </a:rPr>
              <a:t>Isotropenstrahler</a:t>
            </a:r>
            <a:r>
              <a:rPr lang="de-DE" dirty="0">
                <a:solidFill>
                  <a:srgbClr val="000000"/>
                </a:solidFill>
              </a:rPr>
              <a:t>:</a:t>
            </a:r>
          </a:p>
          <a:p>
            <a:pPr marL="233983" lvl="1" indent="0">
              <a:buNone/>
              <a:defRPr/>
            </a:pPr>
            <a:r>
              <a:rPr lang="de-DE" dirty="0" err="1">
                <a:solidFill>
                  <a:srgbClr val="000000"/>
                </a:solidFill>
              </a:rPr>
              <a:t>g</a:t>
            </a:r>
            <a:r>
              <a:rPr lang="de-DE" baseline="-25000" dirty="0" err="1">
                <a:solidFill>
                  <a:srgbClr val="000000"/>
                </a:solidFill>
              </a:rPr>
              <a:t>Dipol</a:t>
            </a:r>
            <a:r>
              <a:rPr lang="de-DE" dirty="0">
                <a:solidFill>
                  <a:srgbClr val="000000"/>
                </a:solidFill>
              </a:rPr>
              <a:t> = 10 * </a:t>
            </a:r>
            <a:r>
              <a:rPr lang="de-DE" dirty="0" err="1">
                <a:solidFill>
                  <a:srgbClr val="000000"/>
                </a:solidFill>
              </a:rPr>
              <a:t>lg</a:t>
            </a:r>
            <a:r>
              <a:rPr lang="de-DE" dirty="0">
                <a:solidFill>
                  <a:srgbClr val="000000"/>
                </a:solidFill>
              </a:rPr>
              <a:t> ( P</a:t>
            </a:r>
            <a:r>
              <a:rPr lang="de-DE" baseline="-25000" dirty="0">
                <a:solidFill>
                  <a:srgbClr val="000000"/>
                </a:solidFill>
              </a:rPr>
              <a:t>D</a:t>
            </a:r>
            <a:r>
              <a:rPr lang="de-DE" dirty="0">
                <a:solidFill>
                  <a:srgbClr val="000000"/>
                </a:solidFill>
              </a:rPr>
              <a:t> / P</a:t>
            </a:r>
            <a:r>
              <a:rPr lang="de-DE" baseline="-25000" dirty="0">
                <a:solidFill>
                  <a:srgbClr val="000000"/>
                </a:solidFill>
              </a:rPr>
              <a:t>i</a:t>
            </a:r>
            <a:r>
              <a:rPr lang="de-DE" dirty="0">
                <a:solidFill>
                  <a:srgbClr val="000000"/>
                </a:solidFill>
              </a:rPr>
              <a:t> ) = </a:t>
            </a:r>
            <a:r>
              <a:rPr lang="de-DE" b="1" dirty="0">
                <a:solidFill>
                  <a:srgbClr val="000000"/>
                </a:solidFill>
              </a:rPr>
              <a:t>2,15 </a:t>
            </a:r>
            <a:r>
              <a:rPr lang="de-DE" b="1" dirty="0" err="1">
                <a:solidFill>
                  <a:srgbClr val="000000"/>
                </a:solidFill>
              </a:rPr>
              <a:t>dBi</a:t>
            </a:r>
            <a:r>
              <a:rPr lang="de-DE" b="1" dirty="0">
                <a:solidFill>
                  <a:srgbClr val="000000"/>
                </a:solidFill>
              </a:rPr>
              <a:t>  (Faktor 1,64)</a:t>
            </a:r>
            <a:br>
              <a:rPr lang="de-DE" dirty="0">
                <a:solidFill>
                  <a:srgbClr val="000000"/>
                </a:solidFill>
              </a:rPr>
            </a:br>
            <a:endParaRPr lang="de-DE" dirty="0">
              <a:solidFill>
                <a:srgbClr val="000000"/>
              </a:solidFill>
            </a:endParaRPr>
          </a:p>
          <a:p>
            <a:pPr>
              <a:defRPr/>
            </a:pPr>
            <a:endParaRPr lang="de-DE" dirty="0">
              <a:solidFill>
                <a:srgbClr val="000000"/>
              </a:solidFill>
            </a:endParaRPr>
          </a:p>
          <a:p>
            <a:pPr lvl="3">
              <a:defRPr/>
            </a:pPr>
            <a:endParaRPr lang="de-DE" dirty="0">
              <a:solidFill>
                <a:srgbClr val="000000"/>
              </a:solidFill>
            </a:endParaRPr>
          </a:p>
          <a:p>
            <a:pPr marL="0" indent="0">
              <a:buNone/>
              <a:defRPr/>
            </a:pPr>
            <a:r>
              <a:rPr lang="de-DE" dirty="0" err="1">
                <a:solidFill>
                  <a:srgbClr val="000000"/>
                </a:solidFill>
              </a:rPr>
              <a:t>Yagi</a:t>
            </a:r>
            <a:r>
              <a:rPr lang="de-DE" dirty="0">
                <a:solidFill>
                  <a:srgbClr val="000000"/>
                </a:solidFill>
              </a:rPr>
              <a:t> gegenüber Dipol:</a:t>
            </a:r>
          </a:p>
          <a:p>
            <a:pPr marL="233983" lvl="1" indent="0">
              <a:buNone/>
              <a:defRPr/>
            </a:pPr>
            <a:r>
              <a:rPr lang="de-DE" dirty="0" err="1">
                <a:solidFill>
                  <a:srgbClr val="000000"/>
                </a:solidFill>
              </a:rPr>
              <a:t>g</a:t>
            </a:r>
            <a:r>
              <a:rPr lang="de-DE" baseline="-25000" dirty="0" err="1">
                <a:solidFill>
                  <a:srgbClr val="000000"/>
                </a:solidFill>
              </a:rPr>
              <a:t>Yagi</a:t>
            </a:r>
            <a:r>
              <a:rPr lang="de-DE" dirty="0">
                <a:solidFill>
                  <a:srgbClr val="000000"/>
                </a:solidFill>
              </a:rPr>
              <a:t> = 10 * </a:t>
            </a:r>
            <a:r>
              <a:rPr lang="de-DE" dirty="0" err="1">
                <a:solidFill>
                  <a:srgbClr val="000000"/>
                </a:solidFill>
              </a:rPr>
              <a:t>lg</a:t>
            </a:r>
            <a:r>
              <a:rPr lang="de-DE" dirty="0">
                <a:solidFill>
                  <a:srgbClr val="000000"/>
                </a:solidFill>
              </a:rPr>
              <a:t> (P</a:t>
            </a:r>
            <a:r>
              <a:rPr lang="de-DE" baseline="-25000" dirty="0">
                <a:solidFill>
                  <a:srgbClr val="000000"/>
                </a:solidFill>
              </a:rPr>
              <a:t>V</a:t>
            </a:r>
            <a:r>
              <a:rPr lang="de-DE" dirty="0">
                <a:solidFill>
                  <a:srgbClr val="000000"/>
                </a:solidFill>
              </a:rPr>
              <a:t> / P</a:t>
            </a:r>
            <a:r>
              <a:rPr lang="de-DE" baseline="-25000" dirty="0">
                <a:solidFill>
                  <a:srgbClr val="000000"/>
                </a:solidFill>
              </a:rPr>
              <a:t>D</a:t>
            </a:r>
            <a:r>
              <a:rPr lang="de-DE" dirty="0">
                <a:solidFill>
                  <a:srgbClr val="000000"/>
                </a:solidFill>
              </a:rPr>
              <a:t> )= </a:t>
            </a:r>
            <a:r>
              <a:rPr lang="de-DE" dirty="0" err="1">
                <a:solidFill>
                  <a:srgbClr val="000000"/>
                </a:solidFill>
              </a:rPr>
              <a:t>y,yy</a:t>
            </a:r>
            <a:r>
              <a:rPr lang="de-DE" dirty="0">
                <a:solidFill>
                  <a:srgbClr val="000000"/>
                </a:solidFill>
              </a:rPr>
              <a:t> </a:t>
            </a:r>
            <a:r>
              <a:rPr lang="de-DE" dirty="0" err="1">
                <a:solidFill>
                  <a:srgbClr val="000000"/>
                </a:solidFill>
              </a:rPr>
              <a:t>dBd</a:t>
            </a: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marL="0" indent="0">
              <a:buNone/>
              <a:defRPr/>
            </a:pPr>
            <a:r>
              <a:rPr lang="de-DE" dirty="0" err="1">
                <a:solidFill>
                  <a:srgbClr val="000000"/>
                </a:solidFill>
              </a:rPr>
              <a:t>Yagi</a:t>
            </a:r>
            <a:r>
              <a:rPr lang="de-DE" dirty="0">
                <a:solidFill>
                  <a:srgbClr val="000000"/>
                </a:solidFill>
              </a:rPr>
              <a:t> gegenüber </a:t>
            </a:r>
            <a:r>
              <a:rPr lang="de-DE" dirty="0" err="1">
                <a:solidFill>
                  <a:srgbClr val="000000"/>
                </a:solidFill>
              </a:rPr>
              <a:t>Isotropenstrahler</a:t>
            </a:r>
            <a:r>
              <a:rPr lang="de-DE" dirty="0">
                <a:solidFill>
                  <a:srgbClr val="000000"/>
                </a:solidFill>
              </a:rPr>
              <a:t>:</a:t>
            </a:r>
          </a:p>
          <a:p>
            <a:pPr marL="233983" lvl="1" indent="0">
              <a:buNone/>
              <a:defRPr/>
            </a:pPr>
            <a:r>
              <a:rPr lang="de-DE" dirty="0" err="1">
                <a:solidFill>
                  <a:srgbClr val="000000"/>
                </a:solidFill>
              </a:rPr>
              <a:t>g</a:t>
            </a:r>
            <a:r>
              <a:rPr lang="de-DE" baseline="-25000" dirty="0" err="1">
                <a:solidFill>
                  <a:srgbClr val="000000"/>
                </a:solidFill>
              </a:rPr>
              <a:t>Yagi</a:t>
            </a:r>
            <a:r>
              <a:rPr lang="de-DE" dirty="0">
                <a:solidFill>
                  <a:srgbClr val="000000"/>
                </a:solidFill>
              </a:rPr>
              <a:t> = 10 * </a:t>
            </a:r>
            <a:r>
              <a:rPr lang="de-DE" dirty="0" err="1">
                <a:solidFill>
                  <a:srgbClr val="000000"/>
                </a:solidFill>
              </a:rPr>
              <a:t>lg</a:t>
            </a:r>
            <a:r>
              <a:rPr lang="de-DE" dirty="0">
                <a:solidFill>
                  <a:srgbClr val="000000"/>
                </a:solidFill>
              </a:rPr>
              <a:t> (P</a:t>
            </a:r>
            <a:r>
              <a:rPr lang="de-DE" baseline="-25000" dirty="0">
                <a:solidFill>
                  <a:srgbClr val="000000"/>
                </a:solidFill>
              </a:rPr>
              <a:t>V</a:t>
            </a:r>
            <a:r>
              <a:rPr lang="de-DE" dirty="0">
                <a:solidFill>
                  <a:srgbClr val="000000"/>
                </a:solidFill>
              </a:rPr>
              <a:t> / P</a:t>
            </a:r>
            <a:r>
              <a:rPr lang="de-DE" baseline="-25000" dirty="0">
                <a:solidFill>
                  <a:srgbClr val="000000"/>
                </a:solidFill>
              </a:rPr>
              <a:t>i</a:t>
            </a:r>
            <a:r>
              <a:rPr lang="de-DE" dirty="0">
                <a:solidFill>
                  <a:srgbClr val="000000"/>
                </a:solidFill>
              </a:rPr>
              <a:t> )= </a:t>
            </a:r>
            <a:r>
              <a:rPr lang="de-DE" dirty="0" err="1">
                <a:solidFill>
                  <a:srgbClr val="000000"/>
                </a:solidFill>
              </a:rPr>
              <a:t>x,xx</a:t>
            </a:r>
            <a:r>
              <a:rPr lang="de-DE" dirty="0">
                <a:solidFill>
                  <a:srgbClr val="000000"/>
                </a:solidFill>
              </a:rPr>
              <a:t> </a:t>
            </a:r>
            <a:r>
              <a:rPr lang="de-DE" dirty="0" err="1">
                <a:solidFill>
                  <a:srgbClr val="000000"/>
                </a:solidFill>
              </a:rPr>
              <a:t>dBi</a:t>
            </a:r>
            <a:r>
              <a:rPr lang="de-DE" dirty="0">
                <a:solidFill>
                  <a:srgbClr val="000000"/>
                </a:solidFill>
              </a:rPr>
              <a:t> = (</a:t>
            </a:r>
            <a:r>
              <a:rPr lang="de-DE" dirty="0" err="1">
                <a:solidFill>
                  <a:srgbClr val="000000"/>
                </a:solidFill>
              </a:rPr>
              <a:t>y,yy</a:t>
            </a:r>
            <a:r>
              <a:rPr lang="de-DE" dirty="0">
                <a:solidFill>
                  <a:srgbClr val="000000"/>
                </a:solidFill>
              </a:rPr>
              <a:t> + 2,15) </a:t>
            </a:r>
            <a:r>
              <a:rPr lang="de-DE" dirty="0" err="1">
                <a:solidFill>
                  <a:srgbClr val="000000"/>
                </a:solidFill>
              </a:rPr>
              <a:t>dBi</a:t>
            </a:r>
            <a:endParaRPr lang="de-DE" dirty="0">
              <a:solidFill>
                <a:srgbClr val="000000"/>
              </a:solidFill>
            </a:endParaRPr>
          </a:p>
        </p:txBody>
      </p:sp>
      <p:grpSp>
        <p:nvGrpSpPr>
          <p:cNvPr id="39" name="Gruppieren 38">
            <a:extLst>
              <a:ext uri="{FF2B5EF4-FFF2-40B4-BE49-F238E27FC236}">
                <a16:creationId xmlns:a16="http://schemas.microsoft.com/office/drawing/2014/main" id="{38859E62-D39A-4FAA-D91E-20C213CD4C9E}"/>
              </a:ext>
            </a:extLst>
          </p:cNvPr>
          <p:cNvGrpSpPr/>
          <p:nvPr/>
        </p:nvGrpSpPr>
        <p:grpSpPr>
          <a:xfrm>
            <a:off x="986171" y="-1008101"/>
            <a:ext cx="8870258" cy="8640000"/>
            <a:chOff x="-2201233" y="-1219937"/>
            <a:chExt cx="8870258" cy="8640000"/>
          </a:xfrm>
        </p:grpSpPr>
        <p:sp>
          <p:nvSpPr>
            <p:cNvPr id="40" name="Bogen 39">
              <a:extLst>
                <a:ext uri="{FF2B5EF4-FFF2-40B4-BE49-F238E27FC236}">
                  <a16:creationId xmlns:a16="http://schemas.microsoft.com/office/drawing/2014/main" id="{D0EA8E9B-C75B-07C3-4D70-C46F2F0C2D18}"/>
                </a:ext>
              </a:extLst>
            </p:cNvPr>
            <p:cNvSpPr/>
            <p:nvPr/>
          </p:nvSpPr>
          <p:spPr>
            <a:xfrm>
              <a:off x="-2201233" y="-1219937"/>
              <a:ext cx="8640000" cy="8640000"/>
            </a:xfrm>
            <a:prstGeom prst="arc">
              <a:avLst>
                <a:gd name="adj1" fmla="val 19880310"/>
                <a:gd name="adj2" fmla="val 1721826"/>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41" name="Gruppieren 40">
              <a:extLst>
                <a:ext uri="{FF2B5EF4-FFF2-40B4-BE49-F238E27FC236}">
                  <a16:creationId xmlns:a16="http://schemas.microsoft.com/office/drawing/2014/main" id="{447265D5-A6C9-6692-9DE0-A2F6113586CA}"/>
                </a:ext>
              </a:extLst>
            </p:cNvPr>
            <p:cNvGrpSpPr/>
            <p:nvPr/>
          </p:nvGrpSpPr>
          <p:grpSpPr>
            <a:xfrm>
              <a:off x="1093651" y="1717056"/>
              <a:ext cx="5575374" cy="2868987"/>
              <a:chOff x="1093651" y="1717056"/>
              <a:chExt cx="5575374" cy="2868987"/>
            </a:xfrm>
          </p:grpSpPr>
          <p:cxnSp>
            <p:nvCxnSpPr>
              <p:cNvPr id="42" name="Gerader Verbinder 41">
                <a:extLst>
                  <a:ext uri="{FF2B5EF4-FFF2-40B4-BE49-F238E27FC236}">
                    <a16:creationId xmlns:a16="http://schemas.microsoft.com/office/drawing/2014/main" id="{B907913D-1E91-8D80-F6D1-67A021A48D56}"/>
                  </a:ext>
                </a:extLst>
              </p:cNvPr>
              <p:cNvCxnSpPr/>
              <p:nvPr/>
            </p:nvCxnSpPr>
            <p:spPr>
              <a:xfrm flipH="1" flipV="1">
                <a:off x="1093651" y="3144646"/>
                <a:ext cx="5575374" cy="0"/>
              </a:xfrm>
              <a:prstGeom prst="line">
                <a:avLst/>
              </a:prstGeom>
              <a:ln>
                <a:solidFill>
                  <a:schemeClr val="tx1"/>
                </a:solidFill>
                <a:prstDash val="lgDash"/>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43" name="Gruppieren 42">
                <a:extLst>
                  <a:ext uri="{FF2B5EF4-FFF2-40B4-BE49-F238E27FC236}">
                    <a16:creationId xmlns:a16="http://schemas.microsoft.com/office/drawing/2014/main" id="{A9125411-049B-BE90-7E44-5DA001CE8A56}"/>
                  </a:ext>
                </a:extLst>
              </p:cNvPr>
              <p:cNvGrpSpPr/>
              <p:nvPr/>
            </p:nvGrpSpPr>
            <p:grpSpPr>
              <a:xfrm>
                <a:off x="1373610" y="1717056"/>
                <a:ext cx="5063766" cy="2868987"/>
                <a:chOff x="7689066" y="3280305"/>
                <a:chExt cx="2183267" cy="1130237"/>
              </a:xfrm>
            </p:grpSpPr>
            <p:grpSp>
              <p:nvGrpSpPr>
                <p:cNvPr id="45" name="Gruppieren 44">
                  <a:extLst>
                    <a:ext uri="{FF2B5EF4-FFF2-40B4-BE49-F238E27FC236}">
                      <a16:creationId xmlns:a16="http://schemas.microsoft.com/office/drawing/2014/main" id="{294425FF-EEF8-09E1-1E28-EA4E03C1E1BD}"/>
                    </a:ext>
                  </a:extLst>
                </p:cNvPr>
                <p:cNvGrpSpPr/>
                <p:nvPr/>
              </p:nvGrpSpPr>
              <p:grpSpPr>
                <a:xfrm>
                  <a:off x="8001969" y="3280305"/>
                  <a:ext cx="1870364" cy="1130237"/>
                  <a:chOff x="8136081" y="2708478"/>
                  <a:chExt cx="1870364" cy="1130237"/>
                </a:xfrm>
              </p:grpSpPr>
              <p:sp>
                <p:nvSpPr>
                  <p:cNvPr id="49" name="Freihandform 9">
                    <a:extLst>
                      <a:ext uri="{FF2B5EF4-FFF2-40B4-BE49-F238E27FC236}">
                        <a16:creationId xmlns:a16="http://schemas.microsoft.com/office/drawing/2014/main" id="{09EA08F9-8025-730A-CBD3-675561E5442D}"/>
                      </a:ext>
                    </a:extLst>
                  </p:cNvPr>
                  <p:cNvSpPr/>
                  <p:nvPr/>
                </p:nvSpPr>
                <p:spPr>
                  <a:xfrm>
                    <a:off x="8136082" y="2708478"/>
                    <a:ext cx="1870363" cy="564657"/>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Freihandform 40">
                    <a:extLst>
                      <a:ext uri="{FF2B5EF4-FFF2-40B4-BE49-F238E27FC236}">
                        <a16:creationId xmlns:a16="http://schemas.microsoft.com/office/drawing/2014/main" id="{C08174B8-DB51-DD30-CADB-CF0824118D7F}"/>
                      </a:ext>
                    </a:extLst>
                  </p:cNvPr>
                  <p:cNvSpPr/>
                  <p:nvPr/>
                </p:nvSpPr>
                <p:spPr>
                  <a:xfrm flipV="1">
                    <a:off x="8136081" y="3273135"/>
                    <a:ext cx="1870363" cy="565580"/>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6" name="Gruppieren 45">
                  <a:extLst>
                    <a:ext uri="{FF2B5EF4-FFF2-40B4-BE49-F238E27FC236}">
                      <a16:creationId xmlns:a16="http://schemas.microsoft.com/office/drawing/2014/main" id="{F5F8BE3A-6AA8-EBA2-1916-C68DF6693BC3}"/>
                    </a:ext>
                  </a:extLst>
                </p:cNvPr>
                <p:cNvGrpSpPr/>
                <p:nvPr/>
              </p:nvGrpSpPr>
              <p:grpSpPr>
                <a:xfrm rot="10800000">
                  <a:off x="7689066" y="3768300"/>
                  <a:ext cx="290035" cy="153323"/>
                  <a:chOff x="8136081" y="2708478"/>
                  <a:chExt cx="1870364" cy="1130237"/>
                </a:xfrm>
              </p:grpSpPr>
              <p:sp>
                <p:nvSpPr>
                  <p:cNvPr id="47" name="Freihandform 43">
                    <a:extLst>
                      <a:ext uri="{FF2B5EF4-FFF2-40B4-BE49-F238E27FC236}">
                        <a16:creationId xmlns:a16="http://schemas.microsoft.com/office/drawing/2014/main" id="{4BE3B31C-165A-1A7D-849E-601D0E49BD65}"/>
                      </a:ext>
                    </a:extLst>
                  </p:cNvPr>
                  <p:cNvSpPr/>
                  <p:nvPr/>
                </p:nvSpPr>
                <p:spPr>
                  <a:xfrm>
                    <a:off x="8136082" y="2708478"/>
                    <a:ext cx="1870363" cy="564657"/>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Freihandform 45">
                    <a:extLst>
                      <a:ext uri="{FF2B5EF4-FFF2-40B4-BE49-F238E27FC236}">
                        <a16:creationId xmlns:a16="http://schemas.microsoft.com/office/drawing/2014/main" id="{52A461AA-B96F-F04E-8A76-8437D932ED78}"/>
                      </a:ext>
                    </a:extLst>
                  </p:cNvPr>
                  <p:cNvSpPr/>
                  <p:nvPr/>
                </p:nvSpPr>
                <p:spPr>
                  <a:xfrm flipV="1">
                    <a:off x="8136081" y="3273135"/>
                    <a:ext cx="1870363" cy="565580"/>
                  </a:xfrm>
                  <a:custGeom>
                    <a:avLst/>
                    <a:gdLst>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16 h 571507"/>
                      <a:gd name="connsiteX1" fmla="*/ 1392382 w 1870363"/>
                      <a:gd name="connsiteY1" fmla="*/ 7 h 571507"/>
                      <a:gd name="connsiteX2" fmla="*/ 1870363 w 1870363"/>
                      <a:gd name="connsiteY2" fmla="*/ 571507 h 571507"/>
                      <a:gd name="connsiteX0" fmla="*/ 0 w 1870363"/>
                      <a:gd name="connsiteY0" fmla="*/ 561133 h 571524"/>
                      <a:gd name="connsiteX1" fmla="*/ 1392382 w 1870363"/>
                      <a:gd name="connsiteY1" fmla="*/ 24 h 571524"/>
                      <a:gd name="connsiteX2" fmla="*/ 1870363 w 1870363"/>
                      <a:gd name="connsiteY2" fmla="*/ 571524 h 571524"/>
                      <a:gd name="connsiteX0" fmla="*/ 0 w 1870363"/>
                      <a:gd name="connsiteY0" fmla="*/ 561758 h 572149"/>
                      <a:gd name="connsiteX1" fmla="*/ 1392382 w 1870363"/>
                      <a:gd name="connsiteY1" fmla="*/ 649 h 572149"/>
                      <a:gd name="connsiteX2" fmla="*/ 1870363 w 1870363"/>
                      <a:gd name="connsiteY2" fmla="*/ 572149 h 572149"/>
                      <a:gd name="connsiteX0" fmla="*/ 0 w 1870363"/>
                      <a:gd name="connsiteY0" fmla="*/ 554266 h 564657"/>
                      <a:gd name="connsiteX1" fmla="*/ 1248003 w 1870363"/>
                      <a:gd name="connsiteY1" fmla="*/ 1178 h 564657"/>
                      <a:gd name="connsiteX2" fmla="*/ 1870363 w 1870363"/>
                      <a:gd name="connsiteY2" fmla="*/ 564657 h 564657"/>
                    </a:gdLst>
                    <a:ahLst/>
                    <a:cxnLst>
                      <a:cxn ang="0">
                        <a:pos x="connsiteX0" y="connsiteY0"/>
                      </a:cxn>
                      <a:cxn ang="0">
                        <a:pos x="connsiteX1" y="connsiteY1"/>
                      </a:cxn>
                      <a:cxn ang="0">
                        <a:pos x="connsiteX2" y="connsiteY2"/>
                      </a:cxn>
                    </a:cxnLst>
                    <a:rect l="l" t="t" r="r" b="b"/>
                    <a:pathLst>
                      <a:path w="1870363" h="564657">
                        <a:moveTo>
                          <a:pt x="0" y="554266"/>
                        </a:moveTo>
                        <a:cubicBezTo>
                          <a:pt x="728822" y="-64040"/>
                          <a:pt x="1124771" y="3456"/>
                          <a:pt x="1248003" y="1178"/>
                        </a:cubicBezTo>
                        <a:cubicBezTo>
                          <a:pt x="1371235" y="-1100"/>
                          <a:pt x="1853683" y="146104"/>
                          <a:pt x="1870363" y="564657"/>
                        </a:cubicBezTo>
                      </a:path>
                    </a:pathLst>
                  </a:cu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44" name="Textfeld 43">
                <a:extLst>
                  <a:ext uri="{FF2B5EF4-FFF2-40B4-BE49-F238E27FC236}">
                    <a16:creationId xmlns:a16="http://schemas.microsoft.com/office/drawing/2014/main" id="{70711FD6-360D-1E48-8FE1-981494CC92E7}"/>
                  </a:ext>
                </a:extLst>
              </p:cNvPr>
              <p:cNvSpPr txBox="1"/>
              <p:nvPr/>
            </p:nvSpPr>
            <p:spPr>
              <a:xfrm>
                <a:off x="6187338" y="2855006"/>
                <a:ext cx="301686" cy="369332"/>
              </a:xfrm>
              <a:prstGeom prst="rect">
                <a:avLst/>
              </a:prstGeom>
              <a:noFill/>
            </p:spPr>
            <p:txBody>
              <a:bodyPr wrap="none" rtlCol="0">
                <a:spAutoFit/>
              </a:bodyPr>
              <a:lstStyle/>
              <a:p>
                <a:r>
                  <a:rPr lang="de-DE" dirty="0"/>
                  <a:t>1</a:t>
                </a:r>
              </a:p>
            </p:txBody>
          </p:sp>
        </p:grpSp>
      </p:grpSp>
      <p:sp>
        <p:nvSpPr>
          <p:cNvPr id="51" name="Textfeld 50">
            <a:extLst>
              <a:ext uri="{FF2B5EF4-FFF2-40B4-BE49-F238E27FC236}">
                <a16:creationId xmlns:a16="http://schemas.microsoft.com/office/drawing/2014/main" id="{174B3FDC-F2CE-5664-A912-021544452D9A}"/>
              </a:ext>
            </a:extLst>
          </p:cNvPr>
          <p:cNvSpPr txBox="1"/>
          <p:nvPr/>
        </p:nvSpPr>
        <p:spPr>
          <a:xfrm>
            <a:off x="9677821" y="2976188"/>
            <a:ext cx="761940" cy="369332"/>
          </a:xfrm>
          <a:prstGeom prst="rect">
            <a:avLst/>
          </a:prstGeom>
          <a:noFill/>
        </p:spPr>
        <p:txBody>
          <a:bodyPr wrap="none" rtlCol="0">
            <a:spAutoFit/>
          </a:bodyPr>
          <a:lstStyle/>
          <a:p>
            <a:r>
              <a:rPr lang="de-DE" dirty="0"/>
              <a:t>P/</a:t>
            </a:r>
            <a:r>
              <a:rPr lang="de-DE" dirty="0" err="1"/>
              <a:t>P</a:t>
            </a:r>
            <a:r>
              <a:rPr lang="de-DE" baseline="-25000" dirty="0" err="1"/>
              <a:t>max</a:t>
            </a:r>
            <a:endParaRPr lang="de-DE" baseline="-25000" dirty="0"/>
          </a:p>
        </p:txBody>
      </p:sp>
      <p:cxnSp>
        <p:nvCxnSpPr>
          <p:cNvPr id="53" name="Gerader Verbinder 52">
            <a:extLst>
              <a:ext uri="{FF2B5EF4-FFF2-40B4-BE49-F238E27FC236}">
                <a16:creationId xmlns:a16="http://schemas.microsoft.com/office/drawing/2014/main" id="{7F4644A1-8E95-4C1D-CCB6-B46540D018EC}"/>
              </a:ext>
            </a:extLst>
          </p:cNvPr>
          <p:cNvCxnSpPr/>
          <p:nvPr/>
        </p:nvCxnSpPr>
        <p:spPr>
          <a:xfrm flipH="1">
            <a:off x="5286746" y="4873336"/>
            <a:ext cx="4338032" cy="0"/>
          </a:xfrm>
          <a:prstGeom prst="line">
            <a:avLst/>
          </a:prstGeom>
          <a:ln w="19050">
            <a:solidFill>
              <a:srgbClr val="FF0000"/>
            </a:solidFill>
            <a:prstDash val="lg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3014EF4D-6B22-5888-4C6A-CCEFD8D39A8F}"/>
              </a:ext>
            </a:extLst>
          </p:cNvPr>
          <p:cNvCxnSpPr/>
          <p:nvPr/>
        </p:nvCxnSpPr>
        <p:spPr>
          <a:xfrm>
            <a:off x="9631329" y="3352248"/>
            <a:ext cx="18377" cy="1614606"/>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57119C97-4BA8-D066-9D7F-F336BA8FE12B}"/>
              </a:ext>
            </a:extLst>
          </p:cNvPr>
          <p:cNvCxnSpPr/>
          <p:nvPr/>
        </p:nvCxnSpPr>
        <p:spPr>
          <a:xfrm flipH="1">
            <a:off x="7066968" y="3353158"/>
            <a:ext cx="0" cy="1444721"/>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1385AFA3-34A9-EC67-B155-5BFE47F7E357}"/>
              </a:ext>
            </a:extLst>
          </p:cNvPr>
          <p:cNvCxnSpPr/>
          <p:nvPr/>
        </p:nvCxnSpPr>
        <p:spPr>
          <a:xfrm flipH="1" flipV="1">
            <a:off x="5271729" y="4639160"/>
            <a:ext cx="1795239" cy="10899"/>
          </a:xfrm>
          <a:prstGeom prst="line">
            <a:avLst/>
          </a:prstGeom>
          <a:ln w="19050">
            <a:solidFill>
              <a:srgbClr val="0070C0"/>
            </a:solidFill>
            <a:prstDash val="lg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8" name="Textfeld 57">
            <a:extLst>
              <a:ext uri="{FF2B5EF4-FFF2-40B4-BE49-F238E27FC236}">
                <a16:creationId xmlns:a16="http://schemas.microsoft.com/office/drawing/2014/main" id="{CE601227-34C7-9094-3928-70E81B19DFC4}"/>
              </a:ext>
            </a:extLst>
          </p:cNvPr>
          <p:cNvSpPr txBox="1"/>
          <p:nvPr/>
        </p:nvSpPr>
        <p:spPr>
          <a:xfrm>
            <a:off x="6871673" y="4830244"/>
            <a:ext cx="388696" cy="369332"/>
          </a:xfrm>
          <a:prstGeom prst="rect">
            <a:avLst/>
          </a:prstGeom>
          <a:noFill/>
        </p:spPr>
        <p:txBody>
          <a:bodyPr wrap="none" rtlCol="0">
            <a:spAutoFit/>
          </a:bodyPr>
          <a:lstStyle/>
          <a:p>
            <a:r>
              <a:rPr lang="de-DE" dirty="0">
                <a:solidFill>
                  <a:srgbClr val="FF0000"/>
                </a:solidFill>
              </a:rPr>
              <a:t>P</a:t>
            </a:r>
            <a:r>
              <a:rPr lang="de-DE" baseline="-25000" dirty="0">
                <a:solidFill>
                  <a:srgbClr val="FF0000"/>
                </a:solidFill>
              </a:rPr>
              <a:t>V</a:t>
            </a:r>
          </a:p>
        </p:txBody>
      </p:sp>
      <p:sp>
        <p:nvSpPr>
          <p:cNvPr id="59" name="Textfeld 58">
            <a:extLst>
              <a:ext uri="{FF2B5EF4-FFF2-40B4-BE49-F238E27FC236}">
                <a16:creationId xmlns:a16="http://schemas.microsoft.com/office/drawing/2014/main" id="{1E8CD002-0BAD-D905-6F2A-E0001AE3126D}"/>
              </a:ext>
            </a:extLst>
          </p:cNvPr>
          <p:cNvSpPr txBox="1"/>
          <p:nvPr/>
        </p:nvSpPr>
        <p:spPr>
          <a:xfrm>
            <a:off x="5980503" y="4302988"/>
            <a:ext cx="397866" cy="369332"/>
          </a:xfrm>
          <a:prstGeom prst="rect">
            <a:avLst/>
          </a:prstGeom>
          <a:noFill/>
        </p:spPr>
        <p:txBody>
          <a:bodyPr wrap="none" rtlCol="0">
            <a:spAutoFit/>
          </a:bodyPr>
          <a:lstStyle/>
          <a:p>
            <a:r>
              <a:rPr lang="de-DE" dirty="0">
                <a:solidFill>
                  <a:srgbClr val="0070C0"/>
                </a:solidFill>
              </a:rPr>
              <a:t>P</a:t>
            </a:r>
            <a:r>
              <a:rPr lang="de-DE" baseline="-25000" dirty="0">
                <a:solidFill>
                  <a:srgbClr val="0070C0"/>
                </a:solidFill>
              </a:rPr>
              <a:t>D</a:t>
            </a:r>
          </a:p>
        </p:txBody>
      </p:sp>
      <p:sp>
        <p:nvSpPr>
          <p:cNvPr id="60" name="Ellipse 59">
            <a:extLst>
              <a:ext uri="{FF2B5EF4-FFF2-40B4-BE49-F238E27FC236}">
                <a16:creationId xmlns:a16="http://schemas.microsoft.com/office/drawing/2014/main" id="{2E3D11F4-2DC5-4263-CFCA-D8E510C75F87}"/>
              </a:ext>
            </a:extLst>
          </p:cNvPr>
          <p:cNvSpPr/>
          <p:nvPr/>
        </p:nvSpPr>
        <p:spPr>
          <a:xfrm>
            <a:off x="5266968" y="2440668"/>
            <a:ext cx="1800000" cy="1800000"/>
          </a:xfrm>
          <a:prstGeom prst="ellipse">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Ellipse 60">
            <a:extLst>
              <a:ext uri="{FF2B5EF4-FFF2-40B4-BE49-F238E27FC236}">
                <a16:creationId xmlns:a16="http://schemas.microsoft.com/office/drawing/2014/main" id="{E9D13846-1FF1-F9E9-913C-671B8E1E51F2}"/>
              </a:ext>
            </a:extLst>
          </p:cNvPr>
          <p:cNvSpPr/>
          <p:nvPr/>
        </p:nvSpPr>
        <p:spPr>
          <a:xfrm>
            <a:off x="3453483" y="2440668"/>
            <a:ext cx="1800000" cy="1800000"/>
          </a:xfrm>
          <a:prstGeom prst="ellipse">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Ellipse 61">
            <a:extLst>
              <a:ext uri="{FF2B5EF4-FFF2-40B4-BE49-F238E27FC236}">
                <a16:creationId xmlns:a16="http://schemas.microsoft.com/office/drawing/2014/main" id="{E050221D-F0D9-863E-7504-0E565FB91A74}"/>
              </a:ext>
            </a:extLst>
          </p:cNvPr>
          <p:cNvSpPr/>
          <p:nvPr/>
        </p:nvSpPr>
        <p:spPr>
          <a:xfrm>
            <a:off x="4177078" y="2282536"/>
            <a:ext cx="2160000" cy="2160000"/>
          </a:xfrm>
          <a:prstGeom prst="ellipse">
            <a:avLst/>
          </a:prstGeom>
          <a:noFill/>
          <a:ln w="317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3" name="Gerader Verbinder 62">
            <a:extLst>
              <a:ext uri="{FF2B5EF4-FFF2-40B4-BE49-F238E27FC236}">
                <a16:creationId xmlns:a16="http://schemas.microsoft.com/office/drawing/2014/main" id="{A93AA1B6-C4FD-59B6-8C24-97E9D3ADE6B9}"/>
              </a:ext>
            </a:extLst>
          </p:cNvPr>
          <p:cNvCxnSpPr/>
          <p:nvPr/>
        </p:nvCxnSpPr>
        <p:spPr>
          <a:xfrm>
            <a:off x="6336627" y="1702664"/>
            <a:ext cx="6814" cy="1641408"/>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024" name="Gerader Verbinder 1023">
            <a:extLst>
              <a:ext uri="{FF2B5EF4-FFF2-40B4-BE49-F238E27FC236}">
                <a16:creationId xmlns:a16="http://schemas.microsoft.com/office/drawing/2014/main" id="{4B0C19E1-BCF4-9976-A03B-541349CD81BD}"/>
              </a:ext>
            </a:extLst>
          </p:cNvPr>
          <p:cNvCxnSpPr/>
          <p:nvPr/>
        </p:nvCxnSpPr>
        <p:spPr>
          <a:xfrm flipH="1">
            <a:off x="5289060" y="1928892"/>
            <a:ext cx="1047567" cy="0"/>
          </a:xfrm>
          <a:prstGeom prst="line">
            <a:avLst/>
          </a:prstGeom>
          <a:ln w="19050">
            <a:solidFill>
              <a:srgbClr val="00B050"/>
            </a:solidFill>
            <a:prstDash val="lg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025" name="Textfeld 1024">
            <a:extLst>
              <a:ext uri="{FF2B5EF4-FFF2-40B4-BE49-F238E27FC236}">
                <a16:creationId xmlns:a16="http://schemas.microsoft.com/office/drawing/2014/main" id="{DF4DA560-1345-91CB-6F26-EF9E213FAF71}"/>
              </a:ext>
            </a:extLst>
          </p:cNvPr>
          <p:cNvSpPr txBox="1"/>
          <p:nvPr/>
        </p:nvSpPr>
        <p:spPr>
          <a:xfrm>
            <a:off x="5624378" y="1544538"/>
            <a:ext cx="338554" cy="369332"/>
          </a:xfrm>
          <a:prstGeom prst="rect">
            <a:avLst/>
          </a:prstGeom>
          <a:noFill/>
        </p:spPr>
        <p:txBody>
          <a:bodyPr wrap="none" rtlCol="0">
            <a:spAutoFit/>
          </a:bodyPr>
          <a:lstStyle/>
          <a:p>
            <a:r>
              <a:rPr lang="de-DE" dirty="0">
                <a:solidFill>
                  <a:srgbClr val="00B050"/>
                </a:solidFill>
              </a:rPr>
              <a:t>P</a:t>
            </a:r>
            <a:r>
              <a:rPr lang="de-DE" baseline="-25000" dirty="0">
                <a:solidFill>
                  <a:srgbClr val="00B050"/>
                </a:solidFill>
              </a:rPr>
              <a:t>i</a:t>
            </a:r>
          </a:p>
        </p:txBody>
      </p:sp>
      <p:sp>
        <p:nvSpPr>
          <p:cNvPr id="1027" name="Textfeld 1026">
            <a:extLst>
              <a:ext uri="{FF2B5EF4-FFF2-40B4-BE49-F238E27FC236}">
                <a16:creationId xmlns:a16="http://schemas.microsoft.com/office/drawing/2014/main" id="{1CAB37EC-28FC-3542-61CA-426DDAB7813C}"/>
              </a:ext>
            </a:extLst>
          </p:cNvPr>
          <p:cNvSpPr txBox="1"/>
          <p:nvPr/>
        </p:nvSpPr>
        <p:spPr>
          <a:xfrm>
            <a:off x="6937555" y="1008559"/>
            <a:ext cx="1808700" cy="923330"/>
          </a:xfrm>
          <a:prstGeom prst="rect">
            <a:avLst/>
          </a:prstGeom>
          <a:noFill/>
        </p:spPr>
        <p:txBody>
          <a:bodyPr wrap="none" rtlCol="0">
            <a:spAutoFit/>
          </a:bodyPr>
          <a:lstStyle/>
          <a:p>
            <a:r>
              <a:rPr lang="de-DE" dirty="0" err="1">
                <a:solidFill>
                  <a:srgbClr val="00B050"/>
                </a:solidFill>
              </a:rPr>
              <a:t>Isotropenstrahler</a:t>
            </a:r>
            <a:endParaRPr lang="de-DE" dirty="0">
              <a:solidFill>
                <a:srgbClr val="00B050"/>
              </a:solidFill>
            </a:endParaRPr>
          </a:p>
          <a:p>
            <a:r>
              <a:rPr lang="de-DE" dirty="0">
                <a:solidFill>
                  <a:srgbClr val="0070C0"/>
                </a:solidFill>
              </a:rPr>
              <a:t>Dipol</a:t>
            </a:r>
          </a:p>
          <a:p>
            <a:r>
              <a:rPr lang="de-DE" dirty="0" err="1">
                <a:solidFill>
                  <a:srgbClr val="FF0000"/>
                </a:solidFill>
              </a:rPr>
              <a:t>Yagi</a:t>
            </a:r>
            <a:endParaRPr lang="de-DE" dirty="0">
              <a:solidFill>
                <a:srgbClr val="FF0000"/>
              </a:solidFill>
            </a:endParaRPr>
          </a:p>
        </p:txBody>
      </p:sp>
    </p:spTree>
    <p:extLst>
      <p:ext uri="{BB962C8B-B14F-4D97-AF65-F5344CB8AC3E}">
        <p14:creationId xmlns:p14="http://schemas.microsoft.com/office/powerpoint/2010/main" val="75469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Lernhinweis zu Technischen Kenntnissen 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lvl="0" indent="0">
              <a:buNone/>
              <a:defRPr/>
            </a:pPr>
            <a:r>
              <a:rPr lang="de-DE" dirty="0">
                <a:solidFill>
                  <a:srgbClr val="000000"/>
                </a:solidFill>
              </a:rPr>
              <a:t>Empfohlenes Vorgehen für die technischen Kenntnisse E:</a:t>
            </a:r>
          </a:p>
          <a:p>
            <a:pPr lvl="0">
              <a:buFontTx/>
              <a:buChar char="-"/>
              <a:defRPr/>
            </a:pPr>
            <a:r>
              <a:rPr lang="de-DE" dirty="0">
                <a:solidFill>
                  <a:srgbClr val="000000"/>
                </a:solidFill>
              </a:rPr>
              <a:t>Durch einfaches Auswendiglernen kommt man zwar ggf. auch ans Ziel, erlangt jedoch kein Know-how dazu</a:t>
            </a:r>
          </a:p>
          <a:p>
            <a:pPr lvl="0">
              <a:buFontTx/>
              <a:buChar char="-"/>
              <a:defRPr/>
            </a:pPr>
            <a:r>
              <a:rPr lang="de-DE" dirty="0">
                <a:solidFill>
                  <a:srgbClr val="000000"/>
                </a:solidFill>
              </a:rPr>
              <a:t>Ziel: die Zusammenhänge und Grundlagen verstehen</a:t>
            </a:r>
          </a:p>
          <a:p>
            <a:pPr lvl="1">
              <a:lnSpc>
                <a:spcPct val="107000"/>
              </a:lnSpc>
              <a:buFontTx/>
              <a:buChar char="-"/>
              <a:defRPr/>
            </a:pPr>
            <a:r>
              <a:rPr lang="de-DE" dirty="0">
                <a:solidFill>
                  <a:srgbClr val="000000"/>
                </a:solidFill>
              </a:rPr>
              <a:t>Grundlagen/Grundprinzipien begreifen, anwenden, kombinieren. Man lernt dann nicht nur für die Prüfung, sondern hat später auch noch einen Nutzen davon</a:t>
            </a:r>
          </a:p>
          <a:p>
            <a:pPr lvl="1">
              <a:lnSpc>
                <a:spcPct val="107000"/>
              </a:lnSpc>
              <a:buFontTx/>
              <a:buChar char="-"/>
              <a:defRPr/>
            </a:pPr>
            <a:r>
              <a:rPr lang="de-DE" dirty="0">
                <a:solidFill>
                  <a:srgbClr val="000000"/>
                </a:solidFill>
              </a:rPr>
              <a:t>Faustregel statt Formelsuche reicht bei vielen Fragen aus, mit Ersatzbildern und Gedankenspielen arbeiten</a:t>
            </a:r>
          </a:p>
          <a:p>
            <a:pPr lvl="1">
              <a:lnSpc>
                <a:spcPct val="107000"/>
              </a:lnSpc>
              <a:buFontTx/>
              <a:buChar char="-"/>
              <a:defRPr/>
            </a:pPr>
            <a:r>
              <a:rPr lang="de-DE" dirty="0">
                <a:solidFill>
                  <a:srgbClr val="000000"/>
                </a:solidFill>
              </a:rPr>
              <a:t>In Grundeinheiten rechnen (z.B. Volt statt mV, Ampere statt mA, Hz statt kHz)</a:t>
            </a:r>
          </a:p>
          <a:p>
            <a:pPr lvl="1">
              <a:lnSpc>
                <a:spcPct val="107000"/>
              </a:lnSpc>
              <a:buFontTx/>
              <a:buChar char="-"/>
              <a:defRPr/>
            </a:pPr>
            <a:r>
              <a:rPr lang="de-DE" dirty="0">
                <a:solidFill>
                  <a:srgbClr val="000000"/>
                </a:solidFill>
              </a:rPr>
              <a:t>Formeln müssen nicht auswendig gelernt werden. Man sollte aber wissen, wo sie in der Formelsammlung stehen und wann/wie sie anzuwenden sind.</a:t>
            </a:r>
          </a:p>
          <a:p>
            <a:pPr lvl="1">
              <a:lnSpc>
                <a:spcPct val="107000"/>
              </a:lnSpc>
              <a:buFontTx/>
              <a:buChar char="-"/>
              <a:defRPr/>
            </a:pPr>
            <a:r>
              <a:rPr lang="de-DE" dirty="0">
                <a:solidFill>
                  <a:srgbClr val="000000"/>
                </a:solidFill>
              </a:rPr>
              <a:t>Die Frage genau ansehen (Einheit! Wie sind die Angaben zu verstehen? Vorsicht Verwechslungsgefahr!, …)</a:t>
            </a:r>
          </a:p>
          <a:p>
            <a:pPr lvl="1">
              <a:lnSpc>
                <a:spcPct val="107000"/>
              </a:lnSpc>
              <a:buFontTx/>
              <a:buChar char="-"/>
              <a:defRPr/>
            </a:pPr>
            <a:r>
              <a:rPr lang="de-DE" dirty="0">
                <a:solidFill>
                  <a:srgbClr val="000000"/>
                </a:solidFill>
              </a:rPr>
              <a:t>Nicht durch vermeintlich richtige Antworten in die Irre führen lassen. Bei Rechenaufgaben stehen in der Antwortauswahl oft genau die Zahlenwerte, die man erhält, wenn man beim Rechnen unvorsichtig war…</a:t>
            </a:r>
          </a:p>
          <a:p>
            <a:pPr lvl="1">
              <a:lnSpc>
                <a:spcPct val="107000"/>
              </a:lnSpc>
              <a:buFontTx/>
              <a:buChar char="-"/>
              <a:defRPr/>
            </a:pPr>
            <a:r>
              <a:rPr lang="de-DE" dirty="0">
                <a:solidFill>
                  <a:srgbClr val="000000"/>
                </a:solidFill>
              </a:rPr>
              <a:t>Etwas Auswendiglernen bleibt dennoch… </a:t>
            </a:r>
          </a:p>
          <a:p>
            <a:pPr>
              <a:defRPr/>
            </a:pPr>
            <a:endParaRPr lang="de-DE" dirty="0">
              <a:solidFill>
                <a:srgbClr val="000000"/>
              </a:solidFill>
            </a:endParaRPr>
          </a:p>
          <a:p>
            <a:pPr lvl="1">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9929FE2B-F452-EB76-5563-F07A0E53C1A6}"/>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Tree>
    <p:extLst>
      <p:ext uri="{BB962C8B-B14F-4D97-AF65-F5344CB8AC3E}">
        <p14:creationId xmlns:p14="http://schemas.microsoft.com/office/powerpoint/2010/main" val="225683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ERP, EIRP</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40AC615E-B805-0750-A8EB-A319E02D0C5A}"/>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lvl="2" indent="-273580">
              <a:lnSpc>
                <a:spcPct val="103000"/>
              </a:lnSpc>
              <a:buFont typeface="Wingdings 3" panose="05040102010807070707" pitchFamily="18" charset="2"/>
              <a:buChar char=""/>
              <a:defRPr/>
            </a:pPr>
            <a:endParaRPr lang="de-DE" dirty="0">
              <a:solidFill>
                <a:srgbClr val="000000"/>
              </a:solidFill>
            </a:endParaRPr>
          </a:p>
          <a:p>
            <a:pPr marL="525561" lvl="2" indent="0">
              <a:buNone/>
              <a:defRPr/>
            </a:pPr>
            <a:endParaRPr lang="de-DE" dirty="0">
              <a:solidFill>
                <a:srgbClr val="000000"/>
              </a:solidFill>
            </a:endParaRPr>
          </a:p>
        </p:txBody>
      </p:sp>
      <p:sp>
        <p:nvSpPr>
          <p:cNvPr id="7" name="Inhaltsplatzhalter 4">
            <a:extLst>
              <a:ext uri="{FF2B5EF4-FFF2-40B4-BE49-F238E27FC236}">
                <a16:creationId xmlns:a16="http://schemas.microsoft.com/office/drawing/2014/main" id="{1729A41E-8369-796C-5A42-D9490CED5934}"/>
              </a:ext>
            </a:extLst>
          </p:cNvPr>
          <p:cNvSpPr txBox="1">
            <a:spLocks/>
          </p:cNvSpPr>
          <p:nvPr/>
        </p:nvSpPr>
        <p:spPr>
          <a:xfrm>
            <a:off x="259200" y="1274426"/>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t>Addition aller Verluste im Pfad: </a:t>
            </a:r>
            <a:r>
              <a:rPr lang="de-DE" dirty="0">
                <a:solidFill>
                  <a:srgbClr val="00B050"/>
                </a:solidFill>
                <a:sym typeface="Wingdings" panose="05000000000000000000" pitchFamily="2" charset="2"/>
              </a:rPr>
              <a:t>2,5dB </a:t>
            </a:r>
            <a:r>
              <a:rPr lang="de-DE" dirty="0">
                <a:sym typeface="Wingdings" panose="05000000000000000000" pitchFamily="2" charset="2"/>
              </a:rPr>
              <a:t>+ </a:t>
            </a:r>
            <a:r>
              <a:rPr lang="de-DE" dirty="0">
                <a:solidFill>
                  <a:srgbClr val="0070C0"/>
                </a:solidFill>
              </a:rPr>
              <a:t>0,5dB</a:t>
            </a:r>
            <a:r>
              <a:rPr lang="de-DE" dirty="0"/>
              <a:t> + </a:t>
            </a:r>
            <a:r>
              <a:rPr lang="de-DE" dirty="0">
                <a:solidFill>
                  <a:srgbClr val="FF0000"/>
                </a:solidFill>
                <a:sym typeface="Wingdings" panose="05000000000000000000" pitchFamily="2" charset="2"/>
              </a:rPr>
              <a:t>3dB</a:t>
            </a:r>
            <a:r>
              <a:rPr lang="de-DE" dirty="0">
                <a:sym typeface="Wingdings" panose="05000000000000000000" pitchFamily="2" charset="2"/>
              </a:rPr>
              <a:t> = 6dB</a:t>
            </a:r>
          </a:p>
          <a:p>
            <a:pPr>
              <a:defRPr/>
            </a:pPr>
            <a:r>
              <a:rPr lang="de-DE" dirty="0">
                <a:sym typeface="Wingdings" panose="05000000000000000000" pitchFamily="2" charset="2"/>
              </a:rPr>
              <a:t>Leistung an Punkt </a:t>
            </a:r>
            <a:r>
              <a:rPr lang="de-DE" dirty="0">
                <a:solidFill>
                  <a:srgbClr val="FF0000"/>
                </a:solidFill>
                <a:sym typeface="Wingdings" panose="05000000000000000000" pitchFamily="2" charset="2"/>
              </a:rPr>
              <a:t>P</a:t>
            </a:r>
            <a:r>
              <a:rPr lang="de-DE" baseline="-25000" dirty="0">
                <a:solidFill>
                  <a:srgbClr val="FF0000"/>
                </a:solidFill>
                <a:sym typeface="Wingdings" panose="05000000000000000000" pitchFamily="2" charset="2"/>
              </a:rPr>
              <a:t>3</a:t>
            </a:r>
            <a:r>
              <a:rPr lang="de-DE" dirty="0">
                <a:sym typeface="Wingdings" panose="05000000000000000000" pitchFamily="2" charset="2"/>
              </a:rPr>
              <a:t> beträgt also </a:t>
            </a:r>
            <a:r>
              <a:rPr lang="de-DE" dirty="0">
                <a:solidFill>
                  <a:srgbClr val="FF0000"/>
                </a:solidFill>
                <a:sym typeface="Wingdings" panose="05000000000000000000" pitchFamily="2" charset="2"/>
              </a:rPr>
              <a:t>P</a:t>
            </a:r>
            <a:r>
              <a:rPr lang="de-DE" baseline="-25000" dirty="0">
                <a:solidFill>
                  <a:srgbClr val="FF0000"/>
                </a:solidFill>
                <a:sym typeface="Wingdings" panose="05000000000000000000" pitchFamily="2" charset="2"/>
              </a:rPr>
              <a:t>3</a:t>
            </a:r>
            <a:r>
              <a:rPr lang="de-DE" dirty="0">
                <a:sym typeface="Wingdings" panose="05000000000000000000" pitchFamily="2" charset="2"/>
              </a:rPr>
              <a:t> = P</a:t>
            </a:r>
            <a:r>
              <a:rPr lang="de-DE" baseline="-25000" dirty="0">
                <a:sym typeface="Wingdings" panose="05000000000000000000" pitchFamily="2" charset="2"/>
              </a:rPr>
              <a:t>S</a:t>
            </a:r>
            <a:r>
              <a:rPr lang="de-DE" dirty="0">
                <a:sym typeface="Wingdings" panose="05000000000000000000" pitchFamily="2" charset="2"/>
              </a:rPr>
              <a:t> - 6dB = 25W</a:t>
            </a:r>
          </a:p>
          <a:p>
            <a:pPr>
              <a:defRPr/>
            </a:pPr>
            <a:endParaRPr lang="de-DE" dirty="0">
              <a:sym typeface="Wingdings" panose="05000000000000000000" pitchFamily="2" charset="2"/>
            </a:endParaRPr>
          </a:p>
          <a:p>
            <a:pPr>
              <a:defRPr/>
            </a:pPr>
            <a:r>
              <a:rPr lang="de-DE" sz="1400" dirty="0">
                <a:sym typeface="Wingdings" panose="05000000000000000000" pitchFamily="2" charset="2"/>
              </a:rPr>
              <a:t>ERP (</a:t>
            </a:r>
            <a:r>
              <a:rPr lang="de-DE" sz="1400" dirty="0" err="1"/>
              <a:t>Effective</a:t>
            </a:r>
            <a:r>
              <a:rPr lang="de-DE" sz="1400" dirty="0"/>
              <a:t> </a:t>
            </a:r>
            <a:r>
              <a:rPr lang="de-DE" sz="1400" dirty="0" err="1"/>
              <a:t>Radiated</a:t>
            </a:r>
            <a:r>
              <a:rPr lang="de-DE" sz="1400" dirty="0"/>
              <a:t> Power) ist die mit dem Gewinn gegenüber Dipol multiplizierte Sendeleistung</a:t>
            </a:r>
            <a:endParaRPr lang="de-DE" sz="1400" dirty="0">
              <a:sym typeface="Wingdings" panose="05000000000000000000" pitchFamily="2" charset="2"/>
            </a:endParaRPr>
          </a:p>
          <a:p>
            <a:pPr>
              <a:defRPr/>
            </a:pPr>
            <a:r>
              <a:rPr lang="de-DE" sz="1400" dirty="0">
                <a:sym typeface="Wingdings" panose="05000000000000000000" pitchFamily="2" charset="2"/>
              </a:rPr>
              <a:t>EIRP (</a:t>
            </a:r>
            <a:r>
              <a:rPr lang="en-US" sz="1400" dirty="0">
                <a:sym typeface="Wingdings" panose="05000000000000000000" pitchFamily="2" charset="2"/>
              </a:rPr>
              <a:t>E</a:t>
            </a:r>
            <a:r>
              <a:rPr lang="en-US" sz="1400" dirty="0"/>
              <a:t>quivalent Isotropic</a:t>
            </a:r>
            <a:r>
              <a:rPr lang="de-DE" sz="1400" dirty="0"/>
              <a:t> </a:t>
            </a:r>
            <a:r>
              <a:rPr lang="de-DE" sz="1400" dirty="0" err="1"/>
              <a:t>Radiated</a:t>
            </a:r>
            <a:r>
              <a:rPr lang="de-DE" sz="1400" dirty="0"/>
              <a:t> Power) ist die mit dem Gewinn gegenüber </a:t>
            </a:r>
            <a:r>
              <a:rPr lang="de-DE" sz="1400" dirty="0" err="1"/>
              <a:t>Isotropenstrahler</a:t>
            </a:r>
            <a:r>
              <a:rPr lang="de-DE" sz="1400" dirty="0"/>
              <a:t> multiplizierte Sendeleistung</a:t>
            </a:r>
            <a:endParaRPr lang="de-DE" sz="1400" dirty="0">
              <a:sym typeface="Wingdings" panose="05000000000000000000" pitchFamily="2" charset="2"/>
            </a:endParaRPr>
          </a:p>
          <a:p>
            <a:pPr>
              <a:defRPr/>
            </a:pPr>
            <a:endParaRPr lang="de-DE" dirty="0"/>
          </a:p>
          <a:p>
            <a:pPr>
              <a:defRPr/>
            </a:pPr>
            <a:r>
              <a:rPr lang="de-DE" dirty="0"/>
              <a:t>Berücksichtigung Antennengewinn 10dBd </a:t>
            </a:r>
            <a:r>
              <a:rPr lang="de-DE" dirty="0">
                <a:sym typeface="Wingdings" panose="05000000000000000000" pitchFamily="2" charset="2"/>
              </a:rPr>
              <a:t> P</a:t>
            </a:r>
            <a:r>
              <a:rPr lang="de-DE" baseline="-25000" dirty="0">
                <a:sym typeface="Wingdings" panose="05000000000000000000" pitchFamily="2" charset="2"/>
              </a:rPr>
              <a:t>4(ERP)</a:t>
            </a:r>
            <a:r>
              <a:rPr lang="de-DE" dirty="0">
                <a:sym typeface="Wingdings" panose="05000000000000000000" pitchFamily="2" charset="2"/>
              </a:rPr>
              <a:t> = </a:t>
            </a:r>
            <a:r>
              <a:rPr lang="de-DE" dirty="0">
                <a:solidFill>
                  <a:srgbClr val="FF0000"/>
                </a:solidFill>
                <a:sym typeface="Wingdings" panose="05000000000000000000" pitchFamily="2" charset="2"/>
              </a:rPr>
              <a:t>P</a:t>
            </a:r>
            <a:r>
              <a:rPr lang="de-DE" baseline="-25000" dirty="0">
                <a:solidFill>
                  <a:srgbClr val="FF0000"/>
                </a:solidFill>
                <a:sym typeface="Wingdings" panose="05000000000000000000" pitchFamily="2" charset="2"/>
              </a:rPr>
              <a:t>3</a:t>
            </a:r>
            <a:r>
              <a:rPr lang="de-DE" dirty="0">
                <a:sym typeface="Wingdings" panose="05000000000000000000" pitchFamily="2" charset="2"/>
              </a:rPr>
              <a:t> + 10dB = 250W (ERP)</a:t>
            </a:r>
          </a:p>
          <a:p>
            <a:pPr>
              <a:defRPr/>
            </a:pPr>
            <a:r>
              <a:rPr lang="de-DE" dirty="0">
                <a:sym typeface="Wingdings" panose="05000000000000000000" pitchFamily="2" charset="2"/>
              </a:rPr>
              <a:t>Umrechnung </a:t>
            </a:r>
            <a:r>
              <a:rPr lang="de-DE" b="1" dirty="0">
                <a:sym typeface="Wingdings" panose="05000000000000000000" pitchFamily="2" charset="2"/>
              </a:rPr>
              <a:t>ERP in EIRP</a:t>
            </a:r>
            <a:r>
              <a:rPr lang="de-DE" dirty="0">
                <a:sym typeface="Wingdings" panose="05000000000000000000" pitchFamily="2" charset="2"/>
              </a:rPr>
              <a:t>: P</a:t>
            </a:r>
            <a:r>
              <a:rPr lang="de-DE" baseline="-25000" dirty="0">
                <a:sym typeface="Wingdings" panose="05000000000000000000" pitchFamily="2" charset="2"/>
              </a:rPr>
              <a:t>4(EIRP)</a:t>
            </a:r>
            <a:r>
              <a:rPr lang="de-DE" dirty="0">
                <a:sym typeface="Wingdings" panose="05000000000000000000" pitchFamily="2" charset="2"/>
              </a:rPr>
              <a:t> = P</a:t>
            </a:r>
            <a:r>
              <a:rPr lang="de-DE" baseline="-25000" dirty="0">
                <a:sym typeface="Wingdings" panose="05000000000000000000" pitchFamily="2" charset="2"/>
              </a:rPr>
              <a:t>4(ERP)</a:t>
            </a:r>
            <a:r>
              <a:rPr lang="de-DE" dirty="0">
                <a:sym typeface="Wingdings" panose="05000000000000000000" pitchFamily="2" charset="2"/>
              </a:rPr>
              <a:t> </a:t>
            </a:r>
            <a:r>
              <a:rPr lang="de-DE" b="1" dirty="0">
                <a:sym typeface="Wingdings" panose="05000000000000000000" pitchFamily="2" charset="2"/>
              </a:rPr>
              <a:t>* 1,64</a:t>
            </a:r>
            <a:r>
              <a:rPr lang="de-DE" dirty="0">
                <a:sym typeface="Wingdings" panose="05000000000000000000" pitchFamily="2" charset="2"/>
              </a:rPr>
              <a:t> = 410W (EIRP)</a:t>
            </a:r>
            <a:endParaRPr lang="de-DE" dirty="0"/>
          </a:p>
          <a:p>
            <a:pPr>
              <a:defRPr/>
            </a:pPr>
            <a:endParaRPr lang="de-DE" dirty="0"/>
          </a:p>
          <a:p>
            <a:pPr>
              <a:defRPr/>
            </a:pPr>
            <a:endParaRPr lang="de-DE" dirty="0"/>
          </a:p>
        </p:txBody>
      </p:sp>
      <p:grpSp>
        <p:nvGrpSpPr>
          <p:cNvPr id="8" name="Gruppieren 7">
            <a:extLst>
              <a:ext uri="{FF2B5EF4-FFF2-40B4-BE49-F238E27FC236}">
                <a16:creationId xmlns:a16="http://schemas.microsoft.com/office/drawing/2014/main" id="{2C8EFB23-26FE-2F5D-7188-48C2D6689506}"/>
              </a:ext>
            </a:extLst>
          </p:cNvPr>
          <p:cNvGrpSpPr/>
          <p:nvPr/>
        </p:nvGrpSpPr>
        <p:grpSpPr>
          <a:xfrm>
            <a:off x="603115" y="1546699"/>
            <a:ext cx="2242364" cy="749029"/>
            <a:chOff x="2120630" y="1974715"/>
            <a:chExt cx="3365770" cy="1157591"/>
          </a:xfrm>
        </p:grpSpPr>
        <p:sp>
          <p:nvSpPr>
            <p:cNvPr id="9" name="Rechteck 8">
              <a:extLst>
                <a:ext uri="{FF2B5EF4-FFF2-40B4-BE49-F238E27FC236}">
                  <a16:creationId xmlns:a16="http://schemas.microsoft.com/office/drawing/2014/main" id="{6FED3453-F4A9-A1FB-D759-21B1CEB9262A}"/>
                </a:ext>
              </a:extLst>
            </p:cNvPr>
            <p:cNvSpPr/>
            <p:nvPr/>
          </p:nvSpPr>
          <p:spPr>
            <a:xfrm>
              <a:off x="2120630" y="1974715"/>
              <a:ext cx="3365770" cy="115759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830CDD17-548B-E99E-7AFB-CB82B73D29D1}"/>
                </a:ext>
              </a:extLst>
            </p:cNvPr>
            <p:cNvSpPr/>
            <p:nvPr/>
          </p:nvSpPr>
          <p:spPr>
            <a:xfrm>
              <a:off x="2295728" y="2140085"/>
              <a:ext cx="1337961" cy="340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145.500</a:t>
              </a:r>
            </a:p>
          </p:txBody>
        </p:sp>
        <p:sp>
          <p:nvSpPr>
            <p:cNvPr id="14" name="Ellipse 13">
              <a:extLst>
                <a:ext uri="{FF2B5EF4-FFF2-40B4-BE49-F238E27FC236}">
                  <a16:creationId xmlns:a16="http://schemas.microsoft.com/office/drawing/2014/main" id="{D60015C8-A87A-C080-F986-560EFCEF8D30}"/>
                </a:ext>
              </a:extLst>
            </p:cNvPr>
            <p:cNvSpPr/>
            <p:nvPr/>
          </p:nvSpPr>
          <p:spPr>
            <a:xfrm>
              <a:off x="3939702" y="2310319"/>
              <a:ext cx="540000" cy="54000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A4C6C689-AECC-92E7-46BE-F266BDF02F2A}"/>
                </a:ext>
              </a:extLst>
            </p:cNvPr>
            <p:cNvSpPr/>
            <p:nvPr/>
          </p:nvSpPr>
          <p:spPr>
            <a:xfrm>
              <a:off x="2299808" y="2721483"/>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BBE5309B-3C98-0CBF-1121-E012A535533C}"/>
                </a:ext>
              </a:extLst>
            </p:cNvPr>
            <p:cNvSpPr/>
            <p:nvPr/>
          </p:nvSpPr>
          <p:spPr>
            <a:xfrm>
              <a:off x="2655177" y="2721483"/>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47407DBC-DAE5-5435-A2F0-015D54A4F080}"/>
                </a:ext>
              </a:extLst>
            </p:cNvPr>
            <p:cNvSpPr/>
            <p:nvPr/>
          </p:nvSpPr>
          <p:spPr>
            <a:xfrm>
              <a:off x="3010546" y="2721483"/>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8E445191-8D63-C992-7404-6C2AB08A6734}"/>
                </a:ext>
              </a:extLst>
            </p:cNvPr>
            <p:cNvSpPr/>
            <p:nvPr/>
          </p:nvSpPr>
          <p:spPr>
            <a:xfrm>
              <a:off x="3365916" y="2721483"/>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B7F5C4E1-4B3A-7E82-31D8-69F2606B34AF}"/>
                </a:ext>
              </a:extLst>
            </p:cNvPr>
            <p:cNvGrpSpPr/>
            <p:nvPr/>
          </p:nvGrpSpPr>
          <p:grpSpPr>
            <a:xfrm>
              <a:off x="4631404" y="2266343"/>
              <a:ext cx="717397" cy="574333"/>
              <a:chOff x="6630433" y="2310319"/>
              <a:chExt cx="978511" cy="647291"/>
            </a:xfrm>
          </p:grpSpPr>
          <p:grpSp>
            <p:nvGrpSpPr>
              <p:cNvPr id="22" name="Gruppieren 21">
                <a:extLst>
                  <a:ext uri="{FF2B5EF4-FFF2-40B4-BE49-F238E27FC236}">
                    <a16:creationId xmlns:a16="http://schemas.microsoft.com/office/drawing/2014/main" id="{B30CA699-15E9-6E6E-78C1-16CF70440F85}"/>
                  </a:ext>
                </a:extLst>
              </p:cNvPr>
              <p:cNvGrpSpPr/>
              <p:nvPr/>
            </p:nvGrpSpPr>
            <p:grpSpPr>
              <a:xfrm>
                <a:off x="6630433" y="2310319"/>
                <a:ext cx="978511" cy="145915"/>
                <a:chOff x="6590748" y="2648525"/>
                <a:chExt cx="978511" cy="145915"/>
              </a:xfrm>
            </p:grpSpPr>
            <p:sp>
              <p:nvSpPr>
                <p:cNvPr id="31" name="Rechteck 30">
                  <a:extLst>
                    <a:ext uri="{FF2B5EF4-FFF2-40B4-BE49-F238E27FC236}">
                      <a16:creationId xmlns:a16="http://schemas.microsoft.com/office/drawing/2014/main" id="{44D6693C-93BA-EA74-F64F-A8253A535915}"/>
                    </a:ext>
                  </a:extLst>
                </p:cNvPr>
                <p:cNvSpPr/>
                <p:nvPr/>
              </p:nvSpPr>
              <p:spPr>
                <a:xfrm>
                  <a:off x="6590748"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6AEB9FF7-DC8E-47AE-546E-C4D70F97DC49}"/>
                    </a:ext>
                  </a:extLst>
                </p:cNvPr>
                <p:cNvSpPr/>
                <p:nvPr/>
              </p:nvSpPr>
              <p:spPr>
                <a:xfrm>
                  <a:off x="6946117"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1EEEFD6C-AD5A-5431-A037-566EBABC619B}"/>
                    </a:ext>
                  </a:extLst>
                </p:cNvPr>
                <p:cNvSpPr/>
                <p:nvPr/>
              </p:nvSpPr>
              <p:spPr>
                <a:xfrm>
                  <a:off x="7301486"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 name="Gruppieren 22">
                <a:extLst>
                  <a:ext uri="{FF2B5EF4-FFF2-40B4-BE49-F238E27FC236}">
                    <a16:creationId xmlns:a16="http://schemas.microsoft.com/office/drawing/2014/main" id="{804288B5-F929-B403-C8B3-0FD8BDDC57B4}"/>
                  </a:ext>
                </a:extLst>
              </p:cNvPr>
              <p:cNvGrpSpPr/>
              <p:nvPr/>
            </p:nvGrpSpPr>
            <p:grpSpPr>
              <a:xfrm>
                <a:off x="6630433" y="2561007"/>
                <a:ext cx="978511" cy="145915"/>
                <a:chOff x="6590748" y="2648525"/>
                <a:chExt cx="978511" cy="145915"/>
              </a:xfrm>
            </p:grpSpPr>
            <p:sp>
              <p:nvSpPr>
                <p:cNvPr id="28" name="Rechteck 27">
                  <a:extLst>
                    <a:ext uri="{FF2B5EF4-FFF2-40B4-BE49-F238E27FC236}">
                      <a16:creationId xmlns:a16="http://schemas.microsoft.com/office/drawing/2014/main" id="{1F1DFC1A-F65C-9FAC-9F00-435C616B706F}"/>
                    </a:ext>
                  </a:extLst>
                </p:cNvPr>
                <p:cNvSpPr/>
                <p:nvPr/>
              </p:nvSpPr>
              <p:spPr>
                <a:xfrm>
                  <a:off x="6590748"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3162E571-4F9D-68A5-A53B-6A6FF5F030C3}"/>
                    </a:ext>
                  </a:extLst>
                </p:cNvPr>
                <p:cNvSpPr/>
                <p:nvPr/>
              </p:nvSpPr>
              <p:spPr>
                <a:xfrm>
                  <a:off x="6946117"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0B718E12-5706-A50E-087B-081A1A09291A}"/>
                    </a:ext>
                  </a:extLst>
                </p:cNvPr>
                <p:cNvSpPr/>
                <p:nvPr/>
              </p:nvSpPr>
              <p:spPr>
                <a:xfrm>
                  <a:off x="7301486"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4" name="Gruppieren 23">
                <a:extLst>
                  <a:ext uri="{FF2B5EF4-FFF2-40B4-BE49-F238E27FC236}">
                    <a16:creationId xmlns:a16="http://schemas.microsoft.com/office/drawing/2014/main" id="{0ED7C107-5531-5971-AE2E-931210AEF30D}"/>
                  </a:ext>
                </a:extLst>
              </p:cNvPr>
              <p:cNvGrpSpPr/>
              <p:nvPr/>
            </p:nvGrpSpPr>
            <p:grpSpPr>
              <a:xfrm>
                <a:off x="6630433" y="2811695"/>
                <a:ext cx="978511" cy="145915"/>
                <a:chOff x="6590748" y="2648525"/>
                <a:chExt cx="978511" cy="145915"/>
              </a:xfrm>
            </p:grpSpPr>
            <p:sp>
              <p:nvSpPr>
                <p:cNvPr id="25" name="Rechteck 24">
                  <a:extLst>
                    <a:ext uri="{FF2B5EF4-FFF2-40B4-BE49-F238E27FC236}">
                      <a16:creationId xmlns:a16="http://schemas.microsoft.com/office/drawing/2014/main" id="{0F63ABC8-7903-8381-8329-09E408D9256E}"/>
                    </a:ext>
                  </a:extLst>
                </p:cNvPr>
                <p:cNvSpPr/>
                <p:nvPr/>
              </p:nvSpPr>
              <p:spPr>
                <a:xfrm>
                  <a:off x="6590748"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3E2BC44D-AE9D-A152-AAF0-BA598862A3CA}"/>
                    </a:ext>
                  </a:extLst>
                </p:cNvPr>
                <p:cNvSpPr/>
                <p:nvPr/>
              </p:nvSpPr>
              <p:spPr>
                <a:xfrm>
                  <a:off x="6946117"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083DF20D-C02E-F7E1-2BBD-B120F49CC94B}"/>
                    </a:ext>
                  </a:extLst>
                </p:cNvPr>
                <p:cNvSpPr/>
                <p:nvPr/>
              </p:nvSpPr>
              <p:spPr>
                <a:xfrm>
                  <a:off x="7301486" y="2648525"/>
                  <a:ext cx="267773" cy="1459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20" name="Ellipse 19">
              <a:extLst>
                <a:ext uri="{FF2B5EF4-FFF2-40B4-BE49-F238E27FC236}">
                  <a16:creationId xmlns:a16="http://schemas.microsoft.com/office/drawing/2014/main" id="{C7E02547-A532-679F-90C2-9D6AE5C7DB38}"/>
                </a:ext>
              </a:extLst>
            </p:cNvPr>
            <p:cNvSpPr/>
            <p:nvPr/>
          </p:nvSpPr>
          <p:spPr>
            <a:xfrm>
              <a:off x="3749515" y="2158343"/>
              <a:ext cx="108000" cy="108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A98C7A65-965A-FE29-2651-86A91BBF308A}"/>
                </a:ext>
              </a:extLst>
            </p:cNvPr>
            <p:cNvSpPr/>
            <p:nvPr/>
          </p:nvSpPr>
          <p:spPr>
            <a:xfrm>
              <a:off x="3745591" y="2372553"/>
              <a:ext cx="108000" cy="108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4" name="Gruppieren 33">
            <a:extLst>
              <a:ext uri="{FF2B5EF4-FFF2-40B4-BE49-F238E27FC236}">
                <a16:creationId xmlns:a16="http://schemas.microsoft.com/office/drawing/2014/main" id="{1BE3AC1A-5AD0-2CE7-73CE-700D5192BA7D}"/>
              </a:ext>
            </a:extLst>
          </p:cNvPr>
          <p:cNvGrpSpPr/>
          <p:nvPr/>
        </p:nvGrpSpPr>
        <p:grpSpPr>
          <a:xfrm>
            <a:off x="7103645" y="1087480"/>
            <a:ext cx="1616050" cy="1239550"/>
            <a:chOff x="1371600" y="2135922"/>
            <a:chExt cx="3538651" cy="2208856"/>
          </a:xfrm>
        </p:grpSpPr>
        <p:cxnSp>
          <p:nvCxnSpPr>
            <p:cNvPr id="35" name="Gerader Verbinder 34">
              <a:extLst>
                <a:ext uri="{FF2B5EF4-FFF2-40B4-BE49-F238E27FC236}">
                  <a16:creationId xmlns:a16="http://schemas.microsoft.com/office/drawing/2014/main" id="{2D169B83-A654-0C14-879E-5D36C8091B3F}"/>
                </a:ext>
              </a:extLst>
            </p:cNvPr>
            <p:cNvCxnSpPr/>
            <p:nvPr/>
          </p:nvCxnSpPr>
          <p:spPr>
            <a:xfrm rot="10800000">
              <a:off x="2133704" y="2292639"/>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E1451C37-6AB8-8C70-92C4-08905EF665DC}"/>
                </a:ext>
              </a:extLst>
            </p:cNvPr>
            <p:cNvCxnSpPr/>
            <p:nvPr/>
          </p:nvCxnSpPr>
          <p:spPr>
            <a:xfrm rot="10800000">
              <a:off x="2125813" y="3379616"/>
              <a:ext cx="0" cy="82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Ellipse 36">
              <a:extLst>
                <a:ext uri="{FF2B5EF4-FFF2-40B4-BE49-F238E27FC236}">
                  <a16:creationId xmlns:a16="http://schemas.microsoft.com/office/drawing/2014/main" id="{3FBACF92-6AC0-CDBF-0008-3A13CDDEA054}"/>
                </a:ext>
              </a:extLst>
            </p:cNvPr>
            <p:cNvSpPr/>
            <p:nvPr/>
          </p:nvSpPr>
          <p:spPr>
            <a:xfrm rot="5400000">
              <a:off x="2075812" y="3277691"/>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D5D8BEF6-7AD7-BC8C-15D4-BCA65B13DC07}"/>
                </a:ext>
              </a:extLst>
            </p:cNvPr>
            <p:cNvSpPr/>
            <p:nvPr/>
          </p:nvSpPr>
          <p:spPr>
            <a:xfrm rot="5400000">
              <a:off x="2075812" y="3115362"/>
              <a:ext cx="108000" cy="108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r Verbinder 38">
              <a:extLst>
                <a:ext uri="{FF2B5EF4-FFF2-40B4-BE49-F238E27FC236}">
                  <a16:creationId xmlns:a16="http://schemas.microsoft.com/office/drawing/2014/main" id="{4ACB98A8-C014-1377-8120-D9E9EF94D45C}"/>
                </a:ext>
              </a:extLst>
            </p:cNvPr>
            <p:cNvCxnSpPr/>
            <p:nvPr/>
          </p:nvCxnSpPr>
          <p:spPr>
            <a:xfrm flipV="1">
              <a:off x="2582686" y="2458826"/>
              <a:ext cx="0" cy="160305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40C93F20-45E1-ACD6-4B0E-9B17F7725D9F}"/>
                </a:ext>
              </a:extLst>
            </p:cNvPr>
            <p:cNvCxnSpPr/>
            <p:nvPr/>
          </p:nvCxnSpPr>
          <p:spPr>
            <a:xfrm flipV="1">
              <a:off x="3348149" y="2528167"/>
              <a:ext cx="0" cy="14754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83B40A46-B92F-D343-C404-7896C8C78A29}"/>
                </a:ext>
              </a:extLst>
            </p:cNvPr>
            <p:cNvCxnSpPr/>
            <p:nvPr/>
          </p:nvCxnSpPr>
          <p:spPr>
            <a:xfrm flipV="1">
              <a:off x="4124005" y="2624394"/>
              <a:ext cx="0" cy="128302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80ED60AA-A4EB-4A44-F7A6-461D24C70996}"/>
                </a:ext>
              </a:extLst>
            </p:cNvPr>
            <p:cNvCxnSpPr/>
            <p:nvPr/>
          </p:nvCxnSpPr>
          <p:spPr>
            <a:xfrm flipV="1">
              <a:off x="4910251" y="2688545"/>
              <a:ext cx="0" cy="11547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7995C9A7-FB65-5ED9-091A-2EA572431C9E}"/>
                </a:ext>
              </a:extLst>
            </p:cNvPr>
            <p:cNvCxnSpPr/>
            <p:nvPr/>
          </p:nvCxnSpPr>
          <p:spPr>
            <a:xfrm flipH="1" flipV="1">
              <a:off x="1371600" y="2135922"/>
              <a:ext cx="0" cy="22088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Gerader Verbinder 43">
            <a:extLst>
              <a:ext uri="{FF2B5EF4-FFF2-40B4-BE49-F238E27FC236}">
                <a16:creationId xmlns:a16="http://schemas.microsoft.com/office/drawing/2014/main" id="{0088FC91-2B04-5124-57D8-2D99E1133A16}"/>
              </a:ext>
            </a:extLst>
          </p:cNvPr>
          <p:cNvCxnSpPr/>
          <p:nvPr/>
        </p:nvCxnSpPr>
        <p:spPr>
          <a:xfrm>
            <a:off x="7036955" y="1707255"/>
            <a:ext cx="179559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Freihandform 19">
            <a:extLst>
              <a:ext uri="{FF2B5EF4-FFF2-40B4-BE49-F238E27FC236}">
                <a16:creationId xmlns:a16="http://schemas.microsoft.com/office/drawing/2014/main" id="{9B9CF0A2-19B5-D8B3-F063-ADDDE20BA473}"/>
              </a:ext>
            </a:extLst>
          </p:cNvPr>
          <p:cNvSpPr/>
          <p:nvPr/>
        </p:nvSpPr>
        <p:spPr>
          <a:xfrm>
            <a:off x="2850203" y="1070042"/>
            <a:ext cx="2206018" cy="819099"/>
          </a:xfrm>
          <a:custGeom>
            <a:avLst/>
            <a:gdLst>
              <a:gd name="connsiteX0" fmla="*/ 0 w 5126195"/>
              <a:gd name="connsiteY0" fmla="*/ 162037 h 1449396"/>
              <a:gd name="connsiteX1" fmla="*/ 573932 w 5126195"/>
              <a:gd name="connsiteY1" fmla="*/ 444139 h 1449396"/>
              <a:gd name="connsiteX2" fmla="*/ 836579 w 5126195"/>
              <a:gd name="connsiteY2" fmla="*/ 1173714 h 1449396"/>
              <a:gd name="connsiteX3" fmla="*/ 1507787 w 5126195"/>
              <a:gd name="connsiteY3" fmla="*/ 1436360 h 1449396"/>
              <a:gd name="connsiteX4" fmla="*/ 2636196 w 5126195"/>
              <a:gd name="connsiteY4" fmla="*/ 813790 h 1449396"/>
              <a:gd name="connsiteX5" fmla="*/ 2889115 w 5126195"/>
              <a:gd name="connsiteY5" fmla="*/ 74488 h 1449396"/>
              <a:gd name="connsiteX6" fmla="*/ 3842426 w 5126195"/>
              <a:gd name="connsiteY6" fmla="*/ 45305 h 1449396"/>
              <a:gd name="connsiteX7" fmla="*/ 4445541 w 5126195"/>
              <a:gd name="connsiteY7" fmla="*/ 249586 h 1449396"/>
              <a:gd name="connsiteX8" fmla="*/ 4221805 w 5126195"/>
              <a:gd name="connsiteY8" fmla="*/ 1144531 h 1449396"/>
              <a:gd name="connsiteX9" fmla="*/ 5009745 w 5126195"/>
              <a:gd name="connsiteY9" fmla="*/ 1261262 h 1449396"/>
              <a:gd name="connsiteX10" fmla="*/ 5107022 w 5126195"/>
              <a:gd name="connsiteY10" fmla="*/ 259314 h 1449396"/>
              <a:gd name="connsiteX0" fmla="*/ 0 w 5108799"/>
              <a:gd name="connsiteY0" fmla="*/ 162037 h 1449396"/>
              <a:gd name="connsiteX1" fmla="*/ 573932 w 5108799"/>
              <a:gd name="connsiteY1" fmla="*/ 444139 h 1449396"/>
              <a:gd name="connsiteX2" fmla="*/ 836579 w 5108799"/>
              <a:gd name="connsiteY2" fmla="*/ 1173714 h 1449396"/>
              <a:gd name="connsiteX3" fmla="*/ 1507787 w 5108799"/>
              <a:gd name="connsiteY3" fmla="*/ 1436360 h 1449396"/>
              <a:gd name="connsiteX4" fmla="*/ 2636196 w 5108799"/>
              <a:gd name="connsiteY4" fmla="*/ 813790 h 1449396"/>
              <a:gd name="connsiteX5" fmla="*/ 2889115 w 5108799"/>
              <a:gd name="connsiteY5" fmla="*/ 74488 h 1449396"/>
              <a:gd name="connsiteX6" fmla="*/ 3842426 w 5108799"/>
              <a:gd name="connsiteY6" fmla="*/ 45305 h 1449396"/>
              <a:gd name="connsiteX7" fmla="*/ 4445541 w 5108799"/>
              <a:gd name="connsiteY7" fmla="*/ 249586 h 1449396"/>
              <a:gd name="connsiteX8" fmla="*/ 4221805 w 5108799"/>
              <a:gd name="connsiteY8" fmla="*/ 1144531 h 1449396"/>
              <a:gd name="connsiteX9" fmla="*/ 4737370 w 5108799"/>
              <a:gd name="connsiteY9" fmla="*/ 1154258 h 1449396"/>
              <a:gd name="connsiteX10" fmla="*/ 5107022 w 5108799"/>
              <a:gd name="connsiteY10" fmla="*/ 259314 h 1449396"/>
              <a:gd name="connsiteX0" fmla="*/ 0 w 5107022"/>
              <a:gd name="connsiteY0" fmla="*/ 162037 h 1449396"/>
              <a:gd name="connsiteX1" fmla="*/ 573932 w 5107022"/>
              <a:gd name="connsiteY1" fmla="*/ 444139 h 1449396"/>
              <a:gd name="connsiteX2" fmla="*/ 836579 w 5107022"/>
              <a:gd name="connsiteY2" fmla="*/ 1173714 h 1449396"/>
              <a:gd name="connsiteX3" fmla="*/ 1507787 w 5107022"/>
              <a:gd name="connsiteY3" fmla="*/ 1436360 h 1449396"/>
              <a:gd name="connsiteX4" fmla="*/ 2636196 w 5107022"/>
              <a:gd name="connsiteY4" fmla="*/ 813790 h 1449396"/>
              <a:gd name="connsiteX5" fmla="*/ 2889115 w 5107022"/>
              <a:gd name="connsiteY5" fmla="*/ 74488 h 1449396"/>
              <a:gd name="connsiteX6" fmla="*/ 3842426 w 5107022"/>
              <a:gd name="connsiteY6" fmla="*/ 45305 h 1449396"/>
              <a:gd name="connsiteX7" fmla="*/ 4445541 w 5107022"/>
              <a:gd name="connsiteY7" fmla="*/ 249586 h 1449396"/>
              <a:gd name="connsiteX8" fmla="*/ 4221805 w 5107022"/>
              <a:gd name="connsiteY8" fmla="*/ 1144531 h 1449396"/>
              <a:gd name="connsiteX9" fmla="*/ 4737370 w 5107022"/>
              <a:gd name="connsiteY9" fmla="*/ 1154258 h 1449396"/>
              <a:gd name="connsiteX10" fmla="*/ 5107022 w 5107022"/>
              <a:gd name="connsiteY10" fmla="*/ 259314 h 1449396"/>
              <a:gd name="connsiteX0" fmla="*/ 0 w 5107022"/>
              <a:gd name="connsiteY0" fmla="*/ 162037 h 1449396"/>
              <a:gd name="connsiteX1" fmla="*/ 573932 w 5107022"/>
              <a:gd name="connsiteY1" fmla="*/ 444139 h 1449396"/>
              <a:gd name="connsiteX2" fmla="*/ 836579 w 5107022"/>
              <a:gd name="connsiteY2" fmla="*/ 1173714 h 1449396"/>
              <a:gd name="connsiteX3" fmla="*/ 1507787 w 5107022"/>
              <a:gd name="connsiteY3" fmla="*/ 1436360 h 1449396"/>
              <a:gd name="connsiteX4" fmla="*/ 2636196 w 5107022"/>
              <a:gd name="connsiteY4" fmla="*/ 813790 h 1449396"/>
              <a:gd name="connsiteX5" fmla="*/ 2889115 w 5107022"/>
              <a:gd name="connsiteY5" fmla="*/ 74488 h 1449396"/>
              <a:gd name="connsiteX6" fmla="*/ 3842426 w 5107022"/>
              <a:gd name="connsiteY6" fmla="*/ 45305 h 1449396"/>
              <a:gd name="connsiteX7" fmla="*/ 4445541 w 5107022"/>
              <a:gd name="connsiteY7" fmla="*/ 249586 h 1449396"/>
              <a:gd name="connsiteX8" fmla="*/ 4357992 w 5107022"/>
              <a:gd name="connsiteY8" fmla="*/ 774880 h 1449396"/>
              <a:gd name="connsiteX9" fmla="*/ 4737370 w 5107022"/>
              <a:gd name="connsiteY9" fmla="*/ 1154258 h 1449396"/>
              <a:gd name="connsiteX10" fmla="*/ 5107022 w 5107022"/>
              <a:gd name="connsiteY10" fmla="*/ 259314 h 1449396"/>
              <a:gd name="connsiteX0" fmla="*/ 0 w 5107022"/>
              <a:gd name="connsiteY0" fmla="*/ 162037 h 1449396"/>
              <a:gd name="connsiteX1" fmla="*/ 573932 w 5107022"/>
              <a:gd name="connsiteY1" fmla="*/ 444139 h 1449396"/>
              <a:gd name="connsiteX2" fmla="*/ 836579 w 5107022"/>
              <a:gd name="connsiteY2" fmla="*/ 1173714 h 1449396"/>
              <a:gd name="connsiteX3" fmla="*/ 1507787 w 5107022"/>
              <a:gd name="connsiteY3" fmla="*/ 1436360 h 1449396"/>
              <a:gd name="connsiteX4" fmla="*/ 2636196 w 5107022"/>
              <a:gd name="connsiteY4" fmla="*/ 813790 h 1449396"/>
              <a:gd name="connsiteX5" fmla="*/ 2889115 w 5107022"/>
              <a:gd name="connsiteY5" fmla="*/ 74488 h 1449396"/>
              <a:gd name="connsiteX6" fmla="*/ 3842426 w 5107022"/>
              <a:gd name="connsiteY6" fmla="*/ 45305 h 1449396"/>
              <a:gd name="connsiteX7" fmla="*/ 4445541 w 5107022"/>
              <a:gd name="connsiteY7" fmla="*/ 249586 h 1449396"/>
              <a:gd name="connsiteX8" fmla="*/ 4357992 w 5107022"/>
              <a:gd name="connsiteY8" fmla="*/ 774880 h 1449396"/>
              <a:gd name="connsiteX9" fmla="*/ 4805463 w 5107022"/>
              <a:gd name="connsiteY9" fmla="*/ 1008343 h 1449396"/>
              <a:gd name="connsiteX10" fmla="*/ 5107022 w 5107022"/>
              <a:gd name="connsiteY10" fmla="*/ 259314 h 1449396"/>
              <a:gd name="connsiteX0" fmla="*/ 0 w 5107022"/>
              <a:gd name="connsiteY0" fmla="*/ 194789 h 1482148"/>
              <a:gd name="connsiteX1" fmla="*/ 573932 w 5107022"/>
              <a:gd name="connsiteY1" fmla="*/ 476891 h 1482148"/>
              <a:gd name="connsiteX2" fmla="*/ 836579 w 5107022"/>
              <a:gd name="connsiteY2" fmla="*/ 1206466 h 1482148"/>
              <a:gd name="connsiteX3" fmla="*/ 1507787 w 5107022"/>
              <a:gd name="connsiteY3" fmla="*/ 1469112 h 1482148"/>
              <a:gd name="connsiteX4" fmla="*/ 2636196 w 5107022"/>
              <a:gd name="connsiteY4" fmla="*/ 846542 h 1482148"/>
              <a:gd name="connsiteX5" fmla="*/ 2889115 w 5107022"/>
              <a:gd name="connsiteY5" fmla="*/ 107240 h 1482148"/>
              <a:gd name="connsiteX6" fmla="*/ 3842426 w 5107022"/>
              <a:gd name="connsiteY6" fmla="*/ 78057 h 1482148"/>
              <a:gd name="connsiteX7" fmla="*/ 4357992 w 5107022"/>
              <a:gd name="connsiteY7" fmla="*/ 807632 h 1482148"/>
              <a:gd name="connsiteX8" fmla="*/ 4805463 w 5107022"/>
              <a:gd name="connsiteY8" fmla="*/ 1041095 h 1482148"/>
              <a:gd name="connsiteX9" fmla="*/ 5107022 w 5107022"/>
              <a:gd name="connsiteY9" fmla="*/ 292066 h 1482148"/>
              <a:gd name="connsiteX0" fmla="*/ 0 w 5107022"/>
              <a:gd name="connsiteY0" fmla="*/ 194789 h 1482148"/>
              <a:gd name="connsiteX1" fmla="*/ 573932 w 5107022"/>
              <a:gd name="connsiteY1" fmla="*/ 476891 h 1482148"/>
              <a:gd name="connsiteX2" fmla="*/ 836579 w 5107022"/>
              <a:gd name="connsiteY2" fmla="*/ 1206466 h 1482148"/>
              <a:gd name="connsiteX3" fmla="*/ 1507787 w 5107022"/>
              <a:gd name="connsiteY3" fmla="*/ 1469112 h 1482148"/>
              <a:gd name="connsiteX4" fmla="*/ 2636196 w 5107022"/>
              <a:gd name="connsiteY4" fmla="*/ 846542 h 1482148"/>
              <a:gd name="connsiteX5" fmla="*/ 2889115 w 5107022"/>
              <a:gd name="connsiteY5" fmla="*/ 107240 h 1482148"/>
              <a:gd name="connsiteX6" fmla="*/ 3842426 w 5107022"/>
              <a:gd name="connsiteY6" fmla="*/ 78057 h 1482148"/>
              <a:gd name="connsiteX7" fmla="*/ 4357992 w 5107022"/>
              <a:gd name="connsiteY7" fmla="*/ 807632 h 1482148"/>
              <a:gd name="connsiteX8" fmla="*/ 4805463 w 5107022"/>
              <a:gd name="connsiteY8" fmla="*/ 1041095 h 1482148"/>
              <a:gd name="connsiteX9" fmla="*/ 5107022 w 5107022"/>
              <a:gd name="connsiteY9" fmla="*/ 292066 h 1482148"/>
              <a:gd name="connsiteX0" fmla="*/ 0 w 5107022"/>
              <a:gd name="connsiteY0" fmla="*/ 194789 h 1482148"/>
              <a:gd name="connsiteX1" fmla="*/ 573932 w 5107022"/>
              <a:gd name="connsiteY1" fmla="*/ 476891 h 1482148"/>
              <a:gd name="connsiteX2" fmla="*/ 836579 w 5107022"/>
              <a:gd name="connsiteY2" fmla="*/ 1206466 h 1482148"/>
              <a:gd name="connsiteX3" fmla="*/ 1507787 w 5107022"/>
              <a:gd name="connsiteY3" fmla="*/ 1469112 h 1482148"/>
              <a:gd name="connsiteX4" fmla="*/ 2636196 w 5107022"/>
              <a:gd name="connsiteY4" fmla="*/ 846542 h 1482148"/>
              <a:gd name="connsiteX5" fmla="*/ 2889115 w 5107022"/>
              <a:gd name="connsiteY5" fmla="*/ 107240 h 1482148"/>
              <a:gd name="connsiteX6" fmla="*/ 3842426 w 5107022"/>
              <a:gd name="connsiteY6" fmla="*/ 78057 h 1482148"/>
              <a:gd name="connsiteX7" fmla="*/ 4357992 w 5107022"/>
              <a:gd name="connsiteY7" fmla="*/ 807632 h 1482148"/>
              <a:gd name="connsiteX8" fmla="*/ 4805463 w 5107022"/>
              <a:gd name="connsiteY8" fmla="*/ 1041095 h 1482148"/>
              <a:gd name="connsiteX9" fmla="*/ 5107022 w 5107022"/>
              <a:gd name="connsiteY9" fmla="*/ 292066 h 1482148"/>
              <a:gd name="connsiteX0" fmla="*/ 0 w 5107022"/>
              <a:gd name="connsiteY0" fmla="*/ 194789 h 1482148"/>
              <a:gd name="connsiteX1" fmla="*/ 573932 w 5107022"/>
              <a:gd name="connsiteY1" fmla="*/ 476891 h 1482148"/>
              <a:gd name="connsiteX2" fmla="*/ 836579 w 5107022"/>
              <a:gd name="connsiteY2" fmla="*/ 1206466 h 1482148"/>
              <a:gd name="connsiteX3" fmla="*/ 1507787 w 5107022"/>
              <a:gd name="connsiteY3" fmla="*/ 1469112 h 1482148"/>
              <a:gd name="connsiteX4" fmla="*/ 2636196 w 5107022"/>
              <a:gd name="connsiteY4" fmla="*/ 846542 h 1482148"/>
              <a:gd name="connsiteX5" fmla="*/ 2889115 w 5107022"/>
              <a:gd name="connsiteY5" fmla="*/ 107240 h 1482148"/>
              <a:gd name="connsiteX6" fmla="*/ 3842426 w 5107022"/>
              <a:gd name="connsiteY6" fmla="*/ 78057 h 1482148"/>
              <a:gd name="connsiteX7" fmla="*/ 4357992 w 5107022"/>
              <a:gd name="connsiteY7" fmla="*/ 807632 h 1482148"/>
              <a:gd name="connsiteX8" fmla="*/ 4805463 w 5107022"/>
              <a:gd name="connsiteY8" fmla="*/ 1041095 h 1482148"/>
              <a:gd name="connsiteX9" fmla="*/ 5107022 w 5107022"/>
              <a:gd name="connsiteY9" fmla="*/ 292066 h 1482148"/>
              <a:gd name="connsiteX0" fmla="*/ 0 w 5107022"/>
              <a:gd name="connsiteY0" fmla="*/ 747112 h 2071490"/>
              <a:gd name="connsiteX1" fmla="*/ 573932 w 5107022"/>
              <a:gd name="connsiteY1" fmla="*/ 1029214 h 2071490"/>
              <a:gd name="connsiteX2" fmla="*/ 1225686 w 5107022"/>
              <a:gd name="connsiteY2" fmla="*/ 17538 h 2071490"/>
              <a:gd name="connsiteX3" fmla="*/ 1507787 w 5107022"/>
              <a:gd name="connsiteY3" fmla="*/ 2021435 h 2071490"/>
              <a:gd name="connsiteX4" fmla="*/ 2636196 w 5107022"/>
              <a:gd name="connsiteY4" fmla="*/ 1398865 h 2071490"/>
              <a:gd name="connsiteX5" fmla="*/ 2889115 w 5107022"/>
              <a:gd name="connsiteY5" fmla="*/ 659563 h 2071490"/>
              <a:gd name="connsiteX6" fmla="*/ 3842426 w 5107022"/>
              <a:gd name="connsiteY6" fmla="*/ 630380 h 2071490"/>
              <a:gd name="connsiteX7" fmla="*/ 4357992 w 5107022"/>
              <a:gd name="connsiteY7" fmla="*/ 1359955 h 2071490"/>
              <a:gd name="connsiteX8" fmla="*/ 4805463 w 5107022"/>
              <a:gd name="connsiteY8" fmla="*/ 1593418 h 2071490"/>
              <a:gd name="connsiteX9" fmla="*/ 5107022 w 5107022"/>
              <a:gd name="connsiteY9" fmla="*/ 844389 h 2071490"/>
              <a:gd name="connsiteX0" fmla="*/ 0 w 5107022"/>
              <a:gd name="connsiteY0" fmla="*/ 874114 h 1745262"/>
              <a:gd name="connsiteX1" fmla="*/ 573932 w 5107022"/>
              <a:gd name="connsiteY1" fmla="*/ 1156216 h 1745262"/>
              <a:gd name="connsiteX2" fmla="*/ 1225686 w 5107022"/>
              <a:gd name="connsiteY2" fmla="*/ 144540 h 1745262"/>
              <a:gd name="connsiteX3" fmla="*/ 2149813 w 5107022"/>
              <a:gd name="connsiteY3" fmla="*/ 154266 h 1745262"/>
              <a:gd name="connsiteX4" fmla="*/ 2636196 w 5107022"/>
              <a:gd name="connsiteY4" fmla="*/ 1525867 h 1745262"/>
              <a:gd name="connsiteX5" fmla="*/ 2889115 w 5107022"/>
              <a:gd name="connsiteY5" fmla="*/ 786565 h 1745262"/>
              <a:gd name="connsiteX6" fmla="*/ 3842426 w 5107022"/>
              <a:gd name="connsiteY6" fmla="*/ 757382 h 1745262"/>
              <a:gd name="connsiteX7" fmla="*/ 4357992 w 5107022"/>
              <a:gd name="connsiteY7" fmla="*/ 1486957 h 1745262"/>
              <a:gd name="connsiteX8" fmla="*/ 4805463 w 5107022"/>
              <a:gd name="connsiteY8" fmla="*/ 1720420 h 1745262"/>
              <a:gd name="connsiteX9" fmla="*/ 5107022 w 5107022"/>
              <a:gd name="connsiteY9" fmla="*/ 971391 h 1745262"/>
              <a:gd name="connsiteX0" fmla="*/ 0 w 5107022"/>
              <a:gd name="connsiteY0" fmla="*/ 803438 h 1674586"/>
              <a:gd name="connsiteX1" fmla="*/ 573932 w 5107022"/>
              <a:gd name="connsiteY1" fmla="*/ 1085540 h 1674586"/>
              <a:gd name="connsiteX2" fmla="*/ 1225686 w 5107022"/>
              <a:gd name="connsiteY2" fmla="*/ 73864 h 1674586"/>
              <a:gd name="connsiteX3" fmla="*/ 2149813 w 5107022"/>
              <a:gd name="connsiteY3" fmla="*/ 83590 h 1674586"/>
              <a:gd name="connsiteX4" fmla="*/ 2665379 w 5107022"/>
              <a:gd name="connsiteY4" fmla="*/ 132229 h 1674586"/>
              <a:gd name="connsiteX5" fmla="*/ 2889115 w 5107022"/>
              <a:gd name="connsiteY5" fmla="*/ 715889 h 1674586"/>
              <a:gd name="connsiteX6" fmla="*/ 3842426 w 5107022"/>
              <a:gd name="connsiteY6" fmla="*/ 686706 h 1674586"/>
              <a:gd name="connsiteX7" fmla="*/ 4357992 w 5107022"/>
              <a:gd name="connsiteY7" fmla="*/ 1416281 h 1674586"/>
              <a:gd name="connsiteX8" fmla="*/ 4805463 w 5107022"/>
              <a:gd name="connsiteY8" fmla="*/ 1649744 h 1674586"/>
              <a:gd name="connsiteX9" fmla="*/ 5107022 w 5107022"/>
              <a:gd name="connsiteY9" fmla="*/ 900715 h 1674586"/>
              <a:gd name="connsiteX0" fmla="*/ 0 w 5107022"/>
              <a:gd name="connsiteY0" fmla="*/ 803438 h 1674586"/>
              <a:gd name="connsiteX1" fmla="*/ 573932 w 5107022"/>
              <a:gd name="connsiteY1" fmla="*/ 1085540 h 1674586"/>
              <a:gd name="connsiteX2" fmla="*/ 1225686 w 5107022"/>
              <a:gd name="connsiteY2" fmla="*/ 73864 h 1674586"/>
              <a:gd name="connsiteX3" fmla="*/ 2149813 w 5107022"/>
              <a:gd name="connsiteY3" fmla="*/ 83590 h 1674586"/>
              <a:gd name="connsiteX4" fmla="*/ 2665379 w 5107022"/>
              <a:gd name="connsiteY4" fmla="*/ 132229 h 1674586"/>
              <a:gd name="connsiteX5" fmla="*/ 3287949 w 5107022"/>
              <a:gd name="connsiteY5" fmla="*/ 219778 h 1674586"/>
              <a:gd name="connsiteX6" fmla="*/ 3842426 w 5107022"/>
              <a:gd name="connsiteY6" fmla="*/ 686706 h 1674586"/>
              <a:gd name="connsiteX7" fmla="*/ 4357992 w 5107022"/>
              <a:gd name="connsiteY7" fmla="*/ 1416281 h 1674586"/>
              <a:gd name="connsiteX8" fmla="*/ 4805463 w 5107022"/>
              <a:gd name="connsiteY8" fmla="*/ 1649744 h 1674586"/>
              <a:gd name="connsiteX9" fmla="*/ 5107022 w 5107022"/>
              <a:gd name="connsiteY9" fmla="*/ 900715 h 1674586"/>
              <a:gd name="connsiteX0" fmla="*/ 0 w 5107022"/>
              <a:gd name="connsiteY0" fmla="*/ 806739 h 1677887"/>
              <a:gd name="connsiteX1" fmla="*/ 573932 w 5107022"/>
              <a:gd name="connsiteY1" fmla="*/ 1088841 h 1677887"/>
              <a:gd name="connsiteX2" fmla="*/ 1225686 w 5107022"/>
              <a:gd name="connsiteY2" fmla="*/ 77165 h 1677887"/>
              <a:gd name="connsiteX3" fmla="*/ 2149813 w 5107022"/>
              <a:gd name="connsiteY3" fmla="*/ 86891 h 1677887"/>
              <a:gd name="connsiteX4" fmla="*/ 3287949 w 5107022"/>
              <a:gd name="connsiteY4" fmla="*/ 223079 h 1677887"/>
              <a:gd name="connsiteX5" fmla="*/ 3842426 w 5107022"/>
              <a:gd name="connsiteY5" fmla="*/ 690007 h 1677887"/>
              <a:gd name="connsiteX6" fmla="*/ 4357992 w 5107022"/>
              <a:gd name="connsiteY6" fmla="*/ 1419582 h 1677887"/>
              <a:gd name="connsiteX7" fmla="*/ 4805463 w 5107022"/>
              <a:gd name="connsiteY7" fmla="*/ 1653045 h 1677887"/>
              <a:gd name="connsiteX8" fmla="*/ 5107022 w 5107022"/>
              <a:gd name="connsiteY8" fmla="*/ 904016 h 1677887"/>
              <a:gd name="connsiteX0" fmla="*/ 0 w 5107022"/>
              <a:gd name="connsiteY0" fmla="*/ 782073 h 1653221"/>
              <a:gd name="connsiteX1" fmla="*/ 573932 w 5107022"/>
              <a:gd name="connsiteY1" fmla="*/ 1064175 h 1653221"/>
              <a:gd name="connsiteX2" fmla="*/ 1225686 w 5107022"/>
              <a:gd name="connsiteY2" fmla="*/ 52499 h 1653221"/>
              <a:gd name="connsiteX3" fmla="*/ 3287949 w 5107022"/>
              <a:gd name="connsiteY3" fmla="*/ 198413 h 1653221"/>
              <a:gd name="connsiteX4" fmla="*/ 3842426 w 5107022"/>
              <a:gd name="connsiteY4" fmla="*/ 665341 h 1653221"/>
              <a:gd name="connsiteX5" fmla="*/ 4357992 w 5107022"/>
              <a:gd name="connsiteY5" fmla="*/ 1394916 h 1653221"/>
              <a:gd name="connsiteX6" fmla="*/ 4805463 w 5107022"/>
              <a:gd name="connsiteY6" fmla="*/ 1628379 h 1653221"/>
              <a:gd name="connsiteX7" fmla="*/ 5107022 w 5107022"/>
              <a:gd name="connsiteY7" fmla="*/ 879350 h 1653221"/>
              <a:gd name="connsiteX0" fmla="*/ 0 w 5107022"/>
              <a:gd name="connsiteY0" fmla="*/ 736132 h 1607280"/>
              <a:gd name="connsiteX1" fmla="*/ 573932 w 5107022"/>
              <a:gd name="connsiteY1" fmla="*/ 1018234 h 1607280"/>
              <a:gd name="connsiteX2" fmla="*/ 1225686 w 5107022"/>
              <a:gd name="connsiteY2" fmla="*/ 6558 h 1607280"/>
              <a:gd name="connsiteX3" fmla="*/ 3842426 w 5107022"/>
              <a:gd name="connsiteY3" fmla="*/ 619400 h 1607280"/>
              <a:gd name="connsiteX4" fmla="*/ 4357992 w 5107022"/>
              <a:gd name="connsiteY4" fmla="*/ 1348975 h 1607280"/>
              <a:gd name="connsiteX5" fmla="*/ 4805463 w 5107022"/>
              <a:gd name="connsiteY5" fmla="*/ 1582438 h 1607280"/>
              <a:gd name="connsiteX6" fmla="*/ 5107022 w 5107022"/>
              <a:gd name="connsiteY6" fmla="*/ 833409 h 1607280"/>
              <a:gd name="connsiteX0" fmla="*/ 0 w 5107022"/>
              <a:gd name="connsiteY0" fmla="*/ 830226 h 1715559"/>
              <a:gd name="connsiteX1" fmla="*/ 573932 w 5107022"/>
              <a:gd name="connsiteY1" fmla="*/ 1112328 h 1715559"/>
              <a:gd name="connsiteX2" fmla="*/ 1225686 w 5107022"/>
              <a:gd name="connsiteY2" fmla="*/ 100652 h 1715559"/>
              <a:gd name="connsiteX3" fmla="*/ 3647873 w 5107022"/>
              <a:gd name="connsiteY3" fmla="*/ 188200 h 1715559"/>
              <a:gd name="connsiteX4" fmla="*/ 4357992 w 5107022"/>
              <a:gd name="connsiteY4" fmla="*/ 1443069 h 1715559"/>
              <a:gd name="connsiteX5" fmla="*/ 4805463 w 5107022"/>
              <a:gd name="connsiteY5" fmla="*/ 1676532 h 1715559"/>
              <a:gd name="connsiteX6" fmla="*/ 5107022 w 5107022"/>
              <a:gd name="connsiteY6" fmla="*/ 927503 h 1715559"/>
              <a:gd name="connsiteX0" fmla="*/ 0 w 5107022"/>
              <a:gd name="connsiteY0" fmla="*/ 806883 h 1692216"/>
              <a:gd name="connsiteX1" fmla="*/ 642026 w 5107022"/>
              <a:gd name="connsiteY1" fmla="*/ 748517 h 1692216"/>
              <a:gd name="connsiteX2" fmla="*/ 1225686 w 5107022"/>
              <a:gd name="connsiteY2" fmla="*/ 77309 h 1692216"/>
              <a:gd name="connsiteX3" fmla="*/ 3647873 w 5107022"/>
              <a:gd name="connsiteY3" fmla="*/ 164857 h 1692216"/>
              <a:gd name="connsiteX4" fmla="*/ 4357992 w 5107022"/>
              <a:gd name="connsiteY4" fmla="*/ 1419726 h 1692216"/>
              <a:gd name="connsiteX5" fmla="*/ 4805463 w 5107022"/>
              <a:gd name="connsiteY5" fmla="*/ 1653189 h 1692216"/>
              <a:gd name="connsiteX6" fmla="*/ 5107022 w 5107022"/>
              <a:gd name="connsiteY6" fmla="*/ 904160 h 1692216"/>
              <a:gd name="connsiteX0" fmla="*/ 0 w 5107022"/>
              <a:gd name="connsiteY0" fmla="*/ 820796 h 1667102"/>
              <a:gd name="connsiteX1" fmla="*/ 642026 w 5107022"/>
              <a:gd name="connsiteY1" fmla="*/ 762430 h 1667102"/>
              <a:gd name="connsiteX2" fmla="*/ 1225686 w 5107022"/>
              <a:gd name="connsiteY2" fmla="*/ 91222 h 1667102"/>
              <a:gd name="connsiteX3" fmla="*/ 3647873 w 5107022"/>
              <a:gd name="connsiteY3" fmla="*/ 178770 h 1667102"/>
              <a:gd name="connsiteX4" fmla="*/ 4805463 w 5107022"/>
              <a:gd name="connsiteY4" fmla="*/ 1667102 h 1667102"/>
              <a:gd name="connsiteX5" fmla="*/ 5107022 w 5107022"/>
              <a:gd name="connsiteY5" fmla="*/ 918073 h 1667102"/>
              <a:gd name="connsiteX0" fmla="*/ 0 w 5107022"/>
              <a:gd name="connsiteY0" fmla="*/ 830562 h 1832511"/>
              <a:gd name="connsiteX1" fmla="*/ 642026 w 5107022"/>
              <a:gd name="connsiteY1" fmla="*/ 772196 h 1832511"/>
              <a:gd name="connsiteX2" fmla="*/ 1225686 w 5107022"/>
              <a:gd name="connsiteY2" fmla="*/ 100988 h 1832511"/>
              <a:gd name="connsiteX3" fmla="*/ 3647873 w 5107022"/>
              <a:gd name="connsiteY3" fmla="*/ 188536 h 1832511"/>
              <a:gd name="connsiteX4" fmla="*/ 4669276 w 5107022"/>
              <a:gd name="connsiteY4" fmla="*/ 1832511 h 1832511"/>
              <a:gd name="connsiteX5" fmla="*/ 5107022 w 5107022"/>
              <a:gd name="connsiteY5" fmla="*/ 927839 h 1832511"/>
              <a:gd name="connsiteX0" fmla="*/ 0 w 5107022"/>
              <a:gd name="connsiteY0" fmla="*/ 830562 h 1837031"/>
              <a:gd name="connsiteX1" fmla="*/ 642026 w 5107022"/>
              <a:gd name="connsiteY1" fmla="*/ 772196 h 1837031"/>
              <a:gd name="connsiteX2" fmla="*/ 1225686 w 5107022"/>
              <a:gd name="connsiteY2" fmla="*/ 100988 h 1837031"/>
              <a:gd name="connsiteX3" fmla="*/ 3647873 w 5107022"/>
              <a:gd name="connsiteY3" fmla="*/ 188536 h 1837031"/>
              <a:gd name="connsiteX4" fmla="*/ 4669276 w 5107022"/>
              <a:gd name="connsiteY4" fmla="*/ 1832511 h 1837031"/>
              <a:gd name="connsiteX5" fmla="*/ 5107022 w 5107022"/>
              <a:gd name="connsiteY5" fmla="*/ 927839 h 1837031"/>
              <a:gd name="connsiteX0" fmla="*/ 0 w 5107022"/>
              <a:gd name="connsiteY0" fmla="*/ 830562 h 1832546"/>
              <a:gd name="connsiteX1" fmla="*/ 642026 w 5107022"/>
              <a:gd name="connsiteY1" fmla="*/ 772196 h 1832546"/>
              <a:gd name="connsiteX2" fmla="*/ 1225686 w 5107022"/>
              <a:gd name="connsiteY2" fmla="*/ 100988 h 1832546"/>
              <a:gd name="connsiteX3" fmla="*/ 3647873 w 5107022"/>
              <a:gd name="connsiteY3" fmla="*/ 188536 h 1832546"/>
              <a:gd name="connsiteX4" fmla="*/ 4669276 w 5107022"/>
              <a:gd name="connsiteY4" fmla="*/ 1832511 h 1832546"/>
              <a:gd name="connsiteX5" fmla="*/ 5107022 w 5107022"/>
              <a:gd name="connsiteY5" fmla="*/ 927839 h 1832546"/>
              <a:gd name="connsiteX0" fmla="*/ 0 w 5107022"/>
              <a:gd name="connsiteY0" fmla="*/ 826250 h 1760142"/>
              <a:gd name="connsiteX1" fmla="*/ 642026 w 5107022"/>
              <a:gd name="connsiteY1" fmla="*/ 767884 h 1760142"/>
              <a:gd name="connsiteX2" fmla="*/ 1225686 w 5107022"/>
              <a:gd name="connsiteY2" fmla="*/ 96676 h 1760142"/>
              <a:gd name="connsiteX3" fmla="*/ 3647873 w 5107022"/>
              <a:gd name="connsiteY3" fmla="*/ 184224 h 1760142"/>
              <a:gd name="connsiteX4" fmla="*/ 4533089 w 5107022"/>
              <a:gd name="connsiteY4" fmla="*/ 1760105 h 1760142"/>
              <a:gd name="connsiteX5" fmla="*/ 5107022 w 5107022"/>
              <a:gd name="connsiteY5" fmla="*/ 923527 h 1760142"/>
              <a:gd name="connsiteX0" fmla="*/ 0 w 5107022"/>
              <a:gd name="connsiteY0" fmla="*/ 781029 h 878306"/>
              <a:gd name="connsiteX1" fmla="*/ 642026 w 5107022"/>
              <a:gd name="connsiteY1" fmla="*/ 722663 h 878306"/>
              <a:gd name="connsiteX2" fmla="*/ 1225686 w 5107022"/>
              <a:gd name="connsiteY2" fmla="*/ 51455 h 878306"/>
              <a:gd name="connsiteX3" fmla="*/ 3647873 w 5107022"/>
              <a:gd name="connsiteY3" fmla="*/ 139003 h 878306"/>
              <a:gd name="connsiteX4" fmla="*/ 5107022 w 5107022"/>
              <a:gd name="connsiteY4" fmla="*/ 878306 h 878306"/>
              <a:gd name="connsiteX0" fmla="*/ 0 w 3647873"/>
              <a:gd name="connsiteY0" fmla="*/ 781029 h 820169"/>
              <a:gd name="connsiteX1" fmla="*/ 642026 w 3647873"/>
              <a:gd name="connsiteY1" fmla="*/ 722663 h 820169"/>
              <a:gd name="connsiteX2" fmla="*/ 1225686 w 3647873"/>
              <a:gd name="connsiteY2" fmla="*/ 51455 h 820169"/>
              <a:gd name="connsiteX3" fmla="*/ 3647873 w 3647873"/>
              <a:gd name="connsiteY3" fmla="*/ 139003 h 820169"/>
              <a:gd name="connsiteX0" fmla="*/ 0 w 2169269"/>
              <a:gd name="connsiteY0" fmla="*/ 883823 h 922963"/>
              <a:gd name="connsiteX1" fmla="*/ 642026 w 2169269"/>
              <a:gd name="connsiteY1" fmla="*/ 825457 h 922963"/>
              <a:gd name="connsiteX2" fmla="*/ 1225686 w 2169269"/>
              <a:gd name="connsiteY2" fmla="*/ 154249 h 922963"/>
              <a:gd name="connsiteX3" fmla="*/ 2169269 w 2169269"/>
              <a:gd name="connsiteY3" fmla="*/ 66699 h 922963"/>
              <a:gd name="connsiteX0" fmla="*/ 0 w 2169269"/>
              <a:gd name="connsiteY0" fmla="*/ 823481 h 862621"/>
              <a:gd name="connsiteX1" fmla="*/ 642026 w 2169269"/>
              <a:gd name="connsiteY1" fmla="*/ 765115 h 862621"/>
              <a:gd name="connsiteX2" fmla="*/ 1225686 w 2169269"/>
              <a:gd name="connsiteY2" fmla="*/ 93907 h 862621"/>
              <a:gd name="connsiteX3" fmla="*/ 2169269 w 2169269"/>
              <a:gd name="connsiteY3" fmla="*/ 6357 h 862621"/>
              <a:gd name="connsiteX0" fmla="*/ 0 w 2169269"/>
              <a:gd name="connsiteY0" fmla="*/ 817124 h 860980"/>
              <a:gd name="connsiteX1" fmla="*/ 642026 w 2169269"/>
              <a:gd name="connsiteY1" fmla="*/ 758758 h 860980"/>
              <a:gd name="connsiteX2" fmla="*/ 2169269 w 2169269"/>
              <a:gd name="connsiteY2" fmla="*/ 0 h 860980"/>
              <a:gd name="connsiteX0" fmla="*/ 0 w 2169269"/>
              <a:gd name="connsiteY0" fmla="*/ 817124 h 860980"/>
              <a:gd name="connsiteX1" fmla="*/ 642026 w 2169269"/>
              <a:gd name="connsiteY1" fmla="*/ 758758 h 860980"/>
              <a:gd name="connsiteX2" fmla="*/ 2169269 w 2169269"/>
              <a:gd name="connsiteY2" fmla="*/ 0 h 860980"/>
              <a:gd name="connsiteX0" fmla="*/ 0 w 2169269"/>
              <a:gd name="connsiteY0" fmla="*/ 817124 h 860980"/>
              <a:gd name="connsiteX1" fmla="*/ 642026 w 2169269"/>
              <a:gd name="connsiteY1" fmla="*/ 758758 h 860980"/>
              <a:gd name="connsiteX2" fmla="*/ 2169269 w 2169269"/>
              <a:gd name="connsiteY2" fmla="*/ 0 h 860980"/>
              <a:gd name="connsiteX0" fmla="*/ 0 w 2169269"/>
              <a:gd name="connsiteY0" fmla="*/ 817124 h 832810"/>
              <a:gd name="connsiteX1" fmla="*/ 768485 w 2169269"/>
              <a:gd name="connsiteY1" fmla="*/ 632299 h 832810"/>
              <a:gd name="connsiteX2" fmla="*/ 2169269 w 2169269"/>
              <a:gd name="connsiteY2" fmla="*/ 0 h 832810"/>
              <a:gd name="connsiteX0" fmla="*/ 0 w 2169269"/>
              <a:gd name="connsiteY0" fmla="*/ 817124 h 832810"/>
              <a:gd name="connsiteX1" fmla="*/ 768485 w 2169269"/>
              <a:gd name="connsiteY1" fmla="*/ 632299 h 832810"/>
              <a:gd name="connsiteX2" fmla="*/ 2169269 w 2169269"/>
              <a:gd name="connsiteY2" fmla="*/ 0 h 832810"/>
              <a:gd name="connsiteX0" fmla="*/ 0 w 2169269"/>
              <a:gd name="connsiteY0" fmla="*/ 817124 h 850659"/>
              <a:gd name="connsiteX1" fmla="*/ 768485 w 2169269"/>
              <a:gd name="connsiteY1" fmla="*/ 632299 h 850659"/>
              <a:gd name="connsiteX2" fmla="*/ 2169269 w 2169269"/>
              <a:gd name="connsiteY2" fmla="*/ 0 h 850659"/>
              <a:gd name="connsiteX0" fmla="*/ 0 w 2169269"/>
              <a:gd name="connsiteY0" fmla="*/ 817124 h 833863"/>
              <a:gd name="connsiteX1" fmla="*/ 825879 w 2169269"/>
              <a:gd name="connsiteY1" fmla="*/ 535023 h 833863"/>
              <a:gd name="connsiteX2" fmla="*/ 2169269 w 2169269"/>
              <a:gd name="connsiteY2" fmla="*/ 0 h 833863"/>
              <a:gd name="connsiteX0" fmla="*/ 0 w 2169269"/>
              <a:gd name="connsiteY0" fmla="*/ 817124 h 817124"/>
              <a:gd name="connsiteX1" fmla="*/ 825879 w 2169269"/>
              <a:gd name="connsiteY1" fmla="*/ 535023 h 817124"/>
              <a:gd name="connsiteX2" fmla="*/ 2169269 w 2169269"/>
              <a:gd name="connsiteY2" fmla="*/ 0 h 817124"/>
              <a:gd name="connsiteX0" fmla="*/ 0 w 2169269"/>
              <a:gd name="connsiteY0" fmla="*/ 817124 h 817124"/>
              <a:gd name="connsiteX1" fmla="*/ 825879 w 2169269"/>
              <a:gd name="connsiteY1" fmla="*/ 535023 h 817124"/>
              <a:gd name="connsiteX2" fmla="*/ 2169269 w 2169269"/>
              <a:gd name="connsiteY2" fmla="*/ 0 h 817124"/>
              <a:gd name="connsiteX0" fmla="*/ 0 w 2169269"/>
              <a:gd name="connsiteY0" fmla="*/ 817124 h 817124"/>
              <a:gd name="connsiteX1" fmla="*/ 2169269 w 2169269"/>
              <a:gd name="connsiteY1" fmla="*/ 0 h 817124"/>
              <a:gd name="connsiteX0" fmla="*/ 0 w 2169269"/>
              <a:gd name="connsiteY0" fmla="*/ 817124 h 817124"/>
              <a:gd name="connsiteX1" fmla="*/ 2169269 w 2169269"/>
              <a:gd name="connsiteY1" fmla="*/ 0 h 817124"/>
              <a:gd name="connsiteX0" fmla="*/ 0 w 2169269"/>
              <a:gd name="connsiteY0" fmla="*/ 817124 h 817124"/>
              <a:gd name="connsiteX1" fmla="*/ 2169269 w 2169269"/>
              <a:gd name="connsiteY1" fmla="*/ 0 h 817124"/>
              <a:gd name="connsiteX0" fmla="*/ 0 w 2169269"/>
              <a:gd name="connsiteY0" fmla="*/ 817124 h 819211"/>
              <a:gd name="connsiteX1" fmla="*/ 2169269 w 2169269"/>
              <a:gd name="connsiteY1" fmla="*/ 0 h 819211"/>
              <a:gd name="connsiteX0" fmla="*/ 0 w 2169269"/>
              <a:gd name="connsiteY0" fmla="*/ 817124 h 819099"/>
              <a:gd name="connsiteX1" fmla="*/ 2169269 w 2169269"/>
              <a:gd name="connsiteY1" fmla="*/ 0 h 819099"/>
            </a:gdLst>
            <a:ahLst/>
            <a:cxnLst>
              <a:cxn ang="0">
                <a:pos x="connsiteX0" y="connsiteY0"/>
              </a:cxn>
              <a:cxn ang="0">
                <a:pos x="connsiteX1" y="connsiteY1"/>
              </a:cxn>
            </a:cxnLst>
            <a:rect l="l" t="t" r="r" b="b"/>
            <a:pathLst>
              <a:path w="2169269" h="819099">
                <a:moveTo>
                  <a:pt x="0" y="817124"/>
                </a:moveTo>
                <a:cubicBezTo>
                  <a:pt x="1249199" y="865762"/>
                  <a:pt x="250477" y="1"/>
                  <a:pt x="2169269" y="0"/>
                </a:cubicBezTo>
              </a:path>
            </a:pathLst>
          </a:cu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CEE68955-A6CB-D13D-FD73-A7FE7F24E1E1}"/>
              </a:ext>
            </a:extLst>
          </p:cNvPr>
          <p:cNvSpPr/>
          <p:nvPr/>
        </p:nvSpPr>
        <p:spPr>
          <a:xfrm>
            <a:off x="5045592" y="990861"/>
            <a:ext cx="358123" cy="164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Freihandform 76">
            <a:extLst>
              <a:ext uri="{FF2B5EF4-FFF2-40B4-BE49-F238E27FC236}">
                <a16:creationId xmlns:a16="http://schemas.microsoft.com/office/drawing/2014/main" id="{392D8BF6-2305-AD9B-6AED-250C0F4801A5}"/>
              </a:ext>
            </a:extLst>
          </p:cNvPr>
          <p:cNvSpPr/>
          <p:nvPr/>
        </p:nvSpPr>
        <p:spPr>
          <a:xfrm>
            <a:off x="5400658" y="1077343"/>
            <a:ext cx="2037981" cy="1410578"/>
          </a:xfrm>
          <a:custGeom>
            <a:avLst/>
            <a:gdLst>
              <a:gd name="connsiteX0" fmla="*/ 0 w 5126195"/>
              <a:gd name="connsiteY0" fmla="*/ 162037 h 1449396"/>
              <a:gd name="connsiteX1" fmla="*/ 573932 w 5126195"/>
              <a:gd name="connsiteY1" fmla="*/ 444139 h 1449396"/>
              <a:gd name="connsiteX2" fmla="*/ 836579 w 5126195"/>
              <a:gd name="connsiteY2" fmla="*/ 1173714 h 1449396"/>
              <a:gd name="connsiteX3" fmla="*/ 1507787 w 5126195"/>
              <a:gd name="connsiteY3" fmla="*/ 1436360 h 1449396"/>
              <a:gd name="connsiteX4" fmla="*/ 2636196 w 5126195"/>
              <a:gd name="connsiteY4" fmla="*/ 813790 h 1449396"/>
              <a:gd name="connsiteX5" fmla="*/ 2889115 w 5126195"/>
              <a:gd name="connsiteY5" fmla="*/ 74488 h 1449396"/>
              <a:gd name="connsiteX6" fmla="*/ 3842426 w 5126195"/>
              <a:gd name="connsiteY6" fmla="*/ 45305 h 1449396"/>
              <a:gd name="connsiteX7" fmla="*/ 4445541 w 5126195"/>
              <a:gd name="connsiteY7" fmla="*/ 249586 h 1449396"/>
              <a:gd name="connsiteX8" fmla="*/ 4221805 w 5126195"/>
              <a:gd name="connsiteY8" fmla="*/ 1144531 h 1449396"/>
              <a:gd name="connsiteX9" fmla="*/ 5009745 w 5126195"/>
              <a:gd name="connsiteY9" fmla="*/ 1261262 h 1449396"/>
              <a:gd name="connsiteX10" fmla="*/ 5107022 w 5126195"/>
              <a:gd name="connsiteY10" fmla="*/ 259314 h 1449396"/>
              <a:gd name="connsiteX0" fmla="*/ 0 w 5108799"/>
              <a:gd name="connsiteY0" fmla="*/ 162037 h 1449396"/>
              <a:gd name="connsiteX1" fmla="*/ 573932 w 5108799"/>
              <a:gd name="connsiteY1" fmla="*/ 444139 h 1449396"/>
              <a:gd name="connsiteX2" fmla="*/ 836579 w 5108799"/>
              <a:gd name="connsiteY2" fmla="*/ 1173714 h 1449396"/>
              <a:gd name="connsiteX3" fmla="*/ 1507787 w 5108799"/>
              <a:gd name="connsiteY3" fmla="*/ 1436360 h 1449396"/>
              <a:gd name="connsiteX4" fmla="*/ 2636196 w 5108799"/>
              <a:gd name="connsiteY4" fmla="*/ 813790 h 1449396"/>
              <a:gd name="connsiteX5" fmla="*/ 2889115 w 5108799"/>
              <a:gd name="connsiteY5" fmla="*/ 74488 h 1449396"/>
              <a:gd name="connsiteX6" fmla="*/ 3842426 w 5108799"/>
              <a:gd name="connsiteY6" fmla="*/ 45305 h 1449396"/>
              <a:gd name="connsiteX7" fmla="*/ 4445541 w 5108799"/>
              <a:gd name="connsiteY7" fmla="*/ 249586 h 1449396"/>
              <a:gd name="connsiteX8" fmla="*/ 4221805 w 5108799"/>
              <a:gd name="connsiteY8" fmla="*/ 1144531 h 1449396"/>
              <a:gd name="connsiteX9" fmla="*/ 4737370 w 5108799"/>
              <a:gd name="connsiteY9" fmla="*/ 1154258 h 1449396"/>
              <a:gd name="connsiteX10" fmla="*/ 5107022 w 5108799"/>
              <a:gd name="connsiteY10" fmla="*/ 259314 h 1449396"/>
              <a:gd name="connsiteX0" fmla="*/ 0 w 5107022"/>
              <a:gd name="connsiteY0" fmla="*/ 162037 h 1449396"/>
              <a:gd name="connsiteX1" fmla="*/ 573932 w 5107022"/>
              <a:gd name="connsiteY1" fmla="*/ 444139 h 1449396"/>
              <a:gd name="connsiteX2" fmla="*/ 836579 w 5107022"/>
              <a:gd name="connsiteY2" fmla="*/ 1173714 h 1449396"/>
              <a:gd name="connsiteX3" fmla="*/ 1507787 w 5107022"/>
              <a:gd name="connsiteY3" fmla="*/ 1436360 h 1449396"/>
              <a:gd name="connsiteX4" fmla="*/ 2636196 w 5107022"/>
              <a:gd name="connsiteY4" fmla="*/ 813790 h 1449396"/>
              <a:gd name="connsiteX5" fmla="*/ 2889115 w 5107022"/>
              <a:gd name="connsiteY5" fmla="*/ 74488 h 1449396"/>
              <a:gd name="connsiteX6" fmla="*/ 3842426 w 5107022"/>
              <a:gd name="connsiteY6" fmla="*/ 45305 h 1449396"/>
              <a:gd name="connsiteX7" fmla="*/ 4445541 w 5107022"/>
              <a:gd name="connsiteY7" fmla="*/ 249586 h 1449396"/>
              <a:gd name="connsiteX8" fmla="*/ 4221805 w 5107022"/>
              <a:gd name="connsiteY8" fmla="*/ 1144531 h 1449396"/>
              <a:gd name="connsiteX9" fmla="*/ 4737370 w 5107022"/>
              <a:gd name="connsiteY9" fmla="*/ 1154258 h 1449396"/>
              <a:gd name="connsiteX10" fmla="*/ 5107022 w 5107022"/>
              <a:gd name="connsiteY10" fmla="*/ 259314 h 1449396"/>
              <a:gd name="connsiteX0" fmla="*/ 0 w 5107022"/>
              <a:gd name="connsiteY0" fmla="*/ 162037 h 1449396"/>
              <a:gd name="connsiteX1" fmla="*/ 573932 w 5107022"/>
              <a:gd name="connsiteY1" fmla="*/ 444139 h 1449396"/>
              <a:gd name="connsiteX2" fmla="*/ 836579 w 5107022"/>
              <a:gd name="connsiteY2" fmla="*/ 1173714 h 1449396"/>
              <a:gd name="connsiteX3" fmla="*/ 1507787 w 5107022"/>
              <a:gd name="connsiteY3" fmla="*/ 1436360 h 1449396"/>
              <a:gd name="connsiteX4" fmla="*/ 2636196 w 5107022"/>
              <a:gd name="connsiteY4" fmla="*/ 813790 h 1449396"/>
              <a:gd name="connsiteX5" fmla="*/ 2889115 w 5107022"/>
              <a:gd name="connsiteY5" fmla="*/ 74488 h 1449396"/>
              <a:gd name="connsiteX6" fmla="*/ 3842426 w 5107022"/>
              <a:gd name="connsiteY6" fmla="*/ 45305 h 1449396"/>
              <a:gd name="connsiteX7" fmla="*/ 4445541 w 5107022"/>
              <a:gd name="connsiteY7" fmla="*/ 249586 h 1449396"/>
              <a:gd name="connsiteX8" fmla="*/ 4357992 w 5107022"/>
              <a:gd name="connsiteY8" fmla="*/ 774880 h 1449396"/>
              <a:gd name="connsiteX9" fmla="*/ 4737370 w 5107022"/>
              <a:gd name="connsiteY9" fmla="*/ 1154258 h 1449396"/>
              <a:gd name="connsiteX10" fmla="*/ 5107022 w 5107022"/>
              <a:gd name="connsiteY10" fmla="*/ 259314 h 1449396"/>
              <a:gd name="connsiteX0" fmla="*/ 0 w 5107022"/>
              <a:gd name="connsiteY0" fmla="*/ 162037 h 1449396"/>
              <a:gd name="connsiteX1" fmla="*/ 573932 w 5107022"/>
              <a:gd name="connsiteY1" fmla="*/ 444139 h 1449396"/>
              <a:gd name="connsiteX2" fmla="*/ 836579 w 5107022"/>
              <a:gd name="connsiteY2" fmla="*/ 1173714 h 1449396"/>
              <a:gd name="connsiteX3" fmla="*/ 1507787 w 5107022"/>
              <a:gd name="connsiteY3" fmla="*/ 1436360 h 1449396"/>
              <a:gd name="connsiteX4" fmla="*/ 2636196 w 5107022"/>
              <a:gd name="connsiteY4" fmla="*/ 813790 h 1449396"/>
              <a:gd name="connsiteX5" fmla="*/ 2889115 w 5107022"/>
              <a:gd name="connsiteY5" fmla="*/ 74488 h 1449396"/>
              <a:gd name="connsiteX6" fmla="*/ 3842426 w 5107022"/>
              <a:gd name="connsiteY6" fmla="*/ 45305 h 1449396"/>
              <a:gd name="connsiteX7" fmla="*/ 4445541 w 5107022"/>
              <a:gd name="connsiteY7" fmla="*/ 249586 h 1449396"/>
              <a:gd name="connsiteX8" fmla="*/ 4357992 w 5107022"/>
              <a:gd name="connsiteY8" fmla="*/ 774880 h 1449396"/>
              <a:gd name="connsiteX9" fmla="*/ 4805463 w 5107022"/>
              <a:gd name="connsiteY9" fmla="*/ 1008343 h 1449396"/>
              <a:gd name="connsiteX10" fmla="*/ 5107022 w 5107022"/>
              <a:gd name="connsiteY10" fmla="*/ 259314 h 1449396"/>
              <a:gd name="connsiteX0" fmla="*/ 0 w 5107022"/>
              <a:gd name="connsiteY0" fmla="*/ 194789 h 1482148"/>
              <a:gd name="connsiteX1" fmla="*/ 573932 w 5107022"/>
              <a:gd name="connsiteY1" fmla="*/ 476891 h 1482148"/>
              <a:gd name="connsiteX2" fmla="*/ 836579 w 5107022"/>
              <a:gd name="connsiteY2" fmla="*/ 1206466 h 1482148"/>
              <a:gd name="connsiteX3" fmla="*/ 1507787 w 5107022"/>
              <a:gd name="connsiteY3" fmla="*/ 1469112 h 1482148"/>
              <a:gd name="connsiteX4" fmla="*/ 2636196 w 5107022"/>
              <a:gd name="connsiteY4" fmla="*/ 846542 h 1482148"/>
              <a:gd name="connsiteX5" fmla="*/ 2889115 w 5107022"/>
              <a:gd name="connsiteY5" fmla="*/ 107240 h 1482148"/>
              <a:gd name="connsiteX6" fmla="*/ 3842426 w 5107022"/>
              <a:gd name="connsiteY6" fmla="*/ 78057 h 1482148"/>
              <a:gd name="connsiteX7" fmla="*/ 4357992 w 5107022"/>
              <a:gd name="connsiteY7" fmla="*/ 807632 h 1482148"/>
              <a:gd name="connsiteX8" fmla="*/ 4805463 w 5107022"/>
              <a:gd name="connsiteY8" fmla="*/ 1041095 h 1482148"/>
              <a:gd name="connsiteX9" fmla="*/ 5107022 w 5107022"/>
              <a:gd name="connsiteY9" fmla="*/ 292066 h 1482148"/>
              <a:gd name="connsiteX0" fmla="*/ 0 w 5107022"/>
              <a:gd name="connsiteY0" fmla="*/ 194789 h 1482148"/>
              <a:gd name="connsiteX1" fmla="*/ 573932 w 5107022"/>
              <a:gd name="connsiteY1" fmla="*/ 476891 h 1482148"/>
              <a:gd name="connsiteX2" fmla="*/ 836579 w 5107022"/>
              <a:gd name="connsiteY2" fmla="*/ 1206466 h 1482148"/>
              <a:gd name="connsiteX3" fmla="*/ 1507787 w 5107022"/>
              <a:gd name="connsiteY3" fmla="*/ 1469112 h 1482148"/>
              <a:gd name="connsiteX4" fmla="*/ 2636196 w 5107022"/>
              <a:gd name="connsiteY4" fmla="*/ 846542 h 1482148"/>
              <a:gd name="connsiteX5" fmla="*/ 2889115 w 5107022"/>
              <a:gd name="connsiteY5" fmla="*/ 107240 h 1482148"/>
              <a:gd name="connsiteX6" fmla="*/ 3842426 w 5107022"/>
              <a:gd name="connsiteY6" fmla="*/ 78057 h 1482148"/>
              <a:gd name="connsiteX7" fmla="*/ 4357992 w 5107022"/>
              <a:gd name="connsiteY7" fmla="*/ 807632 h 1482148"/>
              <a:gd name="connsiteX8" fmla="*/ 4805463 w 5107022"/>
              <a:gd name="connsiteY8" fmla="*/ 1041095 h 1482148"/>
              <a:gd name="connsiteX9" fmla="*/ 5107022 w 5107022"/>
              <a:gd name="connsiteY9" fmla="*/ 292066 h 1482148"/>
              <a:gd name="connsiteX0" fmla="*/ 0 w 5107022"/>
              <a:gd name="connsiteY0" fmla="*/ 194789 h 1482148"/>
              <a:gd name="connsiteX1" fmla="*/ 573932 w 5107022"/>
              <a:gd name="connsiteY1" fmla="*/ 476891 h 1482148"/>
              <a:gd name="connsiteX2" fmla="*/ 836579 w 5107022"/>
              <a:gd name="connsiteY2" fmla="*/ 1206466 h 1482148"/>
              <a:gd name="connsiteX3" fmla="*/ 1507787 w 5107022"/>
              <a:gd name="connsiteY3" fmla="*/ 1469112 h 1482148"/>
              <a:gd name="connsiteX4" fmla="*/ 2636196 w 5107022"/>
              <a:gd name="connsiteY4" fmla="*/ 846542 h 1482148"/>
              <a:gd name="connsiteX5" fmla="*/ 2889115 w 5107022"/>
              <a:gd name="connsiteY5" fmla="*/ 107240 h 1482148"/>
              <a:gd name="connsiteX6" fmla="*/ 3842426 w 5107022"/>
              <a:gd name="connsiteY6" fmla="*/ 78057 h 1482148"/>
              <a:gd name="connsiteX7" fmla="*/ 4357992 w 5107022"/>
              <a:gd name="connsiteY7" fmla="*/ 807632 h 1482148"/>
              <a:gd name="connsiteX8" fmla="*/ 4805463 w 5107022"/>
              <a:gd name="connsiteY8" fmla="*/ 1041095 h 1482148"/>
              <a:gd name="connsiteX9" fmla="*/ 5107022 w 5107022"/>
              <a:gd name="connsiteY9" fmla="*/ 292066 h 1482148"/>
              <a:gd name="connsiteX0" fmla="*/ 0 w 5107022"/>
              <a:gd name="connsiteY0" fmla="*/ 194789 h 1482148"/>
              <a:gd name="connsiteX1" fmla="*/ 573932 w 5107022"/>
              <a:gd name="connsiteY1" fmla="*/ 476891 h 1482148"/>
              <a:gd name="connsiteX2" fmla="*/ 836579 w 5107022"/>
              <a:gd name="connsiteY2" fmla="*/ 1206466 h 1482148"/>
              <a:gd name="connsiteX3" fmla="*/ 1507787 w 5107022"/>
              <a:gd name="connsiteY3" fmla="*/ 1469112 h 1482148"/>
              <a:gd name="connsiteX4" fmla="*/ 2636196 w 5107022"/>
              <a:gd name="connsiteY4" fmla="*/ 846542 h 1482148"/>
              <a:gd name="connsiteX5" fmla="*/ 2889115 w 5107022"/>
              <a:gd name="connsiteY5" fmla="*/ 107240 h 1482148"/>
              <a:gd name="connsiteX6" fmla="*/ 3842426 w 5107022"/>
              <a:gd name="connsiteY6" fmla="*/ 78057 h 1482148"/>
              <a:gd name="connsiteX7" fmla="*/ 4357992 w 5107022"/>
              <a:gd name="connsiteY7" fmla="*/ 807632 h 1482148"/>
              <a:gd name="connsiteX8" fmla="*/ 4805463 w 5107022"/>
              <a:gd name="connsiteY8" fmla="*/ 1041095 h 1482148"/>
              <a:gd name="connsiteX9" fmla="*/ 5107022 w 5107022"/>
              <a:gd name="connsiteY9" fmla="*/ 292066 h 1482148"/>
              <a:gd name="connsiteX0" fmla="*/ 0 w 5107022"/>
              <a:gd name="connsiteY0" fmla="*/ 747112 h 2071490"/>
              <a:gd name="connsiteX1" fmla="*/ 573932 w 5107022"/>
              <a:gd name="connsiteY1" fmla="*/ 1029214 h 2071490"/>
              <a:gd name="connsiteX2" fmla="*/ 1225686 w 5107022"/>
              <a:gd name="connsiteY2" fmla="*/ 17538 h 2071490"/>
              <a:gd name="connsiteX3" fmla="*/ 1507787 w 5107022"/>
              <a:gd name="connsiteY3" fmla="*/ 2021435 h 2071490"/>
              <a:gd name="connsiteX4" fmla="*/ 2636196 w 5107022"/>
              <a:gd name="connsiteY4" fmla="*/ 1398865 h 2071490"/>
              <a:gd name="connsiteX5" fmla="*/ 2889115 w 5107022"/>
              <a:gd name="connsiteY5" fmla="*/ 659563 h 2071490"/>
              <a:gd name="connsiteX6" fmla="*/ 3842426 w 5107022"/>
              <a:gd name="connsiteY6" fmla="*/ 630380 h 2071490"/>
              <a:gd name="connsiteX7" fmla="*/ 4357992 w 5107022"/>
              <a:gd name="connsiteY7" fmla="*/ 1359955 h 2071490"/>
              <a:gd name="connsiteX8" fmla="*/ 4805463 w 5107022"/>
              <a:gd name="connsiteY8" fmla="*/ 1593418 h 2071490"/>
              <a:gd name="connsiteX9" fmla="*/ 5107022 w 5107022"/>
              <a:gd name="connsiteY9" fmla="*/ 844389 h 2071490"/>
              <a:gd name="connsiteX0" fmla="*/ 0 w 5107022"/>
              <a:gd name="connsiteY0" fmla="*/ 874114 h 1745262"/>
              <a:gd name="connsiteX1" fmla="*/ 573932 w 5107022"/>
              <a:gd name="connsiteY1" fmla="*/ 1156216 h 1745262"/>
              <a:gd name="connsiteX2" fmla="*/ 1225686 w 5107022"/>
              <a:gd name="connsiteY2" fmla="*/ 144540 h 1745262"/>
              <a:gd name="connsiteX3" fmla="*/ 2149813 w 5107022"/>
              <a:gd name="connsiteY3" fmla="*/ 154266 h 1745262"/>
              <a:gd name="connsiteX4" fmla="*/ 2636196 w 5107022"/>
              <a:gd name="connsiteY4" fmla="*/ 1525867 h 1745262"/>
              <a:gd name="connsiteX5" fmla="*/ 2889115 w 5107022"/>
              <a:gd name="connsiteY5" fmla="*/ 786565 h 1745262"/>
              <a:gd name="connsiteX6" fmla="*/ 3842426 w 5107022"/>
              <a:gd name="connsiteY6" fmla="*/ 757382 h 1745262"/>
              <a:gd name="connsiteX7" fmla="*/ 4357992 w 5107022"/>
              <a:gd name="connsiteY7" fmla="*/ 1486957 h 1745262"/>
              <a:gd name="connsiteX8" fmla="*/ 4805463 w 5107022"/>
              <a:gd name="connsiteY8" fmla="*/ 1720420 h 1745262"/>
              <a:gd name="connsiteX9" fmla="*/ 5107022 w 5107022"/>
              <a:gd name="connsiteY9" fmla="*/ 971391 h 1745262"/>
              <a:gd name="connsiteX0" fmla="*/ 0 w 5107022"/>
              <a:gd name="connsiteY0" fmla="*/ 803438 h 1674586"/>
              <a:gd name="connsiteX1" fmla="*/ 573932 w 5107022"/>
              <a:gd name="connsiteY1" fmla="*/ 1085540 h 1674586"/>
              <a:gd name="connsiteX2" fmla="*/ 1225686 w 5107022"/>
              <a:gd name="connsiteY2" fmla="*/ 73864 h 1674586"/>
              <a:gd name="connsiteX3" fmla="*/ 2149813 w 5107022"/>
              <a:gd name="connsiteY3" fmla="*/ 83590 h 1674586"/>
              <a:gd name="connsiteX4" fmla="*/ 2665379 w 5107022"/>
              <a:gd name="connsiteY4" fmla="*/ 132229 h 1674586"/>
              <a:gd name="connsiteX5" fmla="*/ 2889115 w 5107022"/>
              <a:gd name="connsiteY5" fmla="*/ 715889 h 1674586"/>
              <a:gd name="connsiteX6" fmla="*/ 3842426 w 5107022"/>
              <a:gd name="connsiteY6" fmla="*/ 686706 h 1674586"/>
              <a:gd name="connsiteX7" fmla="*/ 4357992 w 5107022"/>
              <a:gd name="connsiteY7" fmla="*/ 1416281 h 1674586"/>
              <a:gd name="connsiteX8" fmla="*/ 4805463 w 5107022"/>
              <a:gd name="connsiteY8" fmla="*/ 1649744 h 1674586"/>
              <a:gd name="connsiteX9" fmla="*/ 5107022 w 5107022"/>
              <a:gd name="connsiteY9" fmla="*/ 900715 h 1674586"/>
              <a:gd name="connsiteX0" fmla="*/ 0 w 5107022"/>
              <a:gd name="connsiteY0" fmla="*/ 803438 h 1674586"/>
              <a:gd name="connsiteX1" fmla="*/ 573932 w 5107022"/>
              <a:gd name="connsiteY1" fmla="*/ 1085540 h 1674586"/>
              <a:gd name="connsiteX2" fmla="*/ 1225686 w 5107022"/>
              <a:gd name="connsiteY2" fmla="*/ 73864 h 1674586"/>
              <a:gd name="connsiteX3" fmla="*/ 2149813 w 5107022"/>
              <a:gd name="connsiteY3" fmla="*/ 83590 h 1674586"/>
              <a:gd name="connsiteX4" fmla="*/ 2665379 w 5107022"/>
              <a:gd name="connsiteY4" fmla="*/ 132229 h 1674586"/>
              <a:gd name="connsiteX5" fmla="*/ 3287949 w 5107022"/>
              <a:gd name="connsiteY5" fmla="*/ 219778 h 1674586"/>
              <a:gd name="connsiteX6" fmla="*/ 3842426 w 5107022"/>
              <a:gd name="connsiteY6" fmla="*/ 686706 h 1674586"/>
              <a:gd name="connsiteX7" fmla="*/ 4357992 w 5107022"/>
              <a:gd name="connsiteY7" fmla="*/ 1416281 h 1674586"/>
              <a:gd name="connsiteX8" fmla="*/ 4805463 w 5107022"/>
              <a:gd name="connsiteY8" fmla="*/ 1649744 h 1674586"/>
              <a:gd name="connsiteX9" fmla="*/ 5107022 w 5107022"/>
              <a:gd name="connsiteY9" fmla="*/ 900715 h 1674586"/>
              <a:gd name="connsiteX0" fmla="*/ 0 w 5107022"/>
              <a:gd name="connsiteY0" fmla="*/ 806739 h 1677887"/>
              <a:gd name="connsiteX1" fmla="*/ 573932 w 5107022"/>
              <a:gd name="connsiteY1" fmla="*/ 1088841 h 1677887"/>
              <a:gd name="connsiteX2" fmla="*/ 1225686 w 5107022"/>
              <a:gd name="connsiteY2" fmla="*/ 77165 h 1677887"/>
              <a:gd name="connsiteX3" fmla="*/ 2149813 w 5107022"/>
              <a:gd name="connsiteY3" fmla="*/ 86891 h 1677887"/>
              <a:gd name="connsiteX4" fmla="*/ 3287949 w 5107022"/>
              <a:gd name="connsiteY4" fmla="*/ 223079 h 1677887"/>
              <a:gd name="connsiteX5" fmla="*/ 3842426 w 5107022"/>
              <a:gd name="connsiteY5" fmla="*/ 690007 h 1677887"/>
              <a:gd name="connsiteX6" fmla="*/ 4357992 w 5107022"/>
              <a:gd name="connsiteY6" fmla="*/ 1419582 h 1677887"/>
              <a:gd name="connsiteX7" fmla="*/ 4805463 w 5107022"/>
              <a:gd name="connsiteY7" fmla="*/ 1653045 h 1677887"/>
              <a:gd name="connsiteX8" fmla="*/ 5107022 w 5107022"/>
              <a:gd name="connsiteY8" fmla="*/ 904016 h 1677887"/>
              <a:gd name="connsiteX0" fmla="*/ 0 w 5107022"/>
              <a:gd name="connsiteY0" fmla="*/ 782073 h 1653221"/>
              <a:gd name="connsiteX1" fmla="*/ 573932 w 5107022"/>
              <a:gd name="connsiteY1" fmla="*/ 1064175 h 1653221"/>
              <a:gd name="connsiteX2" fmla="*/ 1225686 w 5107022"/>
              <a:gd name="connsiteY2" fmla="*/ 52499 h 1653221"/>
              <a:gd name="connsiteX3" fmla="*/ 3287949 w 5107022"/>
              <a:gd name="connsiteY3" fmla="*/ 198413 h 1653221"/>
              <a:gd name="connsiteX4" fmla="*/ 3842426 w 5107022"/>
              <a:gd name="connsiteY4" fmla="*/ 665341 h 1653221"/>
              <a:gd name="connsiteX5" fmla="*/ 4357992 w 5107022"/>
              <a:gd name="connsiteY5" fmla="*/ 1394916 h 1653221"/>
              <a:gd name="connsiteX6" fmla="*/ 4805463 w 5107022"/>
              <a:gd name="connsiteY6" fmla="*/ 1628379 h 1653221"/>
              <a:gd name="connsiteX7" fmla="*/ 5107022 w 5107022"/>
              <a:gd name="connsiteY7" fmla="*/ 879350 h 1653221"/>
              <a:gd name="connsiteX0" fmla="*/ 0 w 5107022"/>
              <a:gd name="connsiteY0" fmla="*/ 736132 h 1607280"/>
              <a:gd name="connsiteX1" fmla="*/ 573932 w 5107022"/>
              <a:gd name="connsiteY1" fmla="*/ 1018234 h 1607280"/>
              <a:gd name="connsiteX2" fmla="*/ 1225686 w 5107022"/>
              <a:gd name="connsiteY2" fmla="*/ 6558 h 1607280"/>
              <a:gd name="connsiteX3" fmla="*/ 3842426 w 5107022"/>
              <a:gd name="connsiteY3" fmla="*/ 619400 h 1607280"/>
              <a:gd name="connsiteX4" fmla="*/ 4357992 w 5107022"/>
              <a:gd name="connsiteY4" fmla="*/ 1348975 h 1607280"/>
              <a:gd name="connsiteX5" fmla="*/ 4805463 w 5107022"/>
              <a:gd name="connsiteY5" fmla="*/ 1582438 h 1607280"/>
              <a:gd name="connsiteX6" fmla="*/ 5107022 w 5107022"/>
              <a:gd name="connsiteY6" fmla="*/ 833409 h 1607280"/>
              <a:gd name="connsiteX0" fmla="*/ 0 w 5107022"/>
              <a:gd name="connsiteY0" fmla="*/ 830226 h 1715559"/>
              <a:gd name="connsiteX1" fmla="*/ 573932 w 5107022"/>
              <a:gd name="connsiteY1" fmla="*/ 1112328 h 1715559"/>
              <a:gd name="connsiteX2" fmla="*/ 1225686 w 5107022"/>
              <a:gd name="connsiteY2" fmla="*/ 100652 h 1715559"/>
              <a:gd name="connsiteX3" fmla="*/ 3647873 w 5107022"/>
              <a:gd name="connsiteY3" fmla="*/ 188200 h 1715559"/>
              <a:gd name="connsiteX4" fmla="*/ 4357992 w 5107022"/>
              <a:gd name="connsiteY4" fmla="*/ 1443069 h 1715559"/>
              <a:gd name="connsiteX5" fmla="*/ 4805463 w 5107022"/>
              <a:gd name="connsiteY5" fmla="*/ 1676532 h 1715559"/>
              <a:gd name="connsiteX6" fmla="*/ 5107022 w 5107022"/>
              <a:gd name="connsiteY6" fmla="*/ 927503 h 1715559"/>
              <a:gd name="connsiteX0" fmla="*/ 0 w 5107022"/>
              <a:gd name="connsiteY0" fmla="*/ 806883 h 1692216"/>
              <a:gd name="connsiteX1" fmla="*/ 642026 w 5107022"/>
              <a:gd name="connsiteY1" fmla="*/ 748517 h 1692216"/>
              <a:gd name="connsiteX2" fmla="*/ 1225686 w 5107022"/>
              <a:gd name="connsiteY2" fmla="*/ 77309 h 1692216"/>
              <a:gd name="connsiteX3" fmla="*/ 3647873 w 5107022"/>
              <a:gd name="connsiteY3" fmla="*/ 164857 h 1692216"/>
              <a:gd name="connsiteX4" fmla="*/ 4357992 w 5107022"/>
              <a:gd name="connsiteY4" fmla="*/ 1419726 h 1692216"/>
              <a:gd name="connsiteX5" fmla="*/ 4805463 w 5107022"/>
              <a:gd name="connsiteY5" fmla="*/ 1653189 h 1692216"/>
              <a:gd name="connsiteX6" fmla="*/ 5107022 w 5107022"/>
              <a:gd name="connsiteY6" fmla="*/ 904160 h 1692216"/>
              <a:gd name="connsiteX0" fmla="*/ 0 w 5107022"/>
              <a:gd name="connsiteY0" fmla="*/ 820796 h 1667102"/>
              <a:gd name="connsiteX1" fmla="*/ 642026 w 5107022"/>
              <a:gd name="connsiteY1" fmla="*/ 762430 h 1667102"/>
              <a:gd name="connsiteX2" fmla="*/ 1225686 w 5107022"/>
              <a:gd name="connsiteY2" fmla="*/ 91222 h 1667102"/>
              <a:gd name="connsiteX3" fmla="*/ 3647873 w 5107022"/>
              <a:gd name="connsiteY3" fmla="*/ 178770 h 1667102"/>
              <a:gd name="connsiteX4" fmla="*/ 4805463 w 5107022"/>
              <a:gd name="connsiteY4" fmla="*/ 1667102 h 1667102"/>
              <a:gd name="connsiteX5" fmla="*/ 5107022 w 5107022"/>
              <a:gd name="connsiteY5" fmla="*/ 918073 h 1667102"/>
              <a:gd name="connsiteX0" fmla="*/ 0 w 5107022"/>
              <a:gd name="connsiteY0" fmla="*/ 830562 h 1832511"/>
              <a:gd name="connsiteX1" fmla="*/ 642026 w 5107022"/>
              <a:gd name="connsiteY1" fmla="*/ 772196 h 1832511"/>
              <a:gd name="connsiteX2" fmla="*/ 1225686 w 5107022"/>
              <a:gd name="connsiteY2" fmla="*/ 100988 h 1832511"/>
              <a:gd name="connsiteX3" fmla="*/ 3647873 w 5107022"/>
              <a:gd name="connsiteY3" fmla="*/ 188536 h 1832511"/>
              <a:gd name="connsiteX4" fmla="*/ 4669276 w 5107022"/>
              <a:gd name="connsiteY4" fmla="*/ 1832511 h 1832511"/>
              <a:gd name="connsiteX5" fmla="*/ 5107022 w 5107022"/>
              <a:gd name="connsiteY5" fmla="*/ 927839 h 1832511"/>
              <a:gd name="connsiteX0" fmla="*/ 0 w 5107022"/>
              <a:gd name="connsiteY0" fmla="*/ 830562 h 1837031"/>
              <a:gd name="connsiteX1" fmla="*/ 642026 w 5107022"/>
              <a:gd name="connsiteY1" fmla="*/ 772196 h 1837031"/>
              <a:gd name="connsiteX2" fmla="*/ 1225686 w 5107022"/>
              <a:gd name="connsiteY2" fmla="*/ 100988 h 1837031"/>
              <a:gd name="connsiteX3" fmla="*/ 3647873 w 5107022"/>
              <a:gd name="connsiteY3" fmla="*/ 188536 h 1837031"/>
              <a:gd name="connsiteX4" fmla="*/ 4669276 w 5107022"/>
              <a:gd name="connsiteY4" fmla="*/ 1832511 h 1837031"/>
              <a:gd name="connsiteX5" fmla="*/ 5107022 w 5107022"/>
              <a:gd name="connsiteY5" fmla="*/ 927839 h 1837031"/>
              <a:gd name="connsiteX0" fmla="*/ 0 w 5107022"/>
              <a:gd name="connsiteY0" fmla="*/ 830562 h 1832546"/>
              <a:gd name="connsiteX1" fmla="*/ 642026 w 5107022"/>
              <a:gd name="connsiteY1" fmla="*/ 772196 h 1832546"/>
              <a:gd name="connsiteX2" fmla="*/ 1225686 w 5107022"/>
              <a:gd name="connsiteY2" fmla="*/ 100988 h 1832546"/>
              <a:gd name="connsiteX3" fmla="*/ 3647873 w 5107022"/>
              <a:gd name="connsiteY3" fmla="*/ 188536 h 1832546"/>
              <a:gd name="connsiteX4" fmla="*/ 4669276 w 5107022"/>
              <a:gd name="connsiteY4" fmla="*/ 1832511 h 1832546"/>
              <a:gd name="connsiteX5" fmla="*/ 5107022 w 5107022"/>
              <a:gd name="connsiteY5" fmla="*/ 927839 h 1832546"/>
              <a:gd name="connsiteX0" fmla="*/ 0 w 5107022"/>
              <a:gd name="connsiteY0" fmla="*/ 826250 h 1760142"/>
              <a:gd name="connsiteX1" fmla="*/ 642026 w 5107022"/>
              <a:gd name="connsiteY1" fmla="*/ 767884 h 1760142"/>
              <a:gd name="connsiteX2" fmla="*/ 1225686 w 5107022"/>
              <a:gd name="connsiteY2" fmla="*/ 96676 h 1760142"/>
              <a:gd name="connsiteX3" fmla="*/ 3647873 w 5107022"/>
              <a:gd name="connsiteY3" fmla="*/ 184224 h 1760142"/>
              <a:gd name="connsiteX4" fmla="*/ 4533089 w 5107022"/>
              <a:gd name="connsiteY4" fmla="*/ 1760105 h 1760142"/>
              <a:gd name="connsiteX5" fmla="*/ 5107022 w 5107022"/>
              <a:gd name="connsiteY5" fmla="*/ 923527 h 1760142"/>
              <a:gd name="connsiteX0" fmla="*/ 0 w 4464996"/>
              <a:gd name="connsiteY0" fmla="*/ 767884 h 1760142"/>
              <a:gd name="connsiteX1" fmla="*/ 583660 w 4464996"/>
              <a:gd name="connsiteY1" fmla="*/ 96676 h 1760142"/>
              <a:gd name="connsiteX2" fmla="*/ 3005847 w 4464996"/>
              <a:gd name="connsiteY2" fmla="*/ 184224 h 1760142"/>
              <a:gd name="connsiteX3" fmla="*/ 3891063 w 4464996"/>
              <a:gd name="connsiteY3" fmla="*/ 1760105 h 1760142"/>
              <a:gd name="connsiteX4" fmla="*/ 4464996 w 4464996"/>
              <a:gd name="connsiteY4" fmla="*/ 923527 h 1760142"/>
              <a:gd name="connsiteX0" fmla="*/ 0 w 3881336"/>
              <a:gd name="connsiteY0" fmla="*/ 96676 h 1760142"/>
              <a:gd name="connsiteX1" fmla="*/ 2422187 w 3881336"/>
              <a:gd name="connsiteY1" fmla="*/ 184224 h 1760142"/>
              <a:gd name="connsiteX2" fmla="*/ 3307403 w 3881336"/>
              <a:gd name="connsiteY2" fmla="*/ 1760105 h 1760142"/>
              <a:gd name="connsiteX3" fmla="*/ 3881336 w 3881336"/>
              <a:gd name="connsiteY3" fmla="*/ 923527 h 1760142"/>
              <a:gd name="connsiteX0" fmla="*/ 0 w 2519463"/>
              <a:gd name="connsiteY0" fmla="*/ 67408 h 1808695"/>
              <a:gd name="connsiteX1" fmla="*/ 1060314 w 2519463"/>
              <a:gd name="connsiteY1" fmla="*/ 232777 h 1808695"/>
              <a:gd name="connsiteX2" fmla="*/ 1945530 w 2519463"/>
              <a:gd name="connsiteY2" fmla="*/ 1808658 h 1808695"/>
              <a:gd name="connsiteX3" fmla="*/ 2519463 w 2519463"/>
              <a:gd name="connsiteY3" fmla="*/ 972080 h 1808695"/>
              <a:gd name="connsiteX0" fmla="*/ 0 w 2519463"/>
              <a:gd name="connsiteY0" fmla="*/ 4381 h 1745668"/>
              <a:gd name="connsiteX1" fmla="*/ 1060314 w 2519463"/>
              <a:gd name="connsiteY1" fmla="*/ 169750 h 1745668"/>
              <a:gd name="connsiteX2" fmla="*/ 1945530 w 2519463"/>
              <a:gd name="connsiteY2" fmla="*/ 1745631 h 1745668"/>
              <a:gd name="connsiteX3" fmla="*/ 2519463 w 2519463"/>
              <a:gd name="connsiteY3" fmla="*/ 909053 h 1745668"/>
              <a:gd name="connsiteX0" fmla="*/ 0 w 2519463"/>
              <a:gd name="connsiteY0" fmla="*/ 15246 h 1756533"/>
              <a:gd name="connsiteX1" fmla="*/ 1060314 w 2519463"/>
              <a:gd name="connsiteY1" fmla="*/ 180615 h 1756533"/>
              <a:gd name="connsiteX2" fmla="*/ 1945530 w 2519463"/>
              <a:gd name="connsiteY2" fmla="*/ 1756496 h 1756533"/>
              <a:gd name="connsiteX3" fmla="*/ 2519463 w 2519463"/>
              <a:gd name="connsiteY3" fmla="*/ 919918 h 1756533"/>
              <a:gd name="connsiteX0" fmla="*/ 0 w 2519463"/>
              <a:gd name="connsiteY0" fmla="*/ 0 h 1741250"/>
              <a:gd name="connsiteX1" fmla="*/ 1945530 w 2519463"/>
              <a:gd name="connsiteY1" fmla="*/ 1741250 h 1741250"/>
              <a:gd name="connsiteX2" fmla="*/ 2519463 w 2519463"/>
              <a:gd name="connsiteY2" fmla="*/ 904672 h 1741250"/>
              <a:gd name="connsiteX0" fmla="*/ 0 w 2519463"/>
              <a:gd name="connsiteY0" fmla="*/ 0 h 1741250"/>
              <a:gd name="connsiteX1" fmla="*/ 1945530 w 2519463"/>
              <a:gd name="connsiteY1" fmla="*/ 1741250 h 1741250"/>
              <a:gd name="connsiteX2" fmla="*/ 2519463 w 2519463"/>
              <a:gd name="connsiteY2" fmla="*/ 904672 h 1741250"/>
              <a:gd name="connsiteX0" fmla="*/ 0 w 2519463"/>
              <a:gd name="connsiteY0" fmla="*/ 0 h 1741279"/>
              <a:gd name="connsiteX1" fmla="*/ 1945530 w 2519463"/>
              <a:gd name="connsiteY1" fmla="*/ 1741250 h 1741279"/>
              <a:gd name="connsiteX2" fmla="*/ 2519463 w 2519463"/>
              <a:gd name="connsiteY2" fmla="*/ 904672 h 1741279"/>
              <a:gd name="connsiteX0" fmla="*/ 0 w 2520424"/>
              <a:gd name="connsiteY0" fmla="*/ 0 h 1741279"/>
              <a:gd name="connsiteX1" fmla="*/ 1945530 w 2520424"/>
              <a:gd name="connsiteY1" fmla="*/ 1741250 h 1741279"/>
              <a:gd name="connsiteX2" fmla="*/ 2519463 w 2520424"/>
              <a:gd name="connsiteY2" fmla="*/ 904672 h 1741279"/>
              <a:gd name="connsiteX0" fmla="*/ 0 w 2519463"/>
              <a:gd name="connsiteY0" fmla="*/ 0 h 1692642"/>
              <a:gd name="connsiteX1" fmla="*/ 1712066 w 2519463"/>
              <a:gd name="connsiteY1" fmla="*/ 1692612 h 1692642"/>
              <a:gd name="connsiteX2" fmla="*/ 2519463 w 2519463"/>
              <a:gd name="connsiteY2" fmla="*/ 904672 h 1692642"/>
              <a:gd name="connsiteX0" fmla="*/ 0 w 2035888"/>
              <a:gd name="connsiteY0" fmla="*/ 0 h 1703065"/>
              <a:gd name="connsiteX1" fmla="*/ 1712066 w 2035888"/>
              <a:gd name="connsiteY1" fmla="*/ 1692612 h 1703065"/>
              <a:gd name="connsiteX2" fmla="*/ 2035888 w 2035888"/>
              <a:gd name="connsiteY2" fmla="*/ 642025 h 1703065"/>
              <a:gd name="connsiteX0" fmla="*/ 0 w 2035888"/>
              <a:gd name="connsiteY0" fmla="*/ 0 h 1597599"/>
              <a:gd name="connsiteX1" fmla="*/ 1576665 w 2035888"/>
              <a:gd name="connsiteY1" fmla="*/ 1585608 h 1597599"/>
              <a:gd name="connsiteX2" fmla="*/ 2035888 w 2035888"/>
              <a:gd name="connsiteY2" fmla="*/ 642025 h 1597599"/>
              <a:gd name="connsiteX0" fmla="*/ 0 w 2026216"/>
              <a:gd name="connsiteY0" fmla="*/ 0 h 1597131"/>
              <a:gd name="connsiteX1" fmla="*/ 1576665 w 2026216"/>
              <a:gd name="connsiteY1" fmla="*/ 1585608 h 1597131"/>
              <a:gd name="connsiteX2" fmla="*/ 2026216 w 2026216"/>
              <a:gd name="connsiteY2" fmla="*/ 632297 h 1597131"/>
              <a:gd name="connsiteX0" fmla="*/ 0 w 2026216"/>
              <a:gd name="connsiteY0" fmla="*/ 0 h 1595252"/>
              <a:gd name="connsiteX1" fmla="*/ 1576665 w 2026216"/>
              <a:gd name="connsiteY1" fmla="*/ 1585608 h 1595252"/>
              <a:gd name="connsiteX2" fmla="*/ 2026216 w 2026216"/>
              <a:gd name="connsiteY2" fmla="*/ 632297 h 1595252"/>
              <a:gd name="connsiteX0" fmla="*/ 0 w 2026216"/>
              <a:gd name="connsiteY0" fmla="*/ 0 h 1585942"/>
              <a:gd name="connsiteX1" fmla="*/ 1576665 w 2026216"/>
              <a:gd name="connsiteY1" fmla="*/ 1585608 h 1585942"/>
              <a:gd name="connsiteX2" fmla="*/ 2026216 w 2026216"/>
              <a:gd name="connsiteY2" fmla="*/ 632297 h 1585942"/>
              <a:gd name="connsiteX0" fmla="*/ 0 w 2026216"/>
              <a:gd name="connsiteY0" fmla="*/ 0 h 1449834"/>
              <a:gd name="connsiteX1" fmla="*/ 1373564 w 2026216"/>
              <a:gd name="connsiteY1" fmla="*/ 1449421 h 1449834"/>
              <a:gd name="connsiteX2" fmla="*/ 2026216 w 2026216"/>
              <a:gd name="connsiteY2" fmla="*/ 632297 h 1449834"/>
              <a:gd name="connsiteX0" fmla="*/ 0 w 2026216"/>
              <a:gd name="connsiteY0" fmla="*/ 0 h 1449938"/>
              <a:gd name="connsiteX1" fmla="*/ 1373564 w 2026216"/>
              <a:gd name="connsiteY1" fmla="*/ 1449421 h 1449938"/>
              <a:gd name="connsiteX2" fmla="*/ 2026216 w 2026216"/>
              <a:gd name="connsiteY2" fmla="*/ 632297 h 1449938"/>
              <a:gd name="connsiteX0" fmla="*/ 0 w 2026216"/>
              <a:gd name="connsiteY0" fmla="*/ 0 h 1449938"/>
              <a:gd name="connsiteX1" fmla="*/ 1373564 w 2026216"/>
              <a:gd name="connsiteY1" fmla="*/ 1449421 h 1449938"/>
              <a:gd name="connsiteX2" fmla="*/ 2026216 w 2026216"/>
              <a:gd name="connsiteY2" fmla="*/ 632297 h 1449938"/>
              <a:gd name="connsiteX0" fmla="*/ 0 w 2026216"/>
              <a:gd name="connsiteY0" fmla="*/ 0 h 1411074"/>
              <a:gd name="connsiteX1" fmla="*/ 1450936 w 2026216"/>
              <a:gd name="connsiteY1" fmla="*/ 1410510 h 1411074"/>
              <a:gd name="connsiteX2" fmla="*/ 2026216 w 2026216"/>
              <a:gd name="connsiteY2" fmla="*/ 632297 h 1411074"/>
              <a:gd name="connsiteX0" fmla="*/ 0 w 2026216"/>
              <a:gd name="connsiteY0" fmla="*/ 0 h 1410582"/>
              <a:gd name="connsiteX1" fmla="*/ 1450936 w 2026216"/>
              <a:gd name="connsiteY1" fmla="*/ 1410510 h 1410582"/>
              <a:gd name="connsiteX2" fmla="*/ 2026216 w 2026216"/>
              <a:gd name="connsiteY2" fmla="*/ 632297 h 1410582"/>
              <a:gd name="connsiteX0" fmla="*/ 0 w 2026216"/>
              <a:gd name="connsiteY0" fmla="*/ 0 h 1410582"/>
              <a:gd name="connsiteX1" fmla="*/ 1450936 w 2026216"/>
              <a:gd name="connsiteY1" fmla="*/ 1410510 h 1410582"/>
              <a:gd name="connsiteX2" fmla="*/ 2026216 w 2026216"/>
              <a:gd name="connsiteY2" fmla="*/ 632297 h 1410582"/>
              <a:gd name="connsiteX0" fmla="*/ 0 w 2026216"/>
              <a:gd name="connsiteY0" fmla="*/ 0 h 1410582"/>
              <a:gd name="connsiteX1" fmla="*/ 1634694 w 2026216"/>
              <a:gd name="connsiteY1" fmla="*/ 1410510 h 1410582"/>
              <a:gd name="connsiteX2" fmla="*/ 2026216 w 2026216"/>
              <a:gd name="connsiteY2" fmla="*/ 632297 h 1410582"/>
              <a:gd name="connsiteX0" fmla="*/ 0 w 2026216"/>
              <a:gd name="connsiteY0" fmla="*/ 0 h 1410582"/>
              <a:gd name="connsiteX1" fmla="*/ 1634694 w 2026216"/>
              <a:gd name="connsiteY1" fmla="*/ 1410510 h 1410582"/>
              <a:gd name="connsiteX2" fmla="*/ 2026216 w 2026216"/>
              <a:gd name="connsiteY2" fmla="*/ 632297 h 1410582"/>
              <a:gd name="connsiteX0" fmla="*/ 0 w 2026216"/>
              <a:gd name="connsiteY0" fmla="*/ 0 h 1410582"/>
              <a:gd name="connsiteX1" fmla="*/ 1634694 w 2026216"/>
              <a:gd name="connsiteY1" fmla="*/ 1410510 h 1410582"/>
              <a:gd name="connsiteX2" fmla="*/ 2026216 w 2026216"/>
              <a:gd name="connsiteY2" fmla="*/ 632297 h 1410582"/>
              <a:gd name="connsiteX0" fmla="*/ 0 w 2026216"/>
              <a:gd name="connsiteY0" fmla="*/ 0 h 1410578"/>
              <a:gd name="connsiteX1" fmla="*/ 1634694 w 2026216"/>
              <a:gd name="connsiteY1" fmla="*/ 1410510 h 1410578"/>
              <a:gd name="connsiteX2" fmla="*/ 2026216 w 2026216"/>
              <a:gd name="connsiteY2" fmla="*/ 632297 h 1410578"/>
            </a:gdLst>
            <a:ahLst/>
            <a:cxnLst>
              <a:cxn ang="0">
                <a:pos x="connsiteX0" y="connsiteY0"/>
              </a:cxn>
              <a:cxn ang="0">
                <a:pos x="connsiteX1" y="connsiteY1"/>
              </a:cxn>
              <a:cxn ang="0">
                <a:pos x="connsiteX2" y="connsiteY2"/>
              </a:cxn>
            </a:cxnLst>
            <a:rect l="l" t="t" r="r" b="b"/>
            <a:pathLst>
              <a:path w="2026216" h="1410578">
                <a:moveTo>
                  <a:pt x="0" y="0"/>
                </a:moveTo>
                <a:cubicBezTo>
                  <a:pt x="1814200" y="12564"/>
                  <a:pt x="1035858" y="1421859"/>
                  <a:pt x="1634694" y="1410510"/>
                </a:cubicBezTo>
                <a:cubicBezTo>
                  <a:pt x="2040100" y="1379706"/>
                  <a:pt x="1788587" y="826038"/>
                  <a:pt x="2026216" y="632297"/>
                </a:cubicBez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F1AA4DA9-AF6D-1468-141A-B6C9F90BEE2B}"/>
              </a:ext>
            </a:extLst>
          </p:cNvPr>
          <p:cNvSpPr txBox="1"/>
          <p:nvPr/>
        </p:nvSpPr>
        <p:spPr>
          <a:xfrm>
            <a:off x="1815028" y="1189192"/>
            <a:ext cx="1186543" cy="369332"/>
          </a:xfrm>
          <a:prstGeom prst="rect">
            <a:avLst/>
          </a:prstGeom>
          <a:noFill/>
        </p:spPr>
        <p:txBody>
          <a:bodyPr wrap="none" rtlCol="0">
            <a:spAutoFit/>
          </a:bodyPr>
          <a:lstStyle/>
          <a:p>
            <a:r>
              <a:rPr lang="de-DE" dirty="0"/>
              <a:t>P</a:t>
            </a:r>
            <a:r>
              <a:rPr lang="de-DE" baseline="-25000" dirty="0"/>
              <a:t>S</a:t>
            </a:r>
            <a:r>
              <a:rPr lang="de-DE" dirty="0"/>
              <a:t> = 100W</a:t>
            </a:r>
          </a:p>
        </p:txBody>
      </p:sp>
      <p:sp>
        <p:nvSpPr>
          <p:cNvPr id="49" name="Pfeil nach rechts 21">
            <a:extLst>
              <a:ext uri="{FF2B5EF4-FFF2-40B4-BE49-F238E27FC236}">
                <a16:creationId xmlns:a16="http://schemas.microsoft.com/office/drawing/2014/main" id="{881E5CD9-A07C-129E-5DC6-B78EE65EDF62}"/>
              </a:ext>
            </a:extLst>
          </p:cNvPr>
          <p:cNvSpPr/>
          <p:nvPr/>
        </p:nvSpPr>
        <p:spPr>
          <a:xfrm>
            <a:off x="9074936" y="1395387"/>
            <a:ext cx="1361311" cy="680023"/>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ERP/ EIRP</a:t>
            </a:r>
          </a:p>
        </p:txBody>
      </p:sp>
      <p:sp>
        <p:nvSpPr>
          <p:cNvPr id="50" name="Textfeld 49">
            <a:extLst>
              <a:ext uri="{FF2B5EF4-FFF2-40B4-BE49-F238E27FC236}">
                <a16:creationId xmlns:a16="http://schemas.microsoft.com/office/drawing/2014/main" id="{260D6666-D1EA-35B5-0D32-6660F60EAC2D}"/>
              </a:ext>
            </a:extLst>
          </p:cNvPr>
          <p:cNvSpPr txBox="1"/>
          <p:nvPr/>
        </p:nvSpPr>
        <p:spPr>
          <a:xfrm>
            <a:off x="3689706" y="1455268"/>
            <a:ext cx="2833148" cy="1015663"/>
          </a:xfrm>
          <a:prstGeom prst="rect">
            <a:avLst/>
          </a:prstGeom>
          <a:noFill/>
        </p:spPr>
        <p:txBody>
          <a:bodyPr wrap="none" rtlCol="0">
            <a:spAutoFit/>
          </a:bodyPr>
          <a:lstStyle/>
          <a:p>
            <a:r>
              <a:rPr lang="de-DE" sz="1200" dirty="0">
                <a:solidFill>
                  <a:srgbClr val="00B050"/>
                </a:solidFill>
              </a:rPr>
              <a:t>12,5m RG58 (20dB/100m @145MHz)</a:t>
            </a:r>
          </a:p>
          <a:p>
            <a:r>
              <a:rPr lang="de-DE" sz="1200" dirty="0">
                <a:solidFill>
                  <a:srgbClr val="00B050"/>
                </a:solidFill>
                <a:sym typeface="Wingdings" panose="05000000000000000000" pitchFamily="2" charset="2"/>
              </a:rPr>
              <a:t>	 Kabeldämpfung 2,5dB</a:t>
            </a:r>
            <a:endParaRPr lang="de-DE" sz="1200" dirty="0">
              <a:solidFill>
                <a:srgbClr val="00B050"/>
              </a:solidFill>
            </a:endParaRPr>
          </a:p>
          <a:p>
            <a:r>
              <a:rPr lang="de-DE" sz="1200" dirty="0">
                <a:solidFill>
                  <a:srgbClr val="FF0000"/>
                </a:solidFill>
              </a:rPr>
              <a:t>70m </a:t>
            </a:r>
            <a:r>
              <a:rPr lang="de-DE" sz="1200" dirty="0" err="1">
                <a:solidFill>
                  <a:srgbClr val="FF0000"/>
                </a:solidFill>
              </a:rPr>
              <a:t>Aircell</a:t>
            </a:r>
            <a:r>
              <a:rPr lang="de-DE" sz="1200" dirty="0">
                <a:solidFill>
                  <a:srgbClr val="FF0000"/>
                </a:solidFill>
              </a:rPr>
              <a:t> plus (4,3dB/100m @145MHz)</a:t>
            </a:r>
          </a:p>
          <a:p>
            <a:r>
              <a:rPr lang="de-DE" sz="1200" dirty="0">
                <a:solidFill>
                  <a:srgbClr val="FF0000"/>
                </a:solidFill>
                <a:sym typeface="Wingdings" panose="05000000000000000000" pitchFamily="2" charset="2"/>
              </a:rPr>
              <a:t>	 Kabeldämpfung 3dB</a:t>
            </a:r>
            <a:endParaRPr lang="de-DE" sz="1200" dirty="0">
              <a:solidFill>
                <a:srgbClr val="FF0000"/>
              </a:solidFill>
            </a:endParaRPr>
          </a:p>
          <a:p>
            <a:r>
              <a:rPr lang="de-DE" sz="1200" dirty="0" err="1">
                <a:solidFill>
                  <a:srgbClr val="0070C0"/>
                </a:solidFill>
              </a:rPr>
              <a:t>Steckerübergang</a:t>
            </a:r>
            <a:r>
              <a:rPr lang="de-DE" sz="1200" dirty="0">
                <a:solidFill>
                  <a:srgbClr val="0070C0"/>
                </a:solidFill>
              </a:rPr>
              <a:t> (Übergangsverlust 0,5dB)</a:t>
            </a:r>
          </a:p>
        </p:txBody>
      </p:sp>
      <p:sp>
        <p:nvSpPr>
          <p:cNvPr id="51" name="Textfeld 50">
            <a:extLst>
              <a:ext uri="{FF2B5EF4-FFF2-40B4-BE49-F238E27FC236}">
                <a16:creationId xmlns:a16="http://schemas.microsoft.com/office/drawing/2014/main" id="{958787F6-D9EF-583E-33E6-35C13838CA4A}"/>
              </a:ext>
            </a:extLst>
          </p:cNvPr>
          <p:cNvSpPr txBox="1"/>
          <p:nvPr/>
        </p:nvSpPr>
        <p:spPr>
          <a:xfrm>
            <a:off x="7106746" y="1316260"/>
            <a:ext cx="381836" cy="369332"/>
          </a:xfrm>
          <a:prstGeom prst="rect">
            <a:avLst/>
          </a:prstGeom>
          <a:noFill/>
        </p:spPr>
        <p:txBody>
          <a:bodyPr wrap="none" rtlCol="0">
            <a:spAutoFit/>
          </a:bodyPr>
          <a:lstStyle/>
          <a:p>
            <a:r>
              <a:rPr lang="de-DE" dirty="0">
                <a:solidFill>
                  <a:srgbClr val="FF0000"/>
                </a:solidFill>
              </a:rPr>
              <a:t>P</a:t>
            </a:r>
            <a:r>
              <a:rPr lang="de-DE" baseline="-25000" dirty="0">
                <a:solidFill>
                  <a:srgbClr val="FF0000"/>
                </a:solidFill>
              </a:rPr>
              <a:t>3</a:t>
            </a:r>
            <a:endParaRPr lang="de-DE" dirty="0">
              <a:solidFill>
                <a:srgbClr val="FF0000"/>
              </a:solidFill>
            </a:endParaRPr>
          </a:p>
        </p:txBody>
      </p:sp>
      <p:sp>
        <p:nvSpPr>
          <p:cNvPr id="53" name="Textfeld 52">
            <a:extLst>
              <a:ext uri="{FF2B5EF4-FFF2-40B4-BE49-F238E27FC236}">
                <a16:creationId xmlns:a16="http://schemas.microsoft.com/office/drawing/2014/main" id="{7B523DA2-6396-E16A-62FF-A71809B645AE}"/>
              </a:ext>
            </a:extLst>
          </p:cNvPr>
          <p:cNvSpPr txBox="1"/>
          <p:nvPr/>
        </p:nvSpPr>
        <p:spPr>
          <a:xfrm>
            <a:off x="9138569" y="1876331"/>
            <a:ext cx="381836" cy="369332"/>
          </a:xfrm>
          <a:prstGeom prst="rect">
            <a:avLst/>
          </a:prstGeom>
          <a:noFill/>
        </p:spPr>
        <p:txBody>
          <a:bodyPr wrap="none" rtlCol="0">
            <a:spAutoFit/>
          </a:bodyPr>
          <a:lstStyle/>
          <a:p>
            <a:r>
              <a:rPr lang="de-DE" dirty="0"/>
              <a:t>P</a:t>
            </a:r>
            <a:r>
              <a:rPr lang="de-DE" baseline="-25000" dirty="0"/>
              <a:t>4</a:t>
            </a:r>
            <a:endParaRPr lang="de-DE" dirty="0"/>
          </a:p>
        </p:txBody>
      </p:sp>
      <p:sp>
        <p:nvSpPr>
          <p:cNvPr id="55" name="Textfeld 54">
            <a:extLst>
              <a:ext uri="{FF2B5EF4-FFF2-40B4-BE49-F238E27FC236}">
                <a16:creationId xmlns:a16="http://schemas.microsoft.com/office/drawing/2014/main" id="{194C3F1A-6153-D8A7-54D9-285D5E604D23}"/>
              </a:ext>
            </a:extLst>
          </p:cNvPr>
          <p:cNvSpPr txBox="1"/>
          <p:nvPr/>
        </p:nvSpPr>
        <p:spPr>
          <a:xfrm>
            <a:off x="7353879" y="2480374"/>
            <a:ext cx="2468946" cy="430887"/>
          </a:xfrm>
          <a:prstGeom prst="rect">
            <a:avLst/>
          </a:prstGeom>
          <a:noFill/>
        </p:spPr>
        <p:txBody>
          <a:bodyPr wrap="none" rtlCol="0">
            <a:spAutoFit/>
          </a:bodyPr>
          <a:lstStyle/>
          <a:p>
            <a:pPr algn="ctr"/>
            <a:r>
              <a:rPr lang="de-DE" sz="1100" dirty="0"/>
              <a:t>(Anmerkung: </a:t>
            </a:r>
            <a:r>
              <a:rPr lang="de-DE" sz="1100" dirty="0" err="1"/>
              <a:t>Symmetrierglied</a:t>
            </a:r>
            <a:r>
              <a:rPr lang="de-DE" sz="1100" dirty="0"/>
              <a:t> wird</a:t>
            </a:r>
          </a:p>
          <a:p>
            <a:pPr algn="ctr"/>
            <a:r>
              <a:rPr lang="de-DE" sz="1100" dirty="0"/>
              <a:t>hier zur Vereinfachung nicht betrachtet)</a:t>
            </a:r>
          </a:p>
        </p:txBody>
      </p:sp>
    </p:spTree>
    <p:extLst>
      <p:ext uri="{BB962C8B-B14F-4D97-AF65-F5344CB8AC3E}">
        <p14:creationId xmlns:p14="http://schemas.microsoft.com/office/powerpoint/2010/main" val="178116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Die Ionosphäre (D- und E-Region)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9" name="Inhaltsplatzhalter 4">
            <a:extLst>
              <a:ext uri="{FF2B5EF4-FFF2-40B4-BE49-F238E27FC236}">
                <a16:creationId xmlns:a16="http://schemas.microsoft.com/office/drawing/2014/main" id="{E5623F27-CA24-2102-20AB-3D24EBD4AC84}"/>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sz="2400" dirty="0">
                <a:solidFill>
                  <a:srgbClr val="000000"/>
                </a:solidFill>
              </a:rPr>
              <a:t>D-Region</a:t>
            </a:r>
          </a:p>
          <a:p>
            <a:pPr lvl="1">
              <a:defRPr/>
            </a:pPr>
            <a:r>
              <a:rPr lang="de-DE" dirty="0">
                <a:solidFill>
                  <a:srgbClr val="000000"/>
                </a:solidFill>
              </a:rPr>
              <a:t>Tagsüber in ca. 70-90km Höhe</a:t>
            </a:r>
          </a:p>
          <a:p>
            <a:pPr lvl="1">
              <a:defRPr/>
            </a:pPr>
            <a:r>
              <a:rPr lang="de-DE" dirty="0">
                <a:solidFill>
                  <a:srgbClr val="000000"/>
                </a:solidFill>
              </a:rPr>
              <a:t>Wird durch starke UV- und Röntgenstrahlung beeinflusst</a:t>
            </a:r>
          </a:p>
          <a:p>
            <a:pPr lvl="1">
              <a:defRPr/>
            </a:pPr>
            <a:r>
              <a:rPr lang="de-DE" b="1" dirty="0">
                <a:solidFill>
                  <a:srgbClr val="000000"/>
                </a:solidFill>
              </a:rPr>
              <a:t>führt tagsüber zu starker Dämpfung im 80m- und 160m-Band</a:t>
            </a:r>
          </a:p>
          <a:p>
            <a:pPr>
              <a:defRPr/>
            </a:pPr>
            <a:endParaRPr lang="de-DE" dirty="0">
              <a:solidFill>
                <a:srgbClr val="000000"/>
              </a:solidFill>
            </a:endParaRPr>
          </a:p>
          <a:p>
            <a:pPr marL="0" indent="0">
              <a:buNone/>
              <a:defRPr/>
            </a:pPr>
            <a:r>
              <a:rPr lang="de-DE" sz="2400" dirty="0">
                <a:solidFill>
                  <a:srgbClr val="000000"/>
                </a:solidFill>
              </a:rPr>
              <a:t>E-Region</a:t>
            </a:r>
          </a:p>
          <a:p>
            <a:pPr lvl="1">
              <a:defRPr/>
            </a:pPr>
            <a:r>
              <a:rPr lang="de-DE" dirty="0">
                <a:solidFill>
                  <a:srgbClr val="000000"/>
                </a:solidFill>
              </a:rPr>
              <a:t>Tagsüber in ca. 90-120km Höhe</a:t>
            </a:r>
          </a:p>
          <a:p>
            <a:pPr lvl="1">
              <a:defRPr/>
            </a:pPr>
            <a:r>
              <a:rPr lang="de-DE" b="1" dirty="0">
                <a:solidFill>
                  <a:srgbClr val="000000"/>
                </a:solidFill>
              </a:rPr>
              <a:t>Sorgt während der Sommermonate gelegentlich für gute</a:t>
            </a:r>
            <a:br>
              <a:rPr lang="de-DE" b="1" dirty="0">
                <a:solidFill>
                  <a:srgbClr val="000000"/>
                </a:solidFill>
              </a:rPr>
            </a:br>
            <a:r>
              <a:rPr lang="de-DE" b="1" dirty="0">
                <a:solidFill>
                  <a:srgbClr val="000000"/>
                </a:solidFill>
              </a:rPr>
              <a:t>Ausbreitung im oberen KW-Bereich bis in den UKW-Bereich</a:t>
            </a:r>
          </a:p>
          <a:p>
            <a:pPr lvl="1">
              <a:defRPr/>
            </a:pPr>
            <a:r>
              <a:rPr lang="de-DE" b="1" dirty="0" err="1">
                <a:solidFill>
                  <a:srgbClr val="000000"/>
                </a:solidFill>
              </a:rPr>
              <a:t>sporadic</a:t>
            </a:r>
            <a:r>
              <a:rPr lang="de-DE" b="1" dirty="0">
                <a:solidFill>
                  <a:srgbClr val="000000"/>
                </a:solidFill>
              </a:rPr>
              <a:t>-E (lokal begrenzte ungewöhnlich hohe Ionisation)</a:t>
            </a:r>
          </a:p>
          <a:p>
            <a:pPr lvl="1">
              <a:defRPr/>
            </a:pPr>
            <a:r>
              <a:rPr lang="de-DE" dirty="0">
                <a:solidFill>
                  <a:srgbClr val="000000"/>
                </a:solidFill>
              </a:rPr>
              <a:t>Aurora (Polarlicht)</a:t>
            </a:r>
          </a:p>
          <a:p>
            <a:pPr lvl="1">
              <a:defRPr/>
            </a:pPr>
            <a:r>
              <a:rPr lang="de-DE" dirty="0">
                <a:solidFill>
                  <a:srgbClr val="000000"/>
                </a:solidFill>
              </a:rPr>
              <a:t>Max. Entfernung, die durch Reflexion an der E-Region</a:t>
            </a:r>
            <a:br>
              <a:rPr lang="de-DE" dirty="0">
                <a:solidFill>
                  <a:srgbClr val="000000"/>
                </a:solidFill>
              </a:rPr>
            </a:br>
            <a:r>
              <a:rPr lang="de-DE" dirty="0">
                <a:solidFill>
                  <a:srgbClr val="000000"/>
                </a:solidFill>
              </a:rPr>
              <a:t>erreicht werden kann: ca. 2200km</a:t>
            </a:r>
          </a:p>
          <a:p>
            <a:pPr>
              <a:defRPr/>
            </a:pPr>
            <a:endParaRPr lang="de-DE" dirty="0">
              <a:solidFill>
                <a:srgbClr val="000000"/>
              </a:solidFill>
            </a:endParaRPr>
          </a:p>
        </p:txBody>
      </p:sp>
      <p:sp>
        <p:nvSpPr>
          <p:cNvPr id="10" name="Textfeld 9">
            <a:extLst>
              <a:ext uri="{FF2B5EF4-FFF2-40B4-BE49-F238E27FC236}">
                <a16:creationId xmlns:a16="http://schemas.microsoft.com/office/drawing/2014/main" id="{D675717C-246B-82BA-2F2D-18CBFF50C8B7}"/>
              </a:ext>
            </a:extLst>
          </p:cNvPr>
          <p:cNvSpPr txBox="1"/>
          <p:nvPr/>
        </p:nvSpPr>
        <p:spPr>
          <a:xfrm>
            <a:off x="4337262" y="2994335"/>
            <a:ext cx="184731" cy="369332"/>
          </a:xfrm>
          <a:prstGeom prst="rect">
            <a:avLst/>
          </a:prstGeom>
          <a:noFill/>
        </p:spPr>
        <p:txBody>
          <a:bodyPr wrap="none" rtlCol="0">
            <a:spAutoFit/>
          </a:bodyPr>
          <a:lstStyle/>
          <a:p>
            <a:endParaRPr lang="de-DE" dirty="0">
              <a:solidFill>
                <a:srgbClr val="FF0000"/>
              </a:solidFill>
            </a:endParaRPr>
          </a:p>
        </p:txBody>
      </p:sp>
      <p:grpSp>
        <p:nvGrpSpPr>
          <p:cNvPr id="14" name="Gruppieren 13">
            <a:extLst>
              <a:ext uri="{FF2B5EF4-FFF2-40B4-BE49-F238E27FC236}">
                <a16:creationId xmlns:a16="http://schemas.microsoft.com/office/drawing/2014/main" id="{FC4504C9-BE21-5E97-0179-DEA26048D93A}"/>
              </a:ext>
            </a:extLst>
          </p:cNvPr>
          <p:cNvGrpSpPr/>
          <p:nvPr/>
        </p:nvGrpSpPr>
        <p:grpSpPr>
          <a:xfrm>
            <a:off x="6467088" y="1425600"/>
            <a:ext cx="3936752" cy="3620646"/>
            <a:chOff x="5857488" y="1036800"/>
            <a:chExt cx="3936752" cy="3620646"/>
          </a:xfrm>
        </p:grpSpPr>
        <p:cxnSp>
          <p:nvCxnSpPr>
            <p:cNvPr id="15" name="Gerade Verbindung mit Pfeil 14">
              <a:extLst>
                <a:ext uri="{FF2B5EF4-FFF2-40B4-BE49-F238E27FC236}">
                  <a16:creationId xmlns:a16="http://schemas.microsoft.com/office/drawing/2014/main" id="{08162096-E1F5-C540-6692-3D0892C1C091}"/>
                </a:ext>
              </a:extLst>
            </p:cNvPr>
            <p:cNvCxnSpPr/>
            <p:nvPr/>
          </p:nvCxnSpPr>
          <p:spPr>
            <a:xfrm flipV="1">
              <a:off x="6426436" y="1379098"/>
              <a:ext cx="0" cy="32783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562470AB-7EFC-38B0-130B-680A1DE5B67C}"/>
                </a:ext>
              </a:extLst>
            </p:cNvPr>
            <p:cNvCxnSpPr/>
            <p:nvPr/>
          </p:nvCxnSpPr>
          <p:spPr>
            <a:xfrm>
              <a:off x="6477236" y="4657446"/>
              <a:ext cx="3317004" cy="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C52720D-BF1E-ECE3-856C-5DC343B842CF}"/>
                </a:ext>
              </a:extLst>
            </p:cNvPr>
            <p:cNvCxnSpPr/>
            <p:nvPr/>
          </p:nvCxnSpPr>
          <p:spPr>
            <a:xfrm>
              <a:off x="8692881" y="1036800"/>
              <a:ext cx="0" cy="362064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8" name="Gruppieren 17">
              <a:extLst>
                <a:ext uri="{FF2B5EF4-FFF2-40B4-BE49-F238E27FC236}">
                  <a16:creationId xmlns:a16="http://schemas.microsoft.com/office/drawing/2014/main" id="{A67AA7BC-B82F-9A0A-922A-63EE16B47290}"/>
                </a:ext>
              </a:extLst>
            </p:cNvPr>
            <p:cNvGrpSpPr/>
            <p:nvPr/>
          </p:nvGrpSpPr>
          <p:grpSpPr>
            <a:xfrm>
              <a:off x="6359987" y="1791386"/>
              <a:ext cx="137569" cy="2866060"/>
              <a:chOff x="6487309" y="1709178"/>
              <a:chExt cx="137569" cy="2866060"/>
            </a:xfrm>
          </p:grpSpPr>
          <p:cxnSp>
            <p:nvCxnSpPr>
              <p:cNvPr id="37" name="Gerader Verbinder 36">
                <a:extLst>
                  <a:ext uri="{FF2B5EF4-FFF2-40B4-BE49-F238E27FC236}">
                    <a16:creationId xmlns:a16="http://schemas.microsoft.com/office/drawing/2014/main" id="{8AD85D69-ED9E-370E-9BCD-A866FAC8AECF}"/>
                  </a:ext>
                </a:extLst>
              </p:cNvPr>
              <p:cNvCxnSpPr/>
              <p:nvPr/>
            </p:nvCxnSpPr>
            <p:spPr>
              <a:xfrm>
                <a:off x="6487309" y="1709178"/>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1E046E06-3D82-4A26-E0BD-D6E91CCF1636}"/>
                  </a:ext>
                </a:extLst>
              </p:cNvPr>
              <p:cNvCxnSpPr/>
              <p:nvPr/>
            </p:nvCxnSpPr>
            <p:spPr>
              <a:xfrm>
                <a:off x="6487309" y="2282390"/>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4D06ABB5-71D7-3F7C-56CE-CC865A4B968B}"/>
                  </a:ext>
                </a:extLst>
              </p:cNvPr>
              <p:cNvCxnSpPr/>
              <p:nvPr/>
            </p:nvCxnSpPr>
            <p:spPr>
              <a:xfrm>
                <a:off x="6487309" y="2855602"/>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D6B965E4-3EC8-A1E8-3FD1-B6C7C611808E}"/>
                  </a:ext>
                </a:extLst>
              </p:cNvPr>
              <p:cNvCxnSpPr/>
              <p:nvPr/>
            </p:nvCxnSpPr>
            <p:spPr>
              <a:xfrm>
                <a:off x="6487309" y="3428814"/>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D910CD4F-4538-C208-B3D4-3B1C4B2FC945}"/>
                  </a:ext>
                </a:extLst>
              </p:cNvPr>
              <p:cNvCxnSpPr/>
              <p:nvPr/>
            </p:nvCxnSpPr>
            <p:spPr>
              <a:xfrm>
                <a:off x="6487309" y="4002026"/>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9A2E698E-5BFD-B5EF-4B03-87A4D86FD877}"/>
                  </a:ext>
                </a:extLst>
              </p:cNvPr>
              <p:cNvCxnSpPr/>
              <p:nvPr/>
            </p:nvCxnSpPr>
            <p:spPr>
              <a:xfrm>
                <a:off x="6487309" y="4575238"/>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feld 18">
              <a:extLst>
                <a:ext uri="{FF2B5EF4-FFF2-40B4-BE49-F238E27FC236}">
                  <a16:creationId xmlns:a16="http://schemas.microsoft.com/office/drawing/2014/main" id="{8CAA5E72-37A4-8F9F-4959-09C8E8931072}"/>
                </a:ext>
              </a:extLst>
            </p:cNvPr>
            <p:cNvSpPr txBox="1"/>
            <p:nvPr/>
          </p:nvSpPr>
          <p:spPr>
            <a:xfrm>
              <a:off x="5857488" y="3899568"/>
              <a:ext cx="535724" cy="369332"/>
            </a:xfrm>
            <a:prstGeom prst="rect">
              <a:avLst/>
            </a:prstGeom>
            <a:noFill/>
          </p:spPr>
          <p:txBody>
            <a:bodyPr wrap="none" rtlCol="0">
              <a:spAutoFit/>
            </a:bodyPr>
            <a:lstStyle/>
            <a:p>
              <a:r>
                <a:rPr lang="de-DE" dirty="0"/>
                <a:t>100</a:t>
              </a:r>
            </a:p>
          </p:txBody>
        </p:sp>
        <p:sp>
          <p:nvSpPr>
            <p:cNvPr id="20" name="Textfeld 19">
              <a:extLst>
                <a:ext uri="{FF2B5EF4-FFF2-40B4-BE49-F238E27FC236}">
                  <a16:creationId xmlns:a16="http://schemas.microsoft.com/office/drawing/2014/main" id="{590713A6-C338-C867-CA2F-134AC34A3676}"/>
                </a:ext>
              </a:extLst>
            </p:cNvPr>
            <p:cNvSpPr txBox="1"/>
            <p:nvPr/>
          </p:nvSpPr>
          <p:spPr>
            <a:xfrm>
              <a:off x="5857488" y="3344878"/>
              <a:ext cx="535724" cy="369332"/>
            </a:xfrm>
            <a:prstGeom prst="rect">
              <a:avLst/>
            </a:prstGeom>
            <a:noFill/>
          </p:spPr>
          <p:txBody>
            <a:bodyPr wrap="none" rtlCol="0">
              <a:spAutoFit/>
            </a:bodyPr>
            <a:lstStyle/>
            <a:p>
              <a:r>
                <a:rPr lang="de-DE" dirty="0"/>
                <a:t>200</a:t>
              </a:r>
            </a:p>
          </p:txBody>
        </p:sp>
        <p:sp>
          <p:nvSpPr>
            <p:cNvPr id="21" name="Textfeld 20">
              <a:extLst>
                <a:ext uri="{FF2B5EF4-FFF2-40B4-BE49-F238E27FC236}">
                  <a16:creationId xmlns:a16="http://schemas.microsoft.com/office/drawing/2014/main" id="{9110E2D7-A069-63EC-1415-5D6F47063445}"/>
                </a:ext>
              </a:extLst>
            </p:cNvPr>
            <p:cNvSpPr txBox="1"/>
            <p:nvPr/>
          </p:nvSpPr>
          <p:spPr>
            <a:xfrm>
              <a:off x="5857488" y="2742769"/>
              <a:ext cx="535724" cy="369332"/>
            </a:xfrm>
            <a:prstGeom prst="rect">
              <a:avLst/>
            </a:prstGeom>
            <a:noFill/>
          </p:spPr>
          <p:txBody>
            <a:bodyPr wrap="none" rtlCol="0">
              <a:spAutoFit/>
            </a:bodyPr>
            <a:lstStyle/>
            <a:p>
              <a:r>
                <a:rPr lang="de-DE" dirty="0"/>
                <a:t>300</a:t>
              </a:r>
            </a:p>
          </p:txBody>
        </p:sp>
        <p:sp>
          <p:nvSpPr>
            <p:cNvPr id="22" name="Textfeld 21">
              <a:extLst>
                <a:ext uri="{FF2B5EF4-FFF2-40B4-BE49-F238E27FC236}">
                  <a16:creationId xmlns:a16="http://schemas.microsoft.com/office/drawing/2014/main" id="{645104C5-53B2-D31D-B25E-3874D60FE2B3}"/>
                </a:ext>
              </a:extLst>
            </p:cNvPr>
            <p:cNvSpPr txBox="1"/>
            <p:nvPr/>
          </p:nvSpPr>
          <p:spPr>
            <a:xfrm>
              <a:off x="5857488" y="2185309"/>
              <a:ext cx="535724" cy="369332"/>
            </a:xfrm>
            <a:prstGeom prst="rect">
              <a:avLst/>
            </a:prstGeom>
            <a:noFill/>
          </p:spPr>
          <p:txBody>
            <a:bodyPr wrap="none" rtlCol="0">
              <a:spAutoFit/>
            </a:bodyPr>
            <a:lstStyle/>
            <a:p>
              <a:r>
                <a:rPr lang="de-DE" dirty="0"/>
                <a:t>400</a:t>
              </a:r>
            </a:p>
          </p:txBody>
        </p:sp>
        <p:sp>
          <p:nvSpPr>
            <p:cNvPr id="23" name="Textfeld 22">
              <a:extLst>
                <a:ext uri="{FF2B5EF4-FFF2-40B4-BE49-F238E27FC236}">
                  <a16:creationId xmlns:a16="http://schemas.microsoft.com/office/drawing/2014/main" id="{B83492F8-1562-58C9-531A-A7DD85F43A4E}"/>
                </a:ext>
              </a:extLst>
            </p:cNvPr>
            <p:cNvSpPr txBox="1"/>
            <p:nvPr/>
          </p:nvSpPr>
          <p:spPr>
            <a:xfrm>
              <a:off x="5857488" y="1606720"/>
              <a:ext cx="535724" cy="369332"/>
            </a:xfrm>
            <a:prstGeom prst="rect">
              <a:avLst/>
            </a:prstGeom>
            <a:noFill/>
          </p:spPr>
          <p:txBody>
            <a:bodyPr wrap="none" rtlCol="0">
              <a:spAutoFit/>
            </a:bodyPr>
            <a:lstStyle/>
            <a:p>
              <a:r>
                <a:rPr lang="de-DE" dirty="0"/>
                <a:t>500</a:t>
              </a:r>
            </a:p>
          </p:txBody>
        </p:sp>
        <p:sp>
          <p:nvSpPr>
            <p:cNvPr id="24" name="Textfeld 23">
              <a:extLst>
                <a:ext uri="{FF2B5EF4-FFF2-40B4-BE49-F238E27FC236}">
                  <a16:creationId xmlns:a16="http://schemas.microsoft.com/office/drawing/2014/main" id="{878FE60A-596F-5ADA-9F3B-533E6CDF894E}"/>
                </a:ext>
              </a:extLst>
            </p:cNvPr>
            <p:cNvSpPr txBox="1"/>
            <p:nvPr/>
          </p:nvSpPr>
          <p:spPr>
            <a:xfrm>
              <a:off x="5857488" y="1221211"/>
              <a:ext cx="473206" cy="369332"/>
            </a:xfrm>
            <a:prstGeom prst="rect">
              <a:avLst/>
            </a:prstGeom>
            <a:noFill/>
          </p:spPr>
          <p:txBody>
            <a:bodyPr wrap="none" rtlCol="0">
              <a:spAutoFit/>
            </a:bodyPr>
            <a:lstStyle/>
            <a:p>
              <a:r>
                <a:rPr lang="de-DE" dirty="0"/>
                <a:t>km</a:t>
              </a:r>
            </a:p>
          </p:txBody>
        </p:sp>
        <p:sp>
          <p:nvSpPr>
            <p:cNvPr id="25" name="Rechteck 24">
              <a:extLst>
                <a:ext uri="{FF2B5EF4-FFF2-40B4-BE49-F238E27FC236}">
                  <a16:creationId xmlns:a16="http://schemas.microsoft.com/office/drawing/2014/main" id="{B70D6541-7A35-7668-3A31-2F747D051398}"/>
                </a:ext>
              </a:extLst>
            </p:cNvPr>
            <p:cNvSpPr/>
            <p:nvPr/>
          </p:nvSpPr>
          <p:spPr>
            <a:xfrm>
              <a:off x="6724145" y="2077374"/>
              <a:ext cx="797857" cy="28722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F2</a:t>
              </a:r>
            </a:p>
          </p:txBody>
        </p:sp>
        <p:sp>
          <p:nvSpPr>
            <p:cNvPr id="26" name="Rechteck 25">
              <a:extLst>
                <a:ext uri="{FF2B5EF4-FFF2-40B4-BE49-F238E27FC236}">
                  <a16:creationId xmlns:a16="http://schemas.microsoft.com/office/drawing/2014/main" id="{CD20B48C-A1BD-29CA-FBC9-EDB384C7A284}"/>
                </a:ext>
              </a:extLst>
            </p:cNvPr>
            <p:cNvSpPr/>
            <p:nvPr/>
          </p:nvSpPr>
          <p:spPr>
            <a:xfrm>
              <a:off x="7747295" y="2805863"/>
              <a:ext cx="797857" cy="28722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F2</a:t>
              </a:r>
            </a:p>
          </p:txBody>
        </p:sp>
        <p:sp>
          <p:nvSpPr>
            <p:cNvPr id="27" name="Rechteck 26">
              <a:extLst>
                <a:ext uri="{FF2B5EF4-FFF2-40B4-BE49-F238E27FC236}">
                  <a16:creationId xmlns:a16="http://schemas.microsoft.com/office/drawing/2014/main" id="{BD48B533-BA3B-4974-9259-EBD7130B4EE7}"/>
                </a:ext>
              </a:extLst>
            </p:cNvPr>
            <p:cNvSpPr/>
            <p:nvPr/>
          </p:nvSpPr>
          <p:spPr>
            <a:xfrm>
              <a:off x="8829500" y="2801519"/>
              <a:ext cx="797857" cy="28722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F2</a:t>
              </a:r>
            </a:p>
          </p:txBody>
        </p:sp>
        <p:sp>
          <p:nvSpPr>
            <p:cNvPr id="28" name="Rechteck 27">
              <a:extLst>
                <a:ext uri="{FF2B5EF4-FFF2-40B4-BE49-F238E27FC236}">
                  <a16:creationId xmlns:a16="http://schemas.microsoft.com/office/drawing/2014/main" id="{D43B0607-A2D3-18B9-587C-E3CC30B18023}"/>
                </a:ext>
              </a:extLst>
            </p:cNvPr>
            <p:cNvSpPr/>
            <p:nvPr/>
          </p:nvSpPr>
          <p:spPr>
            <a:xfrm>
              <a:off x="6732474" y="3281679"/>
              <a:ext cx="797857" cy="2493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F1</a:t>
              </a:r>
            </a:p>
          </p:txBody>
        </p:sp>
        <p:sp>
          <p:nvSpPr>
            <p:cNvPr id="29" name="Rechteck 28">
              <a:extLst>
                <a:ext uri="{FF2B5EF4-FFF2-40B4-BE49-F238E27FC236}">
                  <a16:creationId xmlns:a16="http://schemas.microsoft.com/office/drawing/2014/main" id="{83484F92-125B-CE86-3A53-B74C43DA2D0B}"/>
                </a:ext>
              </a:extLst>
            </p:cNvPr>
            <p:cNvSpPr/>
            <p:nvPr/>
          </p:nvSpPr>
          <p:spPr>
            <a:xfrm>
              <a:off x="6732474" y="3950368"/>
              <a:ext cx="797857" cy="18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E</a:t>
              </a:r>
            </a:p>
          </p:txBody>
        </p:sp>
        <p:sp>
          <p:nvSpPr>
            <p:cNvPr id="30" name="Rechteck 29">
              <a:extLst>
                <a:ext uri="{FF2B5EF4-FFF2-40B4-BE49-F238E27FC236}">
                  <a16:creationId xmlns:a16="http://schemas.microsoft.com/office/drawing/2014/main" id="{B3B359A8-ED92-AD23-E1EA-ED383A0FE869}"/>
                </a:ext>
              </a:extLst>
            </p:cNvPr>
            <p:cNvSpPr/>
            <p:nvPr/>
          </p:nvSpPr>
          <p:spPr>
            <a:xfrm>
              <a:off x="6732474" y="4175370"/>
              <a:ext cx="797857" cy="18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D</a:t>
              </a:r>
            </a:p>
          </p:txBody>
        </p:sp>
        <p:sp>
          <p:nvSpPr>
            <p:cNvPr id="31" name="Rechteck 30">
              <a:extLst>
                <a:ext uri="{FF2B5EF4-FFF2-40B4-BE49-F238E27FC236}">
                  <a16:creationId xmlns:a16="http://schemas.microsoft.com/office/drawing/2014/main" id="{0DAD7476-4A49-A47F-A229-DE5649039A10}"/>
                </a:ext>
              </a:extLst>
            </p:cNvPr>
            <p:cNvSpPr/>
            <p:nvPr/>
          </p:nvSpPr>
          <p:spPr>
            <a:xfrm>
              <a:off x="7749439" y="3950368"/>
              <a:ext cx="797857" cy="18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E</a:t>
              </a:r>
            </a:p>
          </p:txBody>
        </p:sp>
        <p:sp>
          <p:nvSpPr>
            <p:cNvPr id="32" name="Rechteck 31">
              <a:extLst>
                <a:ext uri="{FF2B5EF4-FFF2-40B4-BE49-F238E27FC236}">
                  <a16:creationId xmlns:a16="http://schemas.microsoft.com/office/drawing/2014/main" id="{8D95DB62-BFEA-2081-4039-7324714D77C9}"/>
                </a:ext>
              </a:extLst>
            </p:cNvPr>
            <p:cNvSpPr/>
            <p:nvPr/>
          </p:nvSpPr>
          <p:spPr>
            <a:xfrm>
              <a:off x="7749439" y="4175370"/>
              <a:ext cx="797857" cy="18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D</a:t>
              </a:r>
            </a:p>
          </p:txBody>
        </p:sp>
        <p:sp>
          <p:nvSpPr>
            <p:cNvPr id="33" name="Textfeld 32">
              <a:extLst>
                <a:ext uri="{FF2B5EF4-FFF2-40B4-BE49-F238E27FC236}">
                  <a16:creationId xmlns:a16="http://schemas.microsoft.com/office/drawing/2014/main" id="{E6A26820-F596-AAED-D6B4-35B526528228}"/>
                </a:ext>
              </a:extLst>
            </p:cNvPr>
            <p:cNvSpPr txBox="1"/>
            <p:nvPr/>
          </p:nvSpPr>
          <p:spPr>
            <a:xfrm>
              <a:off x="7026635" y="1124789"/>
              <a:ext cx="1007392" cy="369332"/>
            </a:xfrm>
            <a:prstGeom prst="rect">
              <a:avLst/>
            </a:prstGeom>
            <a:noFill/>
          </p:spPr>
          <p:txBody>
            <a:bodyPr wrap="none" rtlCol="0">
              <a:spAutoFit/>
            </a:bodyPr>
            <a:lstStyle/>
            <a:p>
              <a:r>
                <a:rPr lang="de-DE" dirty="0"/>
                <a:t>tagsüber</a:t>
              </a:r>
            </a:p>
          </p:txBody>
        </p:sp>
        <p:sp>
          <p:nvSpPr>
            <p:cNvPr id="34" name="Textfeld 33">
              <a:extLst>
                <a:ext uri="{FF2B5EF4-FFF2-40B4-BE49-F238E27FC236}">
                  <a16:creationId xmlns:a16="http://schemas.microsoft.com/office/drawing/2014/main" id="{B3FC9E67-649F-A5A0-639A-A9B39D8615E3}"/>
                </a:ext>
              </a:extLst>
            </p:cNvPr>
            <p:cNvSpPr txBox="1"/>
            <p:nvPr/>
          </p:nvSpPr>
          <p:spPr>
            <a:xfrm>
              <a:off x="8855166" y="1124789"/>
              <a:ext cx="801310" cy="369332"/>
            </a:xfrm>
            <a:prstGeom prst="rect">
              <a:avLst/>
            </a:prstGeom>
            <a:noFill/>
          </p:spPr>
          <p:txBody>
            <a:bodyPr wrap="none" rtlCol="0">
              <a:spAutoFit/>
            </a:bodyPr>
            <a:lstStyle/>
            <a:p>
              <a:r>
                <a:rPr lang="de-DE" dirty="0"/>
                <a:t>nachts</a:t>
              </a:r>
            </a:p>
          </p:txBody>
        </p:sp>
        <p:sp>
          <p:nvSpPr>
            <p:cNvPr id="35" name="Textfeld 34">
              <a:extLst>
                <a:ext uri="{FF2B5EF4-FFF2-40B4-BE49-F238E27FC236}">
                  <a16:creationId xmlns:a16="http://schemas.microsoft.com/office/drawing/2014/main" id="{1B98FBF0-60DF-1DED-AF24-68F857B89DC2}"/>
                </a:ext>
              </a:extLst>
            </p:cNvPr>
            <p:cNvSpPr txBox="1"/>
            <p:nvPr/>
          </p:nvSpPr>
          <p:spPr>
            <a:xfrm>
              <a:off x="6637513" y="1433828"/>
              <a:ext cx="976549" cy="369332"/>
            </a:xfrm>
            <a:prstGeom prst="rect">
              <a:avLst/>
            </a:prstGeom>
            <a:noFill/>
          </p:spPr>
          <p:txBody>
            <a:bodyPr wrap="none" rtlCol="0">
              <a:spAutoFit/>
            </a:bodyPr>
            <a:lstStyle/>
            <a:p>
              <a:r>
                <a:rPr lang="de-DE" dirty="0"/>
                <a:t>Sommer</a:t>
              </a:r>
            </a:p>
          </p:txBody>
        </p:sp>
        <p:sp>
          <p:nvSpPr>
            <p:cNvPr id="36" name="Textfeld 35">
              <a:extLst>
                <a:ext uri="{FF2B5EF4-FFF2-40B4-BE49-F238E27FC236}">
                  <a16:creationId xmlns:a16="http://schemas.microsoft.com/office/drawing/2014/main" id="{233505D7-6B26-B0D3-A615-A9712325B260}"/>
                </a:ext>
              </a:extLst>
            </p:cNvPr>
            <p:cNvSpPr txBox="1"/>
            <p:nvPr/>
          </p:nvSpPr>
          <p:spPr>
            <a:xfrm>
              <a:off x="7756972" y="1433828"/>
              <a:ext cx="832472" cy="369332"/>
            </a:xfrm>
            <a:prstGeom prst="rect">
              <a:avLst/>
            </a:prstGeom>
            <a:noFill/>
          </p:spPr>
          <p:txBody>
            <a:bodyPr wrap="none" rtlCol="0">
              <a:spAutoFit/>
            </a:bodyPr>
            <a:lstStyle/>
            <a:p>
              <a:r>
                <a:rPr lang="de-DE" dirty="0"/>
                <a:t>Winter</a:t>
              </a:r>
            </a:p>
          </p:txBody>
        </p:sp>
      </p:grpSp>
    </p:spTree>
    <p:extLst>
      <p:ext uri="{BB962C8B-B14F-4D97-AF65-F5344CB8AC3E}">
        <p14:creationId xmlns:p14="http://schemas.microsoft.com/office/powerpoint/2010/main" val="334384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lvl="0">
              <a:defRPr/>
            </a:pPr>
            <a:r>
              <a:rPr lang="de-DE" dirty="0">
                <a:solidFill>
                  <a:schemeClr val="tx1"/>
                </a:solidFill>
                <a:latin typeface="+mn-lt"/>
              </a:rPr>
              <a:t>Die Ionosphäre (F1- und F2-Region)</a:t>
            </a:r>
            <a:endParaRPr kumimoji="0" lang="de-DE" sz="4000" b="0" i="0" u="none" strike="noStrike" kern="1200" cap="none" spc="0" normalizeH="0" baseline="0" noProof="0" dirty="0">
              <a:ln>
                <a:noFill/>
              </a:ln>
              <a:solidFill>
                <a:srgbClr val="A80163"/>
              </a:solidFill>
              <a:effectLst/>
              <a:uLnTx/>
              <a:uFillTx/>
              <a:latin typeface="+mn-lt"/>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7D76A146-168E-EDA8-33E9-FEF6A3BFE6B1}"/>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sz="2400" dirty="0">
                <a:solidFill>
                  <a:srgbClr val="000000"/>
                </a:solidFill>
              </a:rPr>
              <a:t>F1-Region</a:t>
            </a:r>
          </a:p>
          <a:p>
            <a:pPr lvl="1">
              <a:defRPr/>
            </a:pPr>
            <a:r>
              <a:rPr lang="de-DE" dirty="0">
                <a:solidFill>
                  <a:srgbClr val="000000"/>
                </a:solidFill>
              </a:rPr>
              <a:t>Im Sommer tagsüber in etwa 200km Höhe</a:t>
            </a:r>
          </a:p>
          <a:p>
            <a:pPr lvl="1">
              <a:defRPr/>
            </a:pPr>
            <a:r>
              <a:rPr lang="de-DE" dirty="0">
                <a:solidFill>
                  <a:srgbClr val="000000"/>
                </a:solidFill>
              </a:rPr>
              <a:t>Bestimmend für die Fernausbreitung tagsüber im Sommer</a:t>
            </a:r>
          </a:p>
          <a:p>
            <a:pPr lvl="1">
              <a:defRPr/>
            </a:pPr>
            <a:r>
              <a:rPr lang="de-DE" dirty="0">
                <a:solidFill>
                  <a:srgbClr val="000000"/>
                </a:solidFill>
              </a:rPr>
              <a:t>Für die Raumwellenausbreitung unerwünscht, da sie durch</a:t>
            </a:r>
            <a:br>
              <a:rPr lang="de-DE" dirty="0">
                <a:solidFill>
                  <a:srgbClr val="000000"/>
                </a:solidFill>
              </a:rPr>
            </a:br>
            <a:r>
              <a:rPr lang="de-DE" dirty="0">
                <a:solidFill>
                  <a:srgbClr val="000000"/>
                </a:solidFill>
              </a:rPr>
              <a:t>Absorption die Reflexion an der F2-Region behindert</a:t>
            </a:r>
          </a:p>
          <a:p>
            <a:pPr lvl="4">
              <a:defRPr/>
            </a:pPr>
            <a:endParaRPr lang="de-DE" dirty="0">
              <a:solidFill>
                <a:srgbClr val="000000"/>
              </a:solidFill>
            </a:endParaRPr>
          </a:p>
          <a:p>
            <a:pPr marL="0" indent="0">
              <a:buNone/>
              <a:defRPr/>
            </a:pPr>
            <a:r>
              <a:rPr lang="de-DE" sz="2400" dirty="0">
                <a:solidFill>
                  <a:srgbClr val="000000"/>
                </a:solidFill>
              </a:rPr>
              <a:t>F2-Region</a:t>
            </a:r>
          </a:p>
          <a:p>
            <a:pPr lvl="1">
              <a:defRPr/>
            </a:pPr>
            <a:r>
              <a:rPr lang="de-DE" dirty="0">
                <a:solidFill>
                  <a:srgbClr val="000000"/>
                </a:solidFill>
              </a:rPr>
              <a:t>Im Sommer tagsüber in etwa 400km Höhe</a:t>
            </a:r>
          </a:p>
          <a:p>
            <a:pPr lvl="1">
              <a:defRPr/>
            </a:pPr>
            <a:r>
              <a:rPr lang="de-DE" b="1" dirty="0">
                <a:solidFill>
                  <a:srgbClr val="000000"/>
                </a:solidFill>
              </a:rPr>
              <a:t>Bestimmend für die nächtliche Fernausbreitung (z. B. DX auf 80m)</a:t>
            </a:r>
          </a:p>
          <a:p>
            <a:pPr lvl="1">
              <a:defRPr/>
            </a:pPr>
            <a:r>
              <a:rPr lang="de-DE" b="1" dirty="0">
                <a:solidFill>
                  <a:srgbClr val="000000"/>
                </a:solidFill>
              </a:rPr>
              <a:t>Maßgebend für Weitverkehrsverbindungen auf Kurzwelle</a:t>
            </a:r>
          </a:p>
          <a:p>
            <a:pPr>
              <a:defRPr/>
            </a:pPr>
            <a:endParaRPr lang="de-DE" dirty="0">
              <a:solidFill>
                <a:srgbClr val="000000"/>
              </a:solidFill>
            </a:endParaRPr>
          </a:p>
          <a:p>
            <a:pPr>
              <a:defRPr/>
            </a:pPr>
            <a:endParaRPr lang="de-DE" dirty="0">
              <a:solidFill>
                <a:srgbClr val="000000"/>
              </a:solidFill>
            </a:endParaRPr>
          </a:p>
        </p:txBody>
      </p:sp>
      <p:sp>
        <p:nvSpPr>
          <p:cNvPr id="7" name="Textfeld 6">
            <a:extLst>
              <a:ext uri="{FF2B5EF4-FFF2-40B4-BE49-F238E27FC236}">
                <a16:creationId xmlns:a16="http://schemas.microsoft.com/office/drawing/2014/main" id="{C0F4A34F-55A1-1BE5-8AE6-A6D40212E208}"/>
              </a:ext>
            </a:extLst>
          </p:cNvPr>
          <p:cNvSpPr txBox="1"/>
          <p:nvPr/>
        </p:nvSpPr>
        <p:spPr>
          <a:xfrm>
            <a:off x="4337262" y="2994335"/>
            <a:ext cx="184731" cy="369332"/>
          </a:xfrm>
          <a:prstGeom prst="rect">
            <a:avLst/>
          </a:prstGeom>
          <a:noFill/>
        </p:spPr>
        <p:txBody>
          <a:bodyPr wrap="none" rtlCol="0">
            <a:spAutoFit/>
          </a:bodyPr>
          <a:lstStyle/>
          <a:p>
            <a:endParaRPr lang="de-DE" dirty="0">
              <a:solidFill>
                <a:srgbClr val="FF0000"/>
              </a:solidFill>
            </a:endParaRPr>
          </a:p>
        </p:txBody>
      </p:sp>
      <p:grpSp>
        <p:nvGrpSpPr>
          <p:cNvPr id="8" name="Gruppieren 7">
            <a:extLst>
              <a:ext uri="{FF2B5EF4-FFF2-40B4-BE49-F238E27FC236}">
                <a16:creationId xmlns:a16="http://schemas.microsoft.com/office/drawing/2014/main" id="{D2A3C8B8-4D8B-31D7-7E5B-80A1710B6AFC}"/>
              </a:ext>
            </a:extLst>
          </p:cNvPr>
          <p:cNvGrpSpPr/>
          <p:nvPr/>
        </p:nvGrpSpPr>
        <p:grpSpPr>
          <a:xfrm>
            <a:off x="6467088" y="1425600"/>
            <a:ext cx="3936752" cy="3620646"/>
            <a:chOff x="5857488" y="1036800"/>
            <a:chExt cx="3936752" cy="3620646"/>
          </a:xfrm>
        </p:grpSpPr>
        <p:cxnSp>
          <p:nvCxnSpPr>
            <p:cNvPr id="9" name="Gerade Verbindung mit Pfeil 8">
              <a:extLst>
                <a:ext uri="{FF2B5EF4-FFF2-40B4-BE49-F238E27FC236}">
                  <a16:creationId xmlns:a16="http://schemas.microsoft.com/office/drawing/2014/main" id="{A61CCF5D-A97C-20ED-A44B-A9F11D317834}"/>
                </a:ext>
              </a:extLst>
            </p:cNvPr>
            <p:cNvCxnSpPr/>
            <p:nvPr/>
          </p:nvCxnSpPr>
          <p:spPr>
            <a:xfrm flipV="1">
              <a:off x="6426436" y="1379098"/>
              <a:ext cx="0" cy="32783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C381AB7-DD9F-7149-758B-08C3C1750CC9}"/>
                </a:ext>
              </a:extLst>
            </p:cNvPr>
            <p:cNvCxnSpPr/>
            <p:nvPr/>
          </p:nvCxnSpPr>
          <p:spPr>
            <a:xfrm>
              <a:off x="6477236" y="4657446"/>
              <a:ext cx="3317004" cy="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D913089C-98BB-E117-3EF7-98B40889A9BC}"/>
                </a:ext>
              </a:extLst>
            </p:cNvPr>
            <p:cNvCxnSpPr/>
            <p:nvPr/>
          </p:nvCxnSpPr>
          <p:spPr>
            <a:xfrm>
              <a:off x="8692881" y="1036800"/>
              <a:ext cx="0" cy="362064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a16="http://schemas.microsoft.com/office/drawing/2014/main" id="{79E1FE32-DD5A-6F33-78E6-A82457ED4414}"/>
                </a:ext>
              </a:extLst>
            </p:cNvPr>
            <p:cNvGrpSpPr/>
            <p:nvPr/>
          </p:nvGrpSpPr>
          <p:grpSpPr>
            <a:xfrm>
              <a:off x="6359987" y="1791386"/>
              <a:ext cx="137569" cy="2866060"/>
              <a:chOff x="6487309" y="1709178"/>
              <a:chExt cx="137569" cy="2866060"/>
            </a:xfrm>
          </p:grpSpPr>
          <p:cxnSp>
            <p:nvCxnSpPr>
              <p:cNvPr id="34" name="Gerader Verbinder 33">
                <a:extLst>
                  <a:ext uri="{FF2B5EF4-FFF2-40B4-BE49-F238E27FC236}">
                    <a16:creationId xmlns:a16="http://schemas.microsoft.com/office/drawing/2014/main" id="{62505489-F7AB-2B61-0768-FF7E6B21744B}"/>
                  </a:ext>
                </a:extLst>
              </p:cNvPr>
              <p:cNvCxnSpPr/>
              <p:nvPr/>
            </p:nvCxnSpPr>
            <p:spPr>
              <a:xfrm>
                <a:off x="6487309" y="1709178"/>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F290D7C2-DDA3-2D12-C4A7-BBD0B58C9ACB}"/>
                  </a:ext>
                </a:extLst>
              </p:cNvPr>
              <p:cNvCxnSpPr/>
              <p:nvPr/>
            </p:nvCxnSpPr>
            <p:spPr>
              <a:xfrm>
                <a:off x="6487309" y="2282390"/>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2CEB8E36-8683-B64C-F3D7-7BAEDF7469C7}"/>
                  </a:ext>
                </a:extLst>
              </p:cNvPr>
              <p:cNvCxnSpPr/>
              <p:nvPr/>
            </p:nvCxnSpPr>
            <p:spPr>
              <a:xfrm>
                <a:off x="6487309" y="2855602"/>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26BFF86B-46C1-D7EE-2A7C-5182BD5DF2D3}"/>
                  </a:ext>
                </a:extLst>
              </p:cNvPr>
              <p:cNvCxnSpPr/>
              <p:nvPr/>
            </p:nvCxnSpPr>
            <p:spPr>
              <a:xfrm>
                <a:off x="6487309" y="3428814"/>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09EDBE6B-DACA-884A-1FC7-7C4086292C1D}"/>
                  </a:ext>
                </a:extLst>
              </p:cNvPr>
              <p:cNvCxnSpPr/>
              <p:nvPr/>
            </p:nvCxnSpPr>
            <p:spPr>
              <a:xfrm>
                <a:off x="6487309" y="4002026"/>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22646C54-F693-69E0-8429-6CC640BA78A2}"/>
                  </a:ext>
                </a:extLst>
              </p:cNvPr>
              <p:cNvCxnSpPr/>
              <p:nvPr/>
            </p:nvCxnSpPr>
            <p:spPr>
              <a:xfrm>
                <a:off x="6487309" y="4575238"/>
                <a:ext cx="137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feld 15">
              <a:extLst>
                <a:ext uri="{FF2B5EF4-FFF2-40B4-BE49-F238E27FC236}">
                  <a16:creationId xmlns:a16="http://schemas.microsoft.com/office/drawing/2014/main" id="{6471F855-2D22-B0C6-E589-D3E04B4EC017}"/>
                </a:ext>
              </a:extLst>
            </p:cNvPr>
            <p:cNvSpPr txBox="1"/>
            <p:nvPr/>
          </p:nvSpPr>
          <p:spPr>
            <a:xfrm>
              <a:off x="5857488" y="3899568"/>
              <a:ext cx="535724" cy="369332"/>
            </a:xfrm>
            <a:prstGeom prst="rect">
              <a:avLst/>
            </a:prstGeom>
            <a:noFill/>
          </p:spPr>
          <p:txBody>
            <a:bodyPr wrap="none" rtlCol="0">
              <a:spAutoFit/>
            </a:bodyPr>
            <a:lstStyle/>
            <a:p>
              <a:r>
                <a:rPr lang="de-DE" dirty="0"/>
                <a:t>100</a:t>
              </a:r>
            </a:p>
          </p:txBody>
        </p:sp>
        <p:sp>
          <p:nvSpPr>
            <p:cNvPr id="17" name="Textfeld 16">
              <a:extLst>
                <a:ext uri="{FF2B5EF4-FFF2-40B4-BE49-F238E27FC236}">
                  <a16:creationId xmlns:a16="http://schemas.microsoft.com/office/drawing/2014/main" id="{D61AB4E6-2FD3-4B06-F899-2BE8BA892F2F}"/>
                </a:ext>
              </a:extLst>
            </p:cNvPr>
            <p:cNvSpPr txBox="1"/>
            <p:nvPr/>
          </p:nvSpPr>
          <p:spPr>
            <a:xfrm>
              <a:off x="5857488" y="3344878"/>
              <a:ext cx="535724" cy="369332"/>
            </a:xfrm>
            <a:prstGeom prst="rect">
              <a:avLst/>
            </a:prstGeom>
            <a:noFill/>
          </p:spPr>
          <p:txBody>
            <a:bodyPr wrap="none" rtlCol="0">
              <a:spAutoFit/>
            </a:bodyPr>
            <a:lstStyle/>
            <a:p>
              <a:r>
                <a:rPr lang="de-DE" dirty="0"/>
                <a:t>200</a:t>
              </a:r>
            </a:p>
          </p:txBody>
        </p:sp>
        <p:sp>
          <p:nvSpPr>
            <p:cNvPr id="18" name="Textfeld 17">
              <a:extLst>
                <a:ext uri="{FF2B5EF4-FFF2-40B4-BE49-F238E27FC236}">
                  <a16:creationId xmlns:a16="http://schemas.microsoft.com/office/drawing/2014/main" id="{F37B60F3-0FD9-42D0-171C-B6AA8737E764}"/>
                </a:ext>
              </a:extLst>
            </p:cNvPr>
            <p:cNvSpPr txBox="1"/>
            <p:nvPr/>
          </p:nvSpPr>
          <p:spPr>
            <a:xfrm>
              <a:off x="5857488" y="2742769"/>
              <a:ext cx="535724" cy="369332"/>
            </a:xfrm>
            <a:prstGeom prst="rect">
              <a:avLst/>
            </a:prstGeom>
            <a:noFill/>
          </p:spPr>
          <p:txBody>
            <a:bodyPr wrap="none" rtlCol="0">
              <a:spAutoFit/>
            </a:bodyPr>
            <a:lstStyle/>
            <a:p>
              <a:r>
                <a:rPr lang="de-DE" dirty="0"/>
                <a:t>300</a:t>
              </a:r>
            </a:p>
          </p:txBody>
        </p:sp>
        <p:sp>
          <p:nvSpPr>
            <p:cNvPr id="19" name="Textfeld 18">
              <a:extLst>
                <a:ext uri="{FF2B5EF4-FFF2-40B4-BE49-F238E27FC236}">
                  <a16:creationId xmlns:a16="http://schemas.microsoft.com/office/drawing/2014/main" id="{75818BFE-FD11-FF90-2E44-510D35ADC821}"/>
                </a:ext>
              </a:extLst>
            </p:cNvPr>
            <p:cNvSpPr txBox="1"/>
            <p:nvPr/>
          </p:nvSpPr>
          <p:spPr>
            <a:xfrm>
              <a:off x="5857488" y="2185309"/>
              <a:ext cx="535724" cy="369332"/>
            </a:xfrm>
            <a:prstGeom prst="rect">
              <a:avLst/>
            </a:prstGeom>
            <a:noFill/>
          </p:spPr>
          <p:txBody>
            <a:bodyPr wrap="none" rtlCol="0">
              <a:spAutoFit/>
            </a:bodyPr>
            <a:lstStyle/>
            <a:p>
              <a:r>
                <a:rPr lang="de-DE" dirty="0"/>
                <a:t>400</a:t>
              </a:r>
            </a:p>
          </p:txBody>
        </p:sp>
        <p:sp>
          <p:nvSpPr>
            <p:cNvPr id="20" name="Textfeld 19">
              <a:extLst>
                <a:ext uri="{FF2B5EF4-FFF2-40B4-BE49-F238E27FC236}">
                  <a16:creationId xmlns:a16="http://schemas.microsoft.com/office/drawing/2014/main" id="{BC44DA95-4B88-7405-EFD3-772166DF4E58}"/>
                </a:ext>
              </a:extLst>
            </p:cNvPr>
            <p:cNvSpPr txBox="1"/>
            <p:nvPr/>
          </p:nvSpPr>
          <p:spPr>
            <a:xfrm>
              <a:off x="5857488" y="1606720"/>
              <a:ext cx="535724" cy="369332"/>
            </a:xfrm>
            <a:prstGeom prst="rect">
              <a:avLst/>
            </a:prstGeom>
            <a:noFill/>
          </p:spPr>
          <p:txBody>
            <a:bodyPr wrap="none" rtlCol="0">
              <a:spAutoFit/>
            </a:bodyPr>
            <a:lstStyle/>
            <a:p>
              <a:r>
                <a:rPr lang="de-DE" dirty="0"/>
                <a:t>500</a:t>
              </a:r>
            </a:p>
          </p:txBody>
        </p:sp>
        <p:sp>
          <p:nvSpPr>
            <p:cNvPr id="21" name="Textfeld 20">
              <a:extLst>
                <a:ext uri="{FF2B5EF4-FFF2-40B4-BE49-F238E27FC236}">
                  <a16:creationId xmlns:a16="http://schemas.microsoft.com/office/drawing/2014/main" id="{AC534C3E-D608-F56A-9E56-6BEE9EC2EE7C}"/>
                </a:ext>
              </a:extLst>
            </p:cNvPr>
            <p:cNvSpPr txBox="1"/>
            <p:nvPr/>
          </p:nvSpPr>
          <p:spPr>
            <a:xfrm>
              <a:off x="5857488" y="1221211"/>
              <a:ext cx="473206" cy="369332"/>
            </a:xfrm>
            <a:prstGeom prst="rect">
              <a:avLst/>
            </a:prstGeom>
            <a:noFill/>
          </p:spPr>
          <p:txBody>
            <a:bodyPr wrap="none" rtlCol="0">
              <a:spAutoFit/>
            </a:bodyPr>
            <a:lstStyle/>
            <a:p>
              <a:r>
                <a:rPr lang="de-DE" dirty="0"/>
                <a:t>km</a:t>
              </a:r>
            </a:p>
          </p:txBody>
        </p:sp>
        <p:sp>
          <p:nvSpPr>
            <p:cNvPr id="22" name="Rechteck 21">
              <a:extLst>
                <a:ext uri="{FF2B5EF4-FFF2-40B4-BE49-F238E27FC236}">
                  <a16:creationId xmlns:a16="http://schemas.microsoft.com/office/drawing/2014/main" id="{6E2A2D96-8404-9A8C-113C-0814460DAD09}"/>
                </a:ext>
              </a:extLst>
            </p:cNvPr>
            <p:cNvSpPr/>
            <p:nvPr/>
          </p:nvSpPr>
          <p:spPr>
            <a:xfrm>
              <a:off x="6724145" y="2077374"/>
              <a:ext cx="797857" cy="28722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F2</a:t>
              </a:r>
            </a:p>
          </p:txBody>
        </p:sp>
        <p:sp>
          <p:nvSpPr>
            <p:cNvPr id="23" name="Rechteck 22">
              <a:extLst>
                <a:ext uri="{FF2B5EF4-FFF2-40B4-BE49-F238E27FC236}">
                  <a16:creationId xmlns:a16="http://schemas.microsoft.com/office/drawing/2014/main" id="{04049E6D-7277-E1B9-0896-971B56709611}"/>
                </a:ext>
              </a:extLst>
            </p:cNvPr>
            <p:cNvSpPr/>
            <p:nvPr/>
          </p:nvSpPr>
          <p:spPr>
            <a:xfrm>
              <a:off x="7747295" y="2805863"/>
              <a:ext cx="797857" cy="28722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F2</a:t>
              </a:r>
            </a:p>
          </p:txBody>
        </p:sp>
        <p:sp>
          <p:nvSpPr>
            <p:cNvPr id="24" name="Rechteck 23">
              <a:extLst>
                <a:ext uri="{FF2B5EF4-FFF2-40B4-BE49-F238E27FC236}">
                  <a16:creationId xmlns:a16="http://schemas.microsoft.com/office/drawing/2014/main" id="{35D2C2F5-4307-5CDF-1B73-E98F43C1D9BE}"/>
                </a:ext>
              </a:extLst>
            </p:cNvPr>
            <p:cNvSpPr/>
            <p:nvPr/>
          </p:nvSpPr>
          <p:spPr>
            <a:xfrm>
              <a:off x="8829500" y="2801519"/>
              <a:ext cx="797857" cy="28722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F2</a:t>
              </a:r>
            </a:p>
          </p:txBody>
        </p:sp>
        <p:sp>
          <p:nvSpPr>
            <p:cNvPr id="25" name="Rechteck 24">
              <a:extLst>
                <a:ext uri="{FF2B5EF4-FFF2-40B4-BE49-F238E27FC236}">
                  <a16:creationId xmlns:a16="http://schemas.microsoft.com/office/drawing/2014/main" id="{2F9A2D5C-392D-5409-3FF8-1E04FBE988E6}"/>
                </a:ext>
              </a:extLst>
            </p:cNvPr>
            <p:cNvSpPr/>
            <p:nvPr/>
          </p:nvSpPr>
          <p:spPr>
            <a:xfrm>
              <a:off x="6732474" y="3281679"/>
              <a:ext cx="797857" cy="2493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F1</a:t>
              </a:r>
            </a:p>
          </p:txBody>
        </p:sp>
        <p:sp>
          <p:nvSpPr>
            <p:cNvPr id="26" name="Rechteck 25">
              <a:extLst>
                <a:ext uri="{FF2B5EF4-FFF2-40B4-BE49-F238E27FC236}">
                  <a16:creationId xmlns:a16="http://schemas.microsoft.com/office/drawing/2014/main" id="{52ED31C5-C280-E6A4-8DCD-68A755C9CDBD}"/>
                </a:ext>
              </a:extLst>
            </p:cNvPr>
            <p:cNvSpPr/>
            <p:nvPr/>
          </p:nvSpPr>
          <p:spPr>
            <a:xfrm>
              <a:off x="6732474" y="3950368"/>
              <a:ext cx="797857" cy="18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E</a:t>
              </a:r>
            </a:p>
          </p:txBody>
        </p:sp>
        <p:sp>
          <p:nvSpPr>
            <p:cNvPr id="27" name="Rechteck 26">
              <a:extLst>
                <a:ext uri="{FF2B5EF4-FFF2-40B4-BE49-F238E27FC236}">
                  <a16:creationId xmlns:a16="http://schemas.microsoft.com/office/drawing/2014/main" id="{6644668E-8386-5BF4-9E20-76B24A45FC1D}"/>
                </a:ext>
              </a:extLst>
            </p:cNvPr>
            <p:cNvSpPr/>
            <p:nvPr/>
          </p:nvSpPr>
          <p:spPr>
            <a:xfrm>
              <a:off x="6732474" y="4175370"/>
              <a:ext cx="797857" cy="18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D</a:t>
              </a:r>
            </a:p>
          </p:txBody>
        </p:sp>
        <p:sp>
          <p:nvSpPr>
            <p:cNvPr id="28" name="Rechteck 27">
              <a:extLst>
                <a:ext uri="{FF2B5EF4-FFF2-40B4-BE49-F238E27FC236}">
                  <a16:creationId xmlns:a16="http://schemas.microsoft.com/office/drawing/2014/main" id="{6BE058BF-AF27-F6DB-3378-C9B0D91FB77B}"/>
                </a:ext>
              </a:extLst>
            </p:cNvPr>
            <p:cNvSpPr/>
            <p:nvPr/>
          </p:nvSpPr>
          <p:spPr>
            <a:xfrm>
              <a:off x="7749439" y="3950368"/>
              <a:ext cx="797857" cy="18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E</a:t>
              </a:r>
            </a:p>
          </p:txBody>
        </p:sp>
        <p:sp>
          <p:nvSpPr>
            <p:cNvPr id="29" name="Rechteck 28">
              <a:extLst>
                <a:ext uri="{FF2B5EF4-FFF2-40B4-BE49-F238E27FC236}">
                  <a16:creationId xmlns:a16="http://schemas.microsoft.com/office/drawing/2014/main" id="{4AD27222-ADE7-A6F5-AFC7-95D5A63DCCBF}"/>
                </a:ext>
              </a:extLst>
            </p:cNvPr>
            <p:cNvSpPr/>
            <p:nvPr/>
          </p:nvSpPr>
          <p:spPr>
            <a:xfrm>
              <a:off x="7749439" y="4175370"/>
              <a:ext cx="797857" cy="18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D</a:t>
              </a:r>
            </a:p>
          </p:txBody>
        </p:sp>
        <p:sp>
          <p:nvSpPr>
            <p:cNvPr id="30" name="Textfeld 29">
              <a:extLst>
                <a:ext uri="{FF2B5EF4-FFF2-40B4-BE49-F238E27FC236}">
                  <a16:creationId xmlns:a16="http://schemas.microsoft.com/office/drawing/2014/main" id="{4D296B51-7F90-051A-5ECC-3682440A0CCF}"/>
                </a:ext>
              </a:extLst>
            </p:cNvPr>
            <p:cNvSpPr txBox="1"/>
            <p:nvPr/>
          </p:nvSpPr>
          <p:spPr>
            <a:xfrm>
              <a:off x="7026635" y="1124789"/>
              <a:ext cx="1007392" cy="369332"/>
            </a:xfrm>
            <a:prstGeom prst="rect">
              <a:avLst/>
            </a:prstGeom>
            <a:noFill/>
          </p:spPr>
          <p:txBody>
            <a:bodyPr wrap="none" rtlCol="0">
              <a:spAutoFit/>
            </a:bodyPr>
            <a:lstStyle/>
            <a:p>
              <a:r>
                <a:rPr lang="de-DE" dirty="0"/>
                <a:t>tagsüber</a:t>
              </a:r>
            </a:p>
          </p:txBody>
        </p:sp>
        <p:sp>
          <p:nvSpPr>
            <p:cNvPr id="31" name="Textfeld 30">
              <a:extLst>
                <a:ext uri="{FF2B5EF4-FFF2-40B4-BE49-F238E27FC236}">
                  <a16:creationId xmlns:a16="http://schemas.microsoft.com/office/drawing/2014/main" id="{DE22449B-8368-1D55-61B1-E73C724EC86E}"/>
                </a:ext>
              </a:extLst>
            </p:cNvPr>
            <p:cNvSpPr txBox="1"/>
            <p:nvPr/>
          </p:nvSpPr>
          <p:spPr>
            <a:xfrm>
              <a:off x="8855166" y="1124789"/>
              <a:ext cx="801310" cy="369332"/>
            </a:xfrm>
            <a:prstGeom prst="rect">
              <a:avLst/>
            </a:prstGeom>
            <a:noFill/>
          </p:spPr>
          <p:txBody>
            <a:bodyPr wrap="none" rtlCol="0">
              <a:spAutoFit/>
            </a:bodyPr>
            <a:lstStyle/>
            <a:p>
              <a:r>
                <a:rPr lang="de-DE" dirty="0"/>
                <a:t>nachts</a:t>
              </a:r>
            </a:p>
          </p:txBody>
        </p:sp>
        <p:sp>
          <p:nvSpPr>
            <p:cNvPr id="32" name="Textfeld 31">
              <a:extLst>
                <a:ext uri="{FF2B5EF4-FFF2-40B4-BE49-F238E27FC236}">
                  <a16:creationId xmlns:a16="http://schemas.microsoft.com/office/drawing/2014/main" id="{8F4DAFC3-46B9-42FD-237E-FAAA65324DF5}"/>
                </a:ext>
              </a:extLst>
            </p:cNvPr>
            <p:cNvSpPr txBox="1"/>
            <p:nvPr/>
          </p:nvSpPr>
          <p:spPr>
            <a:xfrm>
              <a:off x="6637513" y="1433828"/>
              <a:ext cx="976549" cy="369332"/>
            </a:xfrm>
            <a:prstGeom prst="rect">
              <a:avLst/>
            </a:prstGeom>
            <a:noFill/>
          </p:spPr>
          <p:txBody>
            <a:bodyPr wrap="none" rtlCol="0">
              <a:spAutoFit/>
            </a:bodyPr>
            <a:lstStyle/>
            <a:p>
              <a:r>
                <a:rPr lang="de-DE" dirty="0"/>
                <a:t>Sommer</a:t>
              </a:r>
            </a:p>
          </p:txBody>
        </p:sp>
        <p:sp>
          <p:nvSpPr>
            <p:cNvPr id="33" name="Textfeld 32">
              <a:extLst>
                <a:ext uri="{FF2B5EF4-FFF2-40B4-BE49-F238E27FC236}">
                  <a16:creationId xmlns:a16="http://schemas.microsoft.com/office/drawing/2014/main" id="{C2688891-DC0C-A59A-D371-06B91F93EB85}"/>
                </a:ext>
              </a:extLst>
            </p:cNvPr>
            <p:cNvSpPr txBox="1"/>
            <p:nvPr/>
          </p:nvSpPr>
          <p:spPr>
            <a:xfrm>
              <a:off x="7756972" y="1433828"/>
              <a:ext cx="832472" cy="369332"/>
            </a:xfrm>
            <a:prstGeom prst="rect">
              <a:avLst/>
            </a:prstGeom>
            <a:noFill/>
          </p:spPr>
          <p:txBody>
            <a:bodyPr wrap="none" rtlCol="0">
              <a:spAutoFit/>
            </a:bodyPr>
            <a:lstStyle/>
            <a:p>
              <a:r>
                <a:rPr lang="de-DE" dirty="0"/>
                <a:t>Winter</a:t>
              </a:r>
            </a:p>
          </p:txBody>
        </p:sp>
      </p:grpSp>
    </p:spTree>
    <p:extLst>
      <p:ext uri="{BB962C8B-B14F-4D97-AF65-F5344CB8AC3E}">
        <p14:creationId xmlns:p14="http://schemas.microsoft.com/office/powerpoint/2010/main" val="35282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Solarer </a:t>
            </a:r>
            <a:r>
              <a:rPr kumimoji="0" lang="de-DE" sz="2800" b="0" i="0" u="none" strike="noStrike" kern="1200" cap="none" spc="0" normalizeH="0" baseline="0" noProof="0" dirty="0" err="1">
                <a:ln>
                  <a:noFill/>
                </a:ln>
                <a:solidFill>
                  <a:schemeClr val="tx1"/>
                </a:solidFill>
                <a:effectLst/>
                <a:uLnTx/>
                <a:uFillTx/>
                <a:latin typeface="+mn-lt"/>
                <a:ea typeface="+mj-ea"/>
                <a:cs typeface="+mj-cs"/>
              </a:rPr>
              <a:t>Flux</a:t>
            </a:r>
            <a:r>
              <a:rPr kumimoji="0" lang="de-DE" sz="2800" b="0" i="0" u="none" strike="noStrike" kern="1200" cap="none" spc="0" normalizeH="0" baseline="0" noProof="0" dirty="0">
                <a:ln>
                  <a:noFill/>
                </a:ln>
                <a:solidFill>
                  <a:schemeClr val="tx1"/>
                </a:solidFill>
                <a:effectLst/>
                <a:uLnTx/>
                <a:uFillTx/>
                <a:latin typeface="+mn-lt"/>
                <a:ea typeface="+mj-ea"/>
                <a:cs typeface="+mj-cs"/>
              </a:rPr>
              <a:t>, Sonnenaktivität</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D5A2DAA9-F0A6-5F67-B0B6-616D9361C476}"/>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sz="2400" dirty="0">
                <a:solidFill>
                  <a:srgbClr val="000000"/>
                </a:solidFill>
              </a:rPr>
              <a:t>Der solare </a:t>
            </a:r>
            <a:r>
              <a:rPr lang="de-DE" sz="2400" dirty="0" err="1">
                <a:solidFill>
                  <a:srgbClr val="000000"/>
                </a:solidFill>
              </a:rPr>
              <a:t>Flux</a:t>
            </a:r>
            <a:endParaRPr lang="de-DE" sz="2400" dirty="0">
              <a:solidFill>
                <a:srgbClr val="000000"/>
              </a:solidFill>
            </a:endParaRPr>
          </a:p>
          <a:p>
            <a:pPr lvl="3">
              <a:defRPr/>
            </a:pPr>
            <a:endParaRPr lang="de-DE" sz="600" dirty="0">
              <a:solidFill>
                <a:srgbClr val="000000"/>
              </a:solidFill>
            </a:endParaRPr>
          </a:p>
          <a:p>
            <a:pPr>
              <a:defRPr/>
            </a:pPr>
            <a:r>
              <a:rPr lang="de-DE" dirty="0">
                <a:solidFill>
                  <a:srgbClr val="000000"/>
                </a:solidFill>
              </a:rPr>
              <a:t>Ist ein Maß für die Energiestrahlung der Sonne gemessen bei 2,8Ghz (10,7cm)</a:t>
            </a:r>
          </a:p>
          <a:p>
            <a:pPr lvl="4">
              <a:defRPr/>
            </a:pPr>
            <a:endParaRPr lang="de-DE" sz="600" u="sng" dirty="0">
              <a:solidFill>
                <a:srgbClr val="000000"/>
              </a:solidFill>
            </a:endParaRPr>
          </a:p>
          <a:p>
            <a:pPr>
              <a:defRPr/>
            </a:pPr>
            <a:r>
              <a:rPr lang="de-DE" dirty="0">
                <a:solidFill>
                  <a:srgbClr val="000000"/>
                </a:solidFill>
              </a:rPr>
              <a:t>Werte über 100 führen zu einer starken Ionisierung der Ionosphäre und damit zu verbesserten Fernausbreitungsbedingungen auf den höheren Kurzwellenbändern</a:t>
            </a:r>
          </a:p>
          <a:p>
            <a:pPr lvl="4">
              <a:defRPr/>
            </a:pPr>
            <a:endParaRPr lang="de-DE" sz="600" u="sng" dirty="0">
              <a:solidFill>
                <a:srgbClr val="000000"/>
              </a:solidFill>
            </a:endParaRPr>
          </a:p>
          <a:p>
            <a:pPr>
              <a:defRPr/>
            </a:pPr>
            <a:r>
              <a:rPr lang="de-DE" dirty="0">
                <a:solidFill>
                  <a:srgbClr val="000000"/>
                </a:solidFill>
              </a:rPr>
              <a:t>Ist stark korrelierend mit der Sonnenfleckenrelativzahl</a:t>
            </a:r>
          </a:p>
          <a:p>
            <a:pPr lvl="4">
              <a:defRPr/>
            </a:pPr>
            <a:endParaRPr lang="de-DE" sz="600" dirty="0">
              <a:solidFill>
                <a:srgbClr val="000000"/>
              </a:solidFill>
            </a:endParaRPr>
          </a:p>
          <a:p>
            <a:pPr>
              <a:defRPr/>
            </a:pPr>
            <a:r>
              <a:rPr lang="de-DE" dirty="0">
                <a:solidFill>
                  <a:srgbClr val="000000"/>
                </a:solidFill>
              </a:rPr>
              <a:t>erreicht bei niedriger Sonnenaktivität (Sonnenfleckenminimum) Werte um ca. 70, im Sonnenfleckenmaximum hingegen Werte um 200</a:t>
            </a:r>
          </a:p>
          <a:p>
            <a:pPr lvl="4">
              <a:defRPr/>
            </a:pPr>
            <a:endParaRPr lang="de-DE" sz="600" dirty="0">
              <a:solidFill>
                <a:srgbClr val="000000"/>
              </a:solidFill>
            </a:endParaRPr>
          </a:p>
          <a:p>
            <a:pPr>
              <a:defRPr/>
            </a:pPr>
            <a:r>
              <a:rPr lang="de-DE" b="1" dirty="0">
                <a:solidFill>
                  <a:srgbClr val="000000"/>
                </a:solidFill>
              </a:rPr>
              <a:t>Die Sonnenaktivität ist einem regelmäßigen Zyklus von ca. 11 Jahren unterworfen</a:t>
            </a:r>
          </a:p>
          <a:p>
            <a:pPr>
              <a:defRPr/>
            </a:pPr>
            <a:endParaRPr lang="de-DE" sz="600" b="1" dirty="0">
              <a:solidFill>
                <a:srgbClr val="000000"/>
              </a:solidFill>
            </a:endParaRPr>
          </a:p>
          <a:p>
            <a:pPr>
              <a:defRPr/>
            </a:pPr>
            <a:r>
              <a:rPr lang="de-DE" b="1" dirty="0">
                <a:solidFill>
                  <a:srgbClr val="000000"/>
                </a:solidFill>
              </a:rPr>
              <a:t>Im Sonnenfleckenmaximum ist die Sonnenaktivität sehr hoch und führt zu stärkerer Ionisation der F-Region</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342311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Die Raumwelle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3F6630F0-5DB5-5032-883E-D3269C740F24}"/>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b="1" dirty="0">
                <a:solidFill>
                  <a:srgbClr val="000000"/>
                </a:solidFill>
              </a:rPr>
              <a:t>LUF</a:t>
            </a:r>
            <a:r>
              <a:rPr lang="de-DE" dirty="0">
                <a:solidFill>
                  <a:srgbClr val="000000"/>
                </a:solidFill>
              </a:rPr>
              <a:t>: „</a:t>
            </a:r>
            <a:r>
              <a:rPr lang="de-DE" dirty="0" err="1">
                <a:solidFill>
                  <a:srgbClr val="000000"/>
                </a:solidFill>
              </a:rPr>
              <a:t>Lowest</a:t>
            </a:r>
            <a:r>
              <a:rPr lang="de-DE" dirty="0">
                <a:solidFill>
                  <a:srgbClr val="000000"/>
                </a:solidFill>
              </a:rPr>
              <a:t> </a:t>
            </a:r>
            <a:r>
              <a:rPr lang="de-DE" dirty="0" err="1">
                <a:solidFill>
                  <a:srgbClr val="000000"/>
                </a:solidFill>
              </a:rPr>
              <a:t>Usable</a:t>
            </a:r>
            <a:r>
              <a:rPr lang="de-DE" dirty="0">
                <a:solidFill>
                  <a:srgbClr val="000000"/>
                </a:solidFill>
              </a:rPr>
              <a:t> </a:t>
            </a:r>
            <a:r>
              <a:rPr lang="de-DE" dirty="0" err="1">
                <a:solidFill>
                  <a:srgbClr val="000000"/>
                </a:solidFill>
              </a:rPr>
              <a:t>Frequency</a:t>
            </a:r>
            <a:r>
              <a:rPr lang="de-DE" dirty="0">
                <a:solidFill>
                  <a:srgbClr val="000000"/>
                </a:solidFill>
              </a:rPr>
              <a:t>“, die niedrigste Frequenz, die für Verbindungen über die Raumwelle als noch brauchbar angesehen wird, </a:t>
            </a:r>
            <a:r>
              <a:rPr lang="de-DE" b="1" dirty="0">
                <a:solidFill>
                  <a:srgbClr val="000000"/>
                </a:solidFill>
              </a:rPr>
              <a:t>hängt wesentlich ab vom Ionisierungsgrad der D-Schicht</a:t>
            </a:r>
          </a:p>
          <a:p>
            <a:pPr>
              <a:defRPr/>
            </a:pPr>
            <a:endParaRPr lang="de-DE" sz="1200" dirty="0">
              <a:solidFill>
                <a:srgbClr val="000000"/>
              </a:solidFill>
            </a:endParaRPr>
          </a:p>
          <a:p>
            <a:pPr>
              <a:defRPr/>
            </a:pPr>
            <a:r>
              <a:rPr lang="de-DE" b="1" dirty="0">
                <a:solidFill>
                  <a:srgbClr val="000000"/>
                </a:solidFill>
              </a:rPr>
              <a:t>MUF</a:t>
            </a:r>
            <a:r>
              <a:rPr lang="de-DE" dirty="0">
                <a:solidFill>
                  <a:srgbClr val="000000"/>
                </a:solidFill>
              </a:rPr>
              <a:t>: „Maximum </a:t>
            </a:r>
            <a:r>
              <a:rPr lang="de-DE" dirty="0" err="1">
                <a:solidFill>
                  <a:srgbClr val="000000"/>
                </a:solidFill>
              </a:rPr>
              <a:t>Usable</a:t>
            </a:r>
            <a:r>
              <a:rPr lang="de-DE" dirty="0">
                <a:solidFill>
                  <a:srgbClr val="000000"/>
                </a:solidFill>
              </a:rPr>
              <a:t> </a:t>
            </a:r>
            <a:r>
              <a:rPr lang="de-DE" dirty="0" err="1">
                <a:solidFill>
                  <a:srgbClr val="000000"/>
                </a:solidFill>
              </a:rPr>
              <a:t>Frequency</a:t>
            </a:r>
            <a:r>
              <a:rPr lang="de-DE" dirty="0">
                <a:solidFill>
                  <a:srgbClr val="000000"/>
                </a:solidFill>
              </a:rPr>
              <a:t>“, die höchste Frequenz, die für Verbindungen über die Raumwelle als noch brauchbar angesehen wird, </a:t>
            </a:r>
            <a:r>
              <a:rPr lang="de-DE" b="1" dirty="0">
                <a:solidFill>
                  <a:srgbClr val="000000"/>
                </a:solidFill>
              </a:rPr>
              <a:t>hängt wesentlich ab vom Ionisierungsgrad der F2-Schicht</a:t>
            </a:r>
          </a:p>
          <a:p>
            <a:pPr>
              <a:defRPr/>
            </a:pPr>
            <a:endParaRPr lang="de-DE" sz="1200" b="1" dirty="0">
              <a:solidFill>
                <a:srgbClr val="000000"/>
              </a:solidFill>
            </a:endParaRPr>
          </a:p>
          <a:p>
            <a:pPr>
              <a:defRPr/>
            </a:pPr>
            <a:r>
              <a:rPr lang="de-DE" dirty="0">
                <a:solidFill>
                  <a:srgbClr val="000000"/>
                </a:solidFill>
              </a:rPr>
              <a:t>Kritische Frequenz </a:t>
            </a:r>
            <a:r>
              <a:rPr lang="de-DE" dirty="0" err="1">
                <a:solidFill>
                  <a:srgbClr val="000000"/>
                </a:solidFill>
              </a:rPr>
              <a:t>f</a:t>
            </a:r>
            <a:r>
              <a:rPr lang="de-DE" baseline="-25000" dirty="0" err="1">
                <a:solidFill>
                  <a:srgbClr val="000000"/>
                </a:solidFill>
              </a:rPr>
              <a:t>K</a:t>
            </a:r>
            <a:r>
              <a:rPr lang="de-DE" dirty="0">
                <a:solidFill>
                  <a:srgbClr val="000000"/>
                </a:solidFill>
              </a:rPr>
              <a:t>: höchste Frequenz, die bei senkrechter Abstrahlung gerade noch reflektiert wird</a:t>
            </a:r>
          </a:p>
          <a:p>
            <a:pPr>
              <a:defRPr/>
            </a:pPr>
            <a:endParaRPr lang="de-DE" sz="1200" dirty="0">
              <a:solidFill>
                <a:srgbClr val="000000"/>
              </a:solidFill>
            </a:endParaRPr>
          </a:p>
          <a:p>
            <a:pPr>
              <a:defRPr/>
            </a:pPr>
            <a:r>
              <a:rPr lang="de-DE" dirty="0">
                <a:solidFill>
                  <a:srgbClr val="000000"/>
                </a:solidFill>
              </a:rPr>
              <a:t>Die MUF wird berechnet nach dem </a:t>
            </a:r>
            <a:r>
              <a:rPr lang="de-DE" dirty="0" err="1">
                <a:solidFill>
                  <a:srgbClr val="000000"/>
                </a:solidFill>
              </a:rPr>
              <a:t>Sekansgesetz</a:t>
            </a:r>
            <a:r>
              <a:rPr lang="de-DE" dirty="0">
                <a:solidFill>
                  <a:srgbClr val="000000"/>
                </a:solidFill>
              </a:rPr>
              <a:t> für </a:t>
            </a:r>
            <a:r>
              <a:rPr lang="de-DE" dirty="0">
                <a:latin typeface="Symbol" panose="05050102010706020507" pitchFamily="18" charset="2"/>
              </a:rPr>
              <a:t>a</a:t>
            </a:r>
            <a:r>
              <a:rPr lang="de-DE" dirty="0">
                <a:solidFill>
                  <a:srgbClr val="000000"/>
                </a:solidFill>
              </a:rPr>
              <a:t> &gt; 40° : MUF = </a:t>
            </a:r>
            <a:r>
              <a:rPr lang="de-DE" dirty="0" err="1">
                <a:solidFill>
                  <a:srgbClr val="000000"/>
                </a:solidFill>
              </a:rPr>
              <a:t>f</a:t>
            </a:r>
            <a:r>
              <a:rPr lang="de-DE" baseline="-25000" dirty="0" err="1">
                <a:solidFill>
                  <a:srgbClr val="000000"/>
                </a:solidFill>
              </a:rPr>
              <a:t>K</a:t>
            </a:r>
            <a:r>
              <a:rPr lang="de-DE" dirty="0">
                <a:solidFill>
                  <a:srgbClr val="000000"/>
                </a:solidFill>
              </a:rPr>
              <a:t> / sin </a:t>
            </a:r>
            <a:r>
              <a:rPr lang="de-DE" dirty="0">
                <a:latin typeface="Symbol" panose="05050102010706020507" pitchFamily="18" charset="2"/>
              </a:rPr>
              <a:t>a</a:t>
            </a:r>
          </a:p>
          <a:p>
            <a:pPr>
              <a:defRPr/>
            </a:pPr>
            <a:endParaRPr lang="de-DE" sz="1200" dirty="0">
              <a:solidFill>
                <a:srgbClr val="000000"/>
              </a:solidFill>
            </a:endParaRPr>
          </a:p>
          <a:p>
            <a:pPr>
              <a:defRPr/>
            </a:pPr>
            <a:r>
              <a:rPr lang="de-DE" dirty="0">
                <a:solidFill>
                  <a:srgbClr val="000000"/>
                </a:solidFill>
              </a:rPr>
              <a:t>Frequenzen etwas unterhalb der MUF sind für die Ausbreitung am günstigsten</a:t>
            </a:r>
            <a:endParaRPr lang="de-DE" sz="1200" dirty="0">
              <a:solidFill>
                <a:srgbClr val="000000"/>
              </a:solidFill>
            </a:endParaRPr>
          </a:p>
          <a:p>
            <a:pPr marL="0" indent="0">
              <a:buNone/>
              <a:defRPr/>
            </a:pPr>
            <a:r>
              <a:rPr lang="de-DE" dirty="0">
                <a:solidFill>
                  <a:srgbClr val="000000"/>
                </a:solidFill>
                <a:sym typeface="Wingdings" panose="05000000000000000000" pitchFamily="2" charset="2"/>
              </a:rPr>
              <a:t> 	 optimale Frequenz </a:t>
            </a:r>
            <a:r>
              <a:rPr lang="de-DE" dirty="0" err="1">
                <a:solidFill>
                  <a:srgbClr val="000000"/>
                </a:solidFill>
                <a:sym typeface="Wingdings" panose="05000000000000000000" pitchFamily="2" charset="2"/>
              </a:rPr>
              <a:t>f</a:t>
            </a:r>
            <a:r>
              <a:rPr lang="de-DE" baseline="-25000" dirty="0" err="1">
                <a:solidFill>
                  <a:srgbClr val="000000"/>
                </a:solidFill>
                <a:sym typeface="Wingdings" panose="05000000000000000000" pitchFamily="2" charset="2"/>
              </a:rPr>
              <a:t>opt</a:t>
            </a:r>
            <a:r>
              <a:rPr lang="de-DE" dirty="0">
                <a:solidFill>
                  <a:srgbClr val="000000"/>
                </a:solidFill>
                <a:sym typeface="Wingdings" panose="05000000000000000000" pitchFamily="2" charset="2"/>
              </a:rPr>
              <a:t> = 0,85 * MUF</a:t>
            </a:r>
          </a:p>
          <a:p>
            <a:pPr>
              <a:defRPr/>
            </a:pPr>
            <a:endParaRPr lang="de-DE"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306570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Begriffe zur Wellenausbreitung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3F6630F0-5DB5-5032-883E-D3269C740F24}"/>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t>Tote Zone:</a:t>
            </a:r>
          </a:p>
          <a:p>
            <a:pPr marL="233983" lvl="1" indent="0">
              <a:buNone/>
              <a:defRPr/>
            </a:pPr>
            <a:r>
              <a:rPr lang="de-DE" b="1" dirty="0"/>
              <a:t>Als tote Zone wird der Bereich bezeichnet, in dem die Bodenwelle</a:t>
            </a:r>
            <a:br>
              <a:rPr lang="de-DE" b="1" dirty="0"/>
            </a:br>
            <a:r>
              <a:rPr lang="de-DE" b="1" dirty="0"/>
              <a:t>nicht mehr und die Raumwelle noch nicht empfangen werden kann</a:t>
            </a:r>
          </a:p>
          <a:p>
            <a:pPr marL="0" indent="0">
              <a:buNone/>
              <a:defRPr/>
            </a:pPr>
            <a:endParaRPr lang="de-DE" sz="1000" b="1" dirty="0">
              <a:solidFill>
                <a:srgbClr val="000000"/>
              </a:solidFill>
            </a:endParaRPr>
          </a:p>
          <a:p>
            <a:pPr marL="0" indent="0">
              <a:buNone/>
              <a:defRPr/>
            </a:pPr>
            <a:r>
              <a:rPr lang="de-DE" b="1" dirty="0">
                <a:solidFill>
                  <a:srgbClr val="000000"/>
                </a:solidFill>
              </a:rPr>
              <a:t>Feldstärkeschwankung (Fading):</a:t>
            </a:r>
          </a:p>
          <a:p>
            <a:pPr marL="233983" lvl="1" indent="0">
              <a:buNone/>
              <a:defRPr/>
            </a:pPr>
            <a:r>
              <a:rPr lang="de-DE" b="1" dirty="0">
                <a:solidFill>
                  <a:srgbClr val="000000"/>
                </a:solidFill>
              </a:rPr>
              <a:t>Tritt auf durch das Zusammenwirken/Überlagern</a:t>
            </a:r>
            <a:br>
              <a:rPr lang="de-DE" b="1" dirty="0">
                <a:solidFill>
                  <a:srgbClr val="000000"/>
                </a:solidFill>
              </a:rPr>
            </a:br>
            <a:r>
              <a:rPr lang="de-DE" b="1" dirty="0">
                <a:solidFill>
                  <a:srgbClr val="000000"/>
                </a:solidFill>
              </a:rPr>
              <a:t>von Raum- und Bodenwelle</a:t>
            </a:r>
            <a:endParaRPr lang="de-DE" dirty="0">
              <a:solidFill>
                <a:srgbClr val="000000"/>
              </a:solidFill>
            </a:endParaRPr>
          </a:p>
          <a:p>
            <a:pPr>
              <a:defRPr/>
            </a:pPr>
            <a:endParaRPr lang="de-DE" sz="1000" b="1" dirty="0">
              <a:solidFill>
                <a:srgbClr val="000000"/>
              </a:solidFill>
            </a:endParaRPr>
          </a:p>
          <a:p>
            <a:pPr marL="0" indent="0">
              <a:buNone/>
              <a:defRPr/>
            </a:pPr>
            <a:r>
              <a:rPr lang="de-DE" b="1" dirty="0" err="1">
                <a:solidFill>
                  <a:srgbClr val="000000"/>
                </a:solidFill>
              </a:rPr>
              <a:t>Backscatter</a:t>
            </a:r>
            <a:r>
              <a:rPr lang="de-DE" b="1" dirty="0">
                <a:solidFill>
                  <a:srgbClr val="000000"/>
                </a:solidFill>
              </a:rPr>
              <a:t> (Rückstreuung):</a:t>
            </a:r>
          </a:p>
          <a:p>
            <a:pPr marL="233983" lvl="1" indent="0">
              <a:buNone/>
              <a:defRPr/>
            </a:pPr>
            <a:r>
              <a:rPr lang="de-DE" dirty="0">
                <a:solidFill>
                  <a:srgbClr val="000000"/>
                </a:solidFill>
              </a:rPr>
              <a:t>Wird eine Frequenz weit über der MUF genutzt, so kann es bei </a:t>
            </a:r>
            <a:r>
              <a:rPr lang="de-DE" dirty="0" err="1">
                <a:solidFill>
                  <a:srgbClr val="000000"/>
                </a:solidFill>
              </a:rPr>
              <a:t>Inhomogenitäten</a:t>
            </a:r>
            <a:r>
              <a:rPr lang="de-DE" dirty="0">
                <a:solidFill>
                  <a:srgbClr val="000000"/>
                </a:solidFill>
              </a:rPr>
              <a:t> in der Ionosphäre zu sogenanntem </a:t>
            </a:r>
            <a:r>
              <a:rPr lang="de-DE" dirty="0" err="1">
                <a:solidFill>
                  <a:srgbClr val="000000"/>
                </a:solidFill>
              </a:rPr>
              <a:t>Backscatter</a:t>
            </a:r>
            <a:r>
              <a:rPr lang="de-DE" dirty="0">
                <a:solidFill>
                  <a:srgbClr val="000000"/>
                </a:solidFill>
              </a:rPr>
              <a:t> kommen. Dies macht sich im Signal durch Flatterfading bemerkbar</a:t>
            </a:r>
          </a:p>
          <a:p>
            <a:pPr>
              <a:defRPr/>
            </a:pPr>
            <a:endParaRPr lang="de-DE" sz="1050" dirty="0">
              <a:solidFill>
                <a:srgbClr val="000000"/>
              </a:solidFill>
            </a:endParaRPr>
          </a:p>
          <a:p>
            <a:pPr marL="0" indent="0">
              <a:buNone/>
              <a:defRPr/>
            </a:pPr>
            <a:r>
              <a:rPr lang="de-DE" b="1" dirty="0" err="1">
                <a:solidFill>
                  <a:srgbClr val="000000"/>
                </a:solidFill>
              </a:rPr>
              <a:t>Mögel</a:t>
            </a:r>
            <a:r>
              <a:rPr lang="de-DE" b="1" dirty="0">
                <a:solidFill>
                  <a:srgbClr val="000000"/>
                </a:solidFill>
              </a:rPr>
              <a:t>-</a:t>
            </a:r>
            <a:r>
              <a:rPr lang="de-DE" b="1" dirty="0" err="1">
                <a:solidFill>
                  <a:srgbClr val="000000"/>
                </a:solidFill>
              </a:rPr>
              <a:t>Dellinger</a:t>
            </a:r>
            <a:r>
              <a:rPr lang="de-DE" b="1" dirty="0">
                <a:solidFill>
                  <a:srgbClr val="000000"/>
                </a:solidFill>
              </a:rPr>
              <a:t>-Effekt:</a:t>
            </a:r>
          </a:p>
          <a:p>
            <a:pPr marL="233983" lvl="1" indent="0">
              <a:buNone/>
              <a:defRPr/>
            </a:pPr>
            <a:r>
              <a:rPr lang="de-DE" b="1" dirty="0">
                <a:solidFill>
                  <a:srgbClr val="000000"/>
                </a:solidFill>
              </a:rPr>
              <a:t>Totalausfall der Reflexion an der Ionosphäre (zeitlich begrenzt)</a:t>
            </a:r>
            <a:r>
              <a:rPr lang="de-DE" dirty="0">
                <a:solidFill>
                  <a:srgbClr val="000000"/>
                </a:solidFill>
              </a:rPr>
              <a:t>, z. B. als Folge einer starken Ionisierung der D-Schicht nach einem </a:t>
            </a:r>
            <a:r>
              <a:rPr lang="de-DE" dirty="0" err="1">
                <a:solidFill>
                  <a:srgbClr val="000000"/>
                </a:solidFill>
              </a:rPr>
              <a:t>Flare</a:t>
            </a:r>
            <a:r>
              <a:rPr lang="de-DE" dirty="0">
                <a:solidFill>
                  <a:srgbClr val="000000"/>
                </a:solidFill>
              </a:rPr>
              <a:t> (Sonneneruption)</a:t>
            </a:r>
          </a:p>
          <a:p>
            <a:pPr>
              <a:defRPr/>
            </a:pPr>
            <a:endParaRPr lang="de-DE" dirty="0">
              <a:solidFill>
                <a:srgbClr val="000000"/>
              </a:solidFill>
            </a:endParaRPr>
          </a:p>
        </p:txBody>
      </p:sp>
      <p:grpSp>
        <p:nvGrpSpPr>
          <p:cNvPr id="10" name="Gruppieren 9">
            <a:extLst>
              <a:ext uri="{FF2B5EF4-FFF2-40B4-BE49-F238E27FC236}">
                <a16:creationId xmlns:a16="http://schemas.microsoft.com/office/drawing/2014/main" id="{C971E448-EBFE-76D8-4C91-2435F19216E9}"/>
              </a:ext>
            </a:extLst>
          </p:cNvPr>
          <p:cNvGrpSpPr/>
          <p:nvPr/>
        </p:nvGrpSpPr>
        <p:grpSpPr>
          <a:xfrm>
            <a:off x="6134238" y="1087215"/>
            <a:ext cx="4522350" cy="2650997"/>
            <a:chOff x="3029282" y="512786"/>
            <a:chExt cx="4522350" cy="2650997"/>
          </a:xfrm>
        </p:grpSpPr>
        <p:grpSp>
          <p:nvGrpSpPr>
            <p:cNvPr id="14" name="Gruppieren 13">
              <a:extLst>
                <a:ext uri="{FF2B5EF4-FFF2-40B4-BE49-F238E27FC236}">
                  <a16:creationId xmlns:a16="http://schemas.microsoft.com/office/drawing/2014/main" id="{39860464-D925-2B15-B367-42B70BE4ABFB}"/>
                </a:ext>
              </a:extLst>
            </p:cNvPr>
            <p:cNvGrpSpPr/>
            <p:nvPr/>
          </p:nvGrpSpPr>
          <p:grpSpPr>
            <a:xfrm rot="19805687">
              <a:off x="3108654" y="2697831"/>
              <a:ext cx="121024" cy="312255"/>
              <a:chOff x="1199170" y="1061715"/>
              <a:chExt cx="121024" cy="312255"/>
            </a:xfrm>
          </p:grpSpPr>
          <p:sp>
            <p:nvSpPr>
              <p:cNvPr id="30" name="Gleichschenkliges Dreieck 29">
                <a:extLst>
                  <a:ext uri="{FF2B5EF4-FFF2-40B4-BE49-F238E27FC236}">
                    <a16:creationId xmlns:a16="http://schemas.microsoft.com/office/drawing/2014/main" id="{6CEC82AB-C480-B3D0-F8B9-C7714289CBF5}"/>
                  </a:ext>
                </a:extLst>
              </p:cNvPr>
              <p:cNvSpPr/>
              <p:nvPr/>
            </p:nvSpPr>
            <p:spPr>
              <a:xfrm>
                <a:off x="1199170" y="1138660"/>
                <a:ext cx="121024" cy="235310"/>
              </a:xfrm>
              <a:prstGeom prst="triangl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E30A7793-FEB0-B146-D7D9-A8AEF211D722}"/>
                  </a:ext>
                </a:extLst>
              </p:cNvPr>
              <p:cNvSpPr/>
              <p:nvPr/>
            </p:nvSpPr>
            <p:spPr>
              <a:xfrm>
                <a:off x="1223682" y="1061715"/>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5" name="Gruppieren 14">
              <a:extLst>
                <a:ext uri="{FF2B5EF4-FFF2-40B4-BE49-F238E27FC236}">
                  <a16:creationId xmlns:a16="http://schemas.microsoft.com/office/drawing/2014/main" id="{C8A08FDC-7FB3-0167-2D35-90C0E1EFE922}"/>
                </a:ext>
              </a:extLst>
            </p:cNvPr>
            <p:cNvGrpSpPr/>
            <p:nvPr/>
          </p:nvGrpSpPr>
          <p:grpSpPr>
            <a:xfrm rot="1971309">
              <a:off x="7367348" y="2710715"/>
              <a:ext cx="121024" cy="312255"/>
              <a:chOff x="1199170" y="1061715"/>
              <a:chExt cx="121024" cy="312255"/>
            </a:xfrm>
          </p:grpSpPr>
          <p:sp>
            <p:nvSpPr>
              <p:cNvPr id="28" name="Gleichschenkliges Dreieck 27">
                <a:extLst>
                  <a:ext uri="{FF2B5EF4-FFF2-40B4-BE49-F238E27FC236}">
                    <a16:creationId xmlns:a16="http://schemas.microsoft.com/office/drawing/2014/main" id="{E2C9ED21-0BA8-4677-C070-CE8B7DDA18BE}"/>
                  </a:ext>
                </a:extLst>
              </p:cNvPr>
              <p:cNvSpPr/>
              <p:nvPr/>
            </p:nvSpPr>
            <p:spPr>
              <a:xfrm>
                <a:off x="1199170" y="1138660"/>
                <a:ext cx="121024" cy="235310"/>
              </a:xfrm>
              <a:prstGeom prst="triangl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B4FA9A01-F7FB-DBBB-7DC9-174D9C738910}"/>
                  </a:ext>
                </a:extLst>
              </p:cNvPr>
              <p:cNvSpPr/>
              <p:nvPr/>
            </p:nvSpPr>
            <p:spPr>
              <a:xfrm>
                <a:off x="1223682" y="1061715"/>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6" name="Freihandform: Form 15">
              <a:extLst>
                <a:ext uri="{FF2B5EF4-FFF2-40B4-BE49-F238E27FC236}">
                  <a16:creationId xmlns:a16="http://schemas.microsoft.com/office/drawing/2014/main" id="{8A848FB2-8694-B342-6724-CE664C776375}"/>
                </a:ext>
              </a:extLst>
            </p:cNvPr>
            <p:cNvSpPr/>
            <p:nvPr/>
          </p:nvSpPr>
          <p:spPr>
            <a:xfrm>
              <a:off x="3158430" y="915188"/>
              <a:ext cx="4159279" cy="448246"/>
            </a:xfrm>
            <a:custGeom>
              <a:avLst/>
              <a:gdLst>
                <a:gd name="connsiteX0" fmla="*/ 0 w 4572000"/>
                <a:gd name="connsiteY0" fmla="*/ 36463 h 49910"/>
                <a:gd name="connsiteX1" fmla="*/ 4572000 w 4572000"/>
                <a:gd name="connsiteY1" fmla="*/ 49910 h 49910"/>
                <a:gd name="connsiteX0" fmla="*/ 0 w 4572000"/>
                <a:gd name="connsiteY0" fmla="*/ 579479 h 592926"/>
                <a:gd name="connsiteX1" fmla="*/ 4572000 w 4572000"/>
                <a:gd name="connsiteY1" fmla="*/ 592926 h 592926"/>
                <a:gd name="connsiteX0" fmla="*/ 0 w 4572000"/>
                <a:gd name="connsiteY0" fmla="*/ 774180 h 787627"/>
                <a:gd name="connsiteX1" fmla="*/ 4572000 w 4572000"/>
                <a:gd name="connsiteY1" fmla="*/ 787627 h 787627"/>
                <a:gd name="connsiteX0" fmla="*/ 0 w 4572000"/>
                <a:gd name="connsiteY0" fmla="*/ 622200 h 635647"/>
                <a:gd name="connsiteX1" fmla="*/ 4572000 w 4572000"/>
                <a:gd name="connsiteY1" fmla="*/ 635647 h 635647"/>
                <a:gd name="connsiteX0" fmla="*/ 0 w 4572000"/>
                <a:gd name="connsiteY0" fmla="*/ 616963 h 630410"/>
                <a:gd name="connsiteX1" fmla="*/ 4572000 w 4572000"/>
                <a:gd name="connsiteY1" fmla="*/ 630410 h 630410"/>
                <a:gd name="connsiteX0" fmla="*/ 0 w 4572000"/>
                <a:gd name="connsiteY0" fmla="*/ 607326 h 620773"/>
                <a:gd name="connsiteX1" fmla="*/ 4572000 w 4572000"/>
                <a:gd name="connsiteY1" fmla="*/ 620773 h 620773"/>
                <a:gd name="connsiteX0" fmla="*/ 0 w 4408863"/>
                <a:gd name="connsiteY0" fmla="*/ 538079 h 712891"/>
                <a:gd name="connsiteX1" fmla="*/ 4408863 w 4408863"/>
                <a:gd name="connsiteY1" fmla="*/ 712891 h 712891"/>
                <a:gd name="connsiteX0" fmla="*/ 0 w 4408863"/>
                <a:gd name="connsiteY0" fmla="*/ 476607 h 651419"/>
                <a:gd name="connsiteX1" fmla="*/ 4408863 w 4408863"/>
                <a:gd name="connsiteY1" fmla="*/ 651419 h 651419"/>
                <a:gd name="connsiteX0" fmla="*/ 0 w 4204943"/>
                <a:gd name="connsiteY0" fmla="*/ 564076 h 564076"/>
                <a:gd name="connsiteX1" fmla="*/ 4204943 w 4204943"/>
                <a:gd name="connsiteY1" fmla="*/ 550629 h 564076"/>
                <a:gd name="connsiteX0" fmla="*/ 0 w 4204943"/>
                <a:gd name="connsiteY0" fmla="*/ 431528 h 431528"/>
                <a:gd name="connsiteX1" fmla="*/ 4204943 w 4204943"/>
                <a:gd name="connsiteY1" fmla="*/ 418081 h 431528"/>
                <a:gd name="connsiteX0" fmla="*/ 0 w 4204943"/>
                <a:gd name="connsiteY0" fmla="*/ 435803 h 435803"/>
                <a:gd name="connsiteX1" fmla="*/ 4204943 w 4204943"/>
                <a:gd name="connsiteY1" fmla="*/ 422356 h 435803"/>
                <a:gd name="connsiteX0" fmla="*/ 0 w 4204943"/>
                <a:gd name="connsiteY0" fmla="*/ 369573 h 369573"/>
                <a:gd name="connsiteX1" fmla="*/ 4204943 w 4204943"/>
                <a:gd name="connsiteY1" fmla="*/ 356126 h 369573"/>
                <a:gd name="connsiteX0" fmla="*/ 0 w 4204943"/>
                <a:gd name="connsiteY0" fmla="*/ 407808 h 407808"/>
                <a:gd name="connsiteX1" fmla="*/ 4204943 w 4204943"/>
                <a:gd name="connsiteY1" fmla="*/ 394361 h 407808"/>
                <a:gd name="connsiteX0" fmla="*/ 0 w 4204943"/>
                <a:gd name="connsiteY0" fmla="*/ 448246 h 448246"/>
                <a:gd name="connsiteX1" fmla="*/ 4204943 w 4204943"/>
                <a:gd name="connsiteY1" fmla="*/ 434799 h 448246"/>
              </a:gdLst>
              <a:ahLst/>
              <a:cxnLst>
                <a:cxn ang="0">
                  <a:pos x="connsiteX0" y="connsiteY0"/>
                </a:cxn>
                <a:cxn ang="0">
                  <a:pos x="connsiteX1" y="connsiteY1"/>
                </a:cxn>
              </a:cxnLst>
              <a:rect l="l" t="t" r="r" b="b"/>
              <a:pathLst>
                <a:path w="4204943" h="448246">
                  <a:moveTo>
                    <a:pt x="0" y="448246"/>
                  </a:moveTo>
                  <a:cubicBezTo>
                    <a:pt x="1115403" y="-123256"/>
                    <a:pt x="3132506" y="-170317"/>
                    <a:pt x="4204943" y="434799"/>
                  </a:cubicBezTo>
                </a:path>
              </a:pathLst>
            </a:custGeom>
            <a:noFill/>
            <a:ln w="3175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9352A088-25D2-44A4-DAB7-6E67F4A9331B}"/>
                </a:ext>
              </a:extLst>
            </p:cNvPr>
            <p:cNvCxnSpPr>
              <a:cxnSpLocks/>
              <a:stCxn id="31" idx="7"/>
            </p:cNvCxnSpPr>
            <p:nvPr/>
          </p:nvCxnSpPr>
          <p:spPr>
            <a:xfrm flipV="1">
              <a:off x="3118649" y="1019773"/>
              <a:ext cx="1767918" cy="169529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775EC28E-617E-A225-45CE-2CEB5E0B7C3B}"/>
                </a:ext>
              </a:extLst>
            </p:cNvPr>
            <p:cNvSpPr txBox="1"/>
            <p:nvPr/>
          </p:nvSpPr>
          <p:spPr>
            <a:xfrm>
              <a:off x="4615847" y="512786"/>
              <a:ext cx="1244443" cy="369332"/>
            </a:xfrm>
            <a:prstGeom prst="rect">
              <a:avLst/>
            </a:prstGeom>
            <a:noFill/>
          </p:spPr>
          <p:txBody>
            <a:bodyPr wrap="none" rtlCol="0">
              <a:spAutoFit/>
            </a:bodyPr>
            <a:lstStyle/>
            <a:p>
              <a:r>
                <a:rPr lang="de-DE" dirty="0"/>
                <a:t>Ionosphäre</a:t>
              </a:r>
            </a:p>
          </p:txBody>
        </p:sp>
        <p:sp>
          <p:nvSpPr>
            <p:cNvPr id="19" name="Textfeld 18">
              <a:extLst>
                <a:ext uri="{FF2B5EF4-FFF2-40B4-BE49-F238E27FC236}">
                  <a16:creationId xmlns:a16="http://schemas.microsoft.com/office/drawing/2014/main" id="{2210D506-A7C2-F33C-8D4F-0BE897E758C2}"/>
                </a:ext>
              </a:extLst>
            </p:cNvPr>
            <p:cNvSpPr txBox="1"/>
            <p:nvPr/>
          </p:nvSpPr>
          <p:spPr>
            <a:xfrm rot="19026773">
              <a:off x="3342480" y="1537882"/>
              <a:ext cx="1224566" cy="369332"/>
            </a:xfrm>
            <a:prstGeom prst="rect">
              <a:avLst/>
            </a:prstGeom>
            <a:noFill/>
          </p:spPr>
          <p:txBody>
            <a:bodyPr wrap="none" rtlCol="0">
              <a:spAutoFit/>
            </a:bodyPr>
            <a:lstStyle/>
            <a:p>
              <a:r>
                <a:rPr lang="de-DE" dirty="0"/>
                <a:t>Raumwelle</a:t>
              </a:r>
            </a:p>
          </p:txBody>
        </p:sp>
        <p:cxnSp>
          <p:nvCxnSpPr>
            <p:cNvPr id="20" name="Gerader Verbinder 19">
              <a:extLst>
                <a:ext uri="{FF2B5EF4-FFF2-40B4-BE49-F238E27FC236}">
                  <a16:creationId xmlns:a16="http://schemas.microsoft.com/office/drawing/2014/main" id="{EB1ADE2F-1CE2-117F-1B45-AC27A557584B}"/>
                </a:ext>
              </a:extLst>
            </p:cNvPr>
            <p:cNvCxnSpPr>
              <a:cxnSpLocks/>
            </p:cNvCxnSpPr>
            <p:nvPr/>
          </p:nvCxnSpPr>
          <p:spPr>
            <a:xfrm>
              <a:off x="5549900" y="996950"/>
              <a:ext cx="1942281" cy="176837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Freihandform: Form 20">
              <a:extLst>
                <a:ext uri="{FF2B5EF4-FFF2-40B4-BE49-F238E27FC236}">
                  <a16:creationId xmlns:a16="http://schemas.microsoft.com/office/drawing/2014/main" id="{02AE475B-C1B1-BB5C-057E-87C58C42C9A7}"/>
                </a:ext>
              </a:extLst>
            </p:cNvPr>
            <p:cNvSpPr/>
            <p:nvPr/>
          </p:nvSpPr>
          <p:spPr>
            <a:xfrm>
              <a:off x="4895851" y="905728"/>
              <a:ext cx="660399" cy="103922"/>
            </a:xfrm>
            <a:custGeom>
              <a:avLst/>
              <a:gdLst>
                <a:gd name="connsiteX0" fmla="*/ 0 w 4572000"/>
                <a:gd name="connsiteY0" fmla="*/ 36463 h 49910"/>
                <a:gd name="connsiteX1" fmla="*/ 4572000 w 4572000"/>
                <a:gd name="connsiteY1" fmla="*/ 49910 h 49910"/>
                <a:gd name="connsiteX0" fmla="*/ 0 w 4572000"/>
                <a:gd name="connsiteY0" fmla="*/ 579479 h 592926"/>
                <a:gd name="connsiteX1" fmla="*/ 4572000 w 4572000"/>
                <a:gd name="connsiteY1" fmla="*/ 592926 h 592926"/>
                <a:gd name="connsiteX0" fmla="*/ 0 w 4572000"/>
                <a:gd name="connsiteY0" fmla="*/ 774180 h 787627"/>
                <a:gd name="connsiteX1" fmla="*/ 4572000 w 4572000"/>
                <a:gd name="connsiteY1" fmla="*/ 787627 h 787627"/>
                <a:gd name="connsiteX0" fmla="*/ 0 w 4572000"/>
                <a:gd name="connsiteY0" fmla="*/ 622200 h 635647"/>
                <a:gd name="connsiteX1" fmla="*/ 4572000 w 4572000"/>
                <a:gd name="connsiteY1" fmla="*/ 635647 h 635647"/>
                <a:gd name="connsiteX0" fmla="*/ 0 w 4572000"/>
                <a:gd name="connsiteY0" fmla="*/ 616963 h 630410"/>
                <a:gd name="connsiteX1" fmla="*/ 4572000 w 4572000"/>
                <a:gd name="connsiteY1" fmla="*/ 630410 h 630410"/>
                <a:gd name="connsiteX0" fmla="*/ 0 w 4572000"/>
                <a:gd name="connsiteY0" fmla="*/ 607326 h 620773"/>
                <a:gd name="connsiteX1" fmla="*/ 4572000 w 4572000"/>
                <a:gd name="connsiteY1" fmla="*/ 620773 h 620773"/>
                <a:gd name="connsiteX0" fmla="*/ 0 w 4572000"/>
                <a:gd name="connsiteY0" fmla="*/ 799186 h 812633"/>
                <a:gd name="connsiteX1" fmla="*/ 4572000 w 4572000"/>
                <a:gd name="connsiteY1" fmla="*/ 812633 h 812633"/>
                <a:gd name="connsiteX0" fmla="*/ 0 w 4572000"/>
                <a:gd name="connsiteY0" fmla="*/ 921201 h 934648"/>
                <a:gd name="connsiteX1" fmla="*/ 4572000 w 4572000"/>
                <a:gd name="connsiteY1" fmla="*/ 934648 h 934648"/>
                <a:gd name="connsiteX0" fmla="*/ 0 w 4572000"/>
                <a:gd name="connsiteY0" fmla="*/ 729923 h 743370"/>
                <a:gd name="connsiteX1" fmla="*/ 4572000 w 4572000"/>
                <a:gd name="connsiteY1" fmla="*/ 743370 h 743370"/>
                <a:gd name="connsiteX0" fmla="*/ 0 w 4572000"/>
                <a:gd name="connsiteY0" fmla="*/ 661715 h 675162"/>
                <a:gd name="connsiteX1" fmla="*/ 4572000 w 4572000"/>
                <a:gd name="connsiteY1" fmla="*/ 675162 h 675162"/>
                <a:gd name="connsiteX0" fmla="*/ 0 w 4572000"/>
                <a:gd name="connsiteY0" fmla="*/ 641280 h 654727"/>
                <a:gd name="connsiteX1" fmla="*/ 4572000 w 4572000"/>
                <a:gd name="connsiteY1" fmla="*/ 654727 h 654727"/>
              </a:gdLst>
              <a:ahLst/>
              <a:cxnLst>
                <a:cxn ang="0">
                  <a:pos x="connsiteX0" y="connsiteY0"/>
                </a:cxn>
                <a:cxn ang="0">
                  <a:pos x="connsiteX1" y="connsiteY1"/>
                </a:cxn>
              </a:cxnLst>
              <a:rect l="l" t="t" r="r" b="b"/>
              <a:pathLst>
                <a:path w="4572000" h="654727">
                  <a:moveTo>
                    <a:pt x="0" y="641280"/>
                  </a:moveTo>
                  <a:cubicBezTo>
                    <a:pt x="1156186" y="-199163"/>
                    <a:pt x="3458779" y="-232778"/>
                    <a:pt x="4572000" y="654727"/>
                  </a:cubicBezTo>
                </a:path>
              </a:pathLst>
            </a:custGeom>
            <a:noFill/>
            <a:ln w="254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DF7490EE-5920-3D5A-CA3E-333D604F7242}"/>
                </a:ext>
              </a:extLst>
            </p:cNvPr>
            <p:cNvSpPr txBox="1"/>
            <p:nvPr/>
          </p:nvSpPr>
          <p:spPr>
            <a:xfrm rot="2583691">
              <a:off x="5865244" y="1480512"/>
              <a:ext cx="1224566" cy="369332"/>
            </a:xfrm>
            <a:prstGeom prst="rect">
              <a:avLst/>
            </a:prstGeom>
            <a:noFill/>
          </p:spPr>
          <p:txBody>
            <a:bodyPr wrap="none" rtlCol="0">
              <a:spAutoFit/>
            </a:bodyPr>
            <a:lstStyle/>
            <a:p>
              <a:r>
                <a:rPr lang="de-DE" dirty="0"/>
                <a:t>Raumwelle</a:t>
              </a:r>
            </a:p>
          </p:txBody>
        </p:sp>
        <p:cxnSp>
          <p:nvCxnSpPr>
            <p:cNvPr id="23" name="Gerader Verbinder 22">
              <a:extLst>
                <a:ext uri="{FF2B5EF4-FFF2-40B4-BE49-F238E27FC236}">
                  <a16:creationId xmlns:a16="http://schemas.microsoft.com/office/drawing/2014/main" id="{754F7005-BACE-BC47-8B9A-034058B93F83}"/>
                </a:ext>
              </a:extLst>
            </p:cNvPr>
            <p:cNvCxnSpPr>
              <a:cxnSpLocks/>
            </p:cNvCxnSpPr>
            <p:nvPr/>
          </p:nvCxnSpPr>
          <p:spPr>
            <a:xfrm flipV="1">
              <a:off x="3111910" y="2534664"/>
              <a:ext cx="1629696" cy="208536"/>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9E8EDA52-CCA8-BDBB-6EFA-0738842E6CCF}"/>
                </a:ext>
              </a:extLst>
            </p:cNvPr>
            <p:cNvSpPr txBox="1"/>
            <p:nvPr/>
          </p:nvSpPr>
          <p:spPr>
            <a:xfrm rot="21171267">
              <a:off x="3330985" y="2332546"/>
              <a:ext cx="1288686" cy="369332"/>
            </a:xfrm>
            <a:prstGeom prst="rect">
              <a:avLst/>
            </a:prstGeom>
            <a:noFill/>
          </p:spPr>
          <p:txBody>
            <a:bodyPr wrap="none" rtlCol="0">
              <a:spAutoFit/>
            </a:bodyPr>
            <a:lstStyle/>
            <a:p>
              <a:r>
                <a:rPr lang="de-DE" dirty="0"/>
                <a:t>Bodenwelle</a:t>
              </a:r>
            </a:p>
          </p:txBody>
        </p:sp>
        <p:sp>
          <p:nvSpPr>
            <p:cNvPr id="25" name="Freihandform: Form 24">
              <a:extLst>
                <a:ext uri="{FF2B5EF4-FFF2-40B4-BE49-F238E27FC236}">
                  <a16:creationId xmlns:a16="http://schemas.microsoft.com/office/drawing/2014/main" id="{7E023CC2-3DFF-B01B-A8EC-D37B4993599C}"/>
                </a:ext>
              </a:extLst>
            </p:cNvPr>
            <p:cNvSpPr/>
            <p:nvPr/>
          </p:nvSpPr>
          <p:spPr>
            <a:xfrm>
              <a:off x="4747788" y="2505506"/>
              <a:ext cx="2537623" cy="473921"/>
            </a:xfrm>
            <a:custGeom>
              <a:avLst/>
              <a:gdLst>
                <a:gd name="connsiteX0" fmla="*/ 0 w 4572000"/>
                <a:gd name="connsiteY0" fmla="*/ 36463 h 49910"/>
                <a:gd name="connsiteX1" fmla="*/ 4572000 w 4572000"/>
                <a:gd name="connsiteY1" fmla="*/ 49910 h 49910"/>
                <a:gd name="connsiteX0" fmla="*/ 0 w 4572000"/>
                <a:gd name="connsiteY0" fmla="*/ 579479 h 592926"/>
                <a:gd name="connsiteX1" fmla="*/ 4572000 w 4572000"/>
                <a:gd name="connsiteY1" fmla="*/ 592926 h 592926"/>
                <a:gd name="connsiteX0" fmla="*/ 0 w 4572000"/>
                <a:gd name="connsiteY0" fmla="*/ 774180 h 787627"/>
                <a:gd name="connsiteX1" fmla="*/ 4572000 w 4572000"/>
                <a:gd name="connsiteY1" fmla="*/ 787627 h 787627"/>
                <a:gd name="connsiteX0" fmla="*/ 0 w 4572000"/>
                <a:gd name="connsiteY0" fmla="*/ 622200 h 635647"/>
                <a:gd name="connsiteX1" fmla="*/ 4572000 w 4572000"/>
                <a:gd name="connsiteY1" fmla="*/ 635647 h 635647"/>
                <a:gd name="connsiteX0" fmla="*/ 0 w 4572000"/>
                <a:gd name="connsiteY0" fmla="*/ 616963 h 630410"/>
                <a:gd name="connsiteX1" fmla="*/ 4572000 w 4572000"/>
                <a:gd name="connsiteY1" fmla="*/ 630410 h 630410"/>
                <a:gd name="connsiteX0" fmla="*/ 0 w 4572000"/>
                <a:gd name="connsiteY0" fmla="*/ 607326 h 620773"/>
                <a:gd name="connsiteX1" fmla="*/ 4572000 w 4572000"/>
                <a:gd name="connsiteY1" fmla="*/ 620773 h 620773"/>
                <a:gd name="connsiteX0" fmla="*/ 0 w 4572000"/>
                <a:gd name="connsiteY0" fmla="*/ 799186 h 812633"/>
                <a:gd name="connsiteX1" fmla="*/ 4572000 w 4572000"/>
                <a:gd name="connsiteY1" fmla="*/ 812633 h 812633"/>
                <a:gd name="connsiteX0" fmla="*/ 0 w 4572000"/>
                <a:gd name="connsiteY0" fmla="*/ 921201 h 934648"/>
                <a:gd name="connsiteX1" fmla="*/ 4572000 w 4572000"/>
                <a:gd name="connsiteY1" fmla="*/ 934648 h 934648"/>
                <a:gd name="connsiteX0" fmla="*/ 0 w 4572000"/>
                <a:gd name="connsiteY0" fmla="*/ 729923 h 743370"/>
                <a:gd name="connsiteX1" fmla="*/ 4572000 w 4572000"/>
                <a:gd name="connsiteY1" fmla="*/ 743370 h 743370"/>
                <a:gd name="connsiteX0" fmla="*/ 0 w 4572000"/>
                <a:gd name="connsiteY0" fmla="*/ 661715 h 675162"/>
                <a:gd name="connsiteX1" fmla="*/ 4572000 w 4572000"/>
                <a:gd name="connsiteY1" fmla="*/ 675162 h 675162"/>
                <a:gd name="connsiteX0" fmla="*/ 0 w 4572000"/>
                <a:gd name="connsiteY0" fmla="*/ 641280 h 654727"/>
                <a:gd name="connsiteX1" fmla="*/ 4572000 w 4572000"/>
                <a:gd name="connsiteY1" fmla="*/ 654727 h 654727"/>
                <a:gd name="connsiteX0" fmla="*/ 0 w 4585363"/>
                <a:gd name="connsiteY0" fmla="*/ 412838 h 1023594"/>
                <a:gd name="connsiteX1" fmla="*/ 4585363 w 4585363"/>
                <a:gd name="connsiteY1" fmla="*/ 1023594 h 1023594"/>
                <a:gd name="connsiteX0" fmla="*/ 0 w 4598726"/>
                <a:gd name="connsiteY0" fmla="*/ 468950 h 895351"/>
                <a:gd name="connsiteX1" fmla="*/ 4598726 w 4598726"/>
                <a:gd name="connsiteY1" fmla="*/ 895351 h 895351"/>
                <a:gd name="connsiteX0" fmla="*/ 0 w 4598726"/>
                <a:gd name="connsiteY0" fmla="*/ 343176 h 769577"/>
                <a:gd name="connsiteX1" fmla="*/ 4598726 w 4598726"/>
                <a:gd name="connsiteY1" fmla="*/ 769577 h 769577"/>
                <a:gd name="connsiteX0" fmla="*/ 0 w 4598726"/>
                <a:gd name="connsiteY0" fmla="*/ 45115 h 471516"/>
                <a:gd name="connsiteX1" fmla="*/ 4598726 w 4598726"/>
                <a:gd name="connsiteY1" fmla="*/ 471516 h 471516"/>
                <a:gd name="connsiteX0" fmla="*/ 0 w 4598726"/>
                <a:gd name="connsiteY0" fmla="*/ 47520 h 473921"/>
                <a:gd name="connsiteX1" fmla="*/ 4598726 w 4598726"/>
                <a:gd name="connsiteY1" fmla="*/ 473921 h 473921"/>
              </a:gdLst>
              <a:ahLst/>
              <a:cxnLst>
                <a:cxn ang="0">
                  <a:pos x="connsiteX0" y="connsiteY0"/>
                </a:cxn>
                <a:cxn ang="0">
                  <a:pos x="connsiteX1" y="connsiteY1"/>
                </a:cxn>
              </a:cxnLst>
              <a:rect l="l" t="t" r="r" b="b"/>
              <a:pathLst>
                <a:path w="4598726" h="473921">
                  <a:moveTo>
                    <a:pt x="0" y="47520"/>
                  </a:moveTo>
                  <a:cubicBezTo>
                    <a:pt x="1410096" y="-99749"/>
                    <a:pt x="3538963" y="109983"/>
                    <a:pt x="4598726" y="473921"/>
                  </a:cubicBezTo>
                </a:path>
              </a:pathLst>
            </a:custGeom>
            <a:noFill/>
            <a:ln w="1333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DA742D8D-5F92-C7F5-A9D6-205861352AC2}"/>
                </a:ext>
              </a:extLst>
            </p:cNvPr>
            <p:cNvSpPr/>
            <p:nvPr/>
          </p:nvSpPr>
          <p:spPr>
            <a:xfrm>
              <a:off x="3029282" y="2509056"/>
              <a:ext cx="4522350" cy="654727"/>
            </a:xfrm>
            <a:custGeom>
              <a:avLst/>
              <a:gdLst>
                <a:gd name="connsiteX0" fmla="*/ 0 w 4572000"/>
                <a:gd name="connsiteY0" fmla="*/ 36463 h 49910"/>
                <a:gd name="connsiteX1" fmla="*/ 4572000 w 4572000"/>
                <a:gd name="connsiteY1" fmla="*/ 49910 h 49910"/>
                <a:gd name="connsiteX0" fmla="*/ 0 w 4572000"/>
                <a:gd name="connsiteY0" fmla="*/ 579479 h 592926"/>
                <a:gd name="connsiteX1" fmla="*/ 4572000 w 4572000"/>
                <a:gd name="connsiteY1" fmla="*/ 592926 h 592926"/>
                <a:gd name="connsiteX0" fmla="*/ 0 w 4572000"/>
                <a:gd name="connsiteY0" fmla="*/ 774180 h 787627"/>
                <a:gd name="connsiteX1" fmla="*/ 4572000 w 4572000"/>
                <a:gd name="connsiteY1" fmla="*/ 787627 h 787627"/>
                <a:gd name="connsiteX0" fmla="*/ 0 w 4572000"/>
                <a:gd name="connsiteY0" fmla="*/ 622200 h 635647"/>
                <a:gd name="connsiteX1" fmla="*/ 4572000 w 4572000"/>
                <a:gd name="connsiteY1" fmla="*/ 635647 h 635647"/>
                <a:gd name="connsiteX0" fmla="*/ 0 w 4572000"/>
                <a:gd name="connsiteY0" fmla="*/ 616963 h 630410"/>
                <a:gd name="connsiteX1" fmla="*/ 4572000 w 4572000"/>
                <a:gd name="connsiteY1" fmla="*/ 630410 h 630410"/>
                <a:gd name="connsiteX0" fmla="*/ 0 w 4572000"/>
                <a:gd name="connsiteY0" fmla="*/ 607326 h 620773"/>
                <a:gd name="connsiteX1" fmla="*/ 4572000 w 4572000"/>
                <a:gd name="connsiteY1" fmla="*/ 620773 h 620773"/>
                <a:gd name="connsiteX0" fmla="*/ 0 w 4572000"/>
                <a:gd name="connsiteY0" fmla="*/ 799186 h 812633"/>
                <a:gd name="connsiteX1" fmla="*/ 4572000 w 4572000"/>
                <a:gd name="connsiteY1" fmla="*/ 812633 h 812633"/>
                <a:gd name="connsiteX0" fmla="*/ 0 w 4572000"/>
                <a:gd name="connsiteY0" fmla="*/ 921201 h 934648"/>
                <a:gd name="connsiteX1" fmla="*/ 4572000 w 4572000"/>
                <a:gd name="connsiteY1" fmla="*/ 934648 h 934648"/>
                <a:gd name="connsiteX0" fmla="*/ 0 w 4572000"/>
                <a:gd name="connsiteY0" fmla="*/ 729923 h 743370"/>
                <a:gd name="connsiteX1" fmla="*/ 4572000 w 4572000"/>
                <a:gd name="connsiteY1" fmla="*/ 743370 h 743370"/>
                <a:gd name="connsiteX0" fmla="*/ 0 w 4572000"/>
                <a:gd name="connsiteY0" fmla="*/ 661715 h 675162"/>
                <a:gd name="connsiteX1" fmla="*/ 4572000 w 4572000"/>
                <a:gd name="connsiteY1" fmla="*/ 675162 h 675162"/>
                <a:gd name="connsiteX0" fmla="*/ 0 w 4572000"/>
                <a:gd name="connsiteY0" fmla="*/ 641280 h 654727"/>
                <a:gd name="connsiteX1" fmla="*/ 4572000 w 4572000"/>
                <a:gd name="connsiteY1" fmla="*/ 654727 h 654727"/>
              </a:gdLst>
              <a:ahLst/>
              <a:cxnLst>
                <a:cxn ang="0">
                  <a:pos x="connsiteX0" y="connsiteY0"/>
                </a:cxn>
                <a:cxn ang="0">
                  <a:pos x="connsiteX1" y="connsiteY1"/>
                </a:cxn>
              </a:cxnLst>
              <a:rect l="l" t="t" r="r" b="b"/>
              <a:pathLst>
                <a:path w="4572000" h="654727">
                  <a:moveTo>
                    <a:pt x="0" y="641280"/>
                  </a:moveTo>
                  <a:cubicBezTo>
                    <a:pt x="1156186" y="-199163"/>
                    <a:pt x="3458779" y="-232778"/>
                    <a:pt x="4572000" y="654727"/>
                  </a:cubicBezTo>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4BF43879-F6D0-CFCF-E413-BBBEB1F70D34}"/>
                </a:ext>
              </a:extLst>
            </p:cNvPr>
            <p:cNvSpPr txBox="1"/>
            <p:nvPr/>
          </p:nvSpPr>
          <p:spPr>
            <a:xfrm>
              <a:off x="5394063" y="2177165"/>
              <a:ext cx="1104148" cy="369332"/>
            </a:xfrm>
            <a:prstGeom prst="rect">
              <a:avLst/>
            </a:prstGeom>
            <a:noFill/>
          </p:spPr>
          <p:txBody>
            <a:bodyPr wrap="none" rtlCol="0">
              <a:spAutoFit/>
            </a:bodyPr>
            <a:lstStyle/>
            <a:p>
              <a:r>
                <a:rPr lang="de-DE" dirty="0"/>
                <a:t>Tote Zone</a:t>
              </a:r>
            </a:p>
          </p:txBody>
        </p:sp>
      </p:grpSp>
    </p:spTree>
    <p:extLst>
      <p:ext uri="{BB962C8B-B14F-4D97-AF65-F5344CB8AC3E}">
        <p14:creationId xmlns:p14="http://schemas.microsoft.com/office/powerpoint/2010/main" val="289986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Begriffe zur Wellenausbreitung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3F6630F0-5DB5-5032-883E-D3269C740F24}"/>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t>Long </a:t>
            </a:r>
            <a:r>
              <a:rPr lang="de-DE" b="1" dirty="0" err="1"/>
              <a:t>path</a:t>
            </a:r>
            <a:r>
              <a:rPr lang="de-DE" b="1" dirty="0"/>
              <a:t>:</a:t>
            </a:r>
            <a:endParaRPr lang="de-DE" dirty="0"/>
          </a:p>
          <a:p>
            <a:pPr marL="255581" lvl="1" indent="0">
              <a:buNone/>
              <a:defRPr/>
            </a:pPr>
            <a:r>
              <a:rPr lang="de-DE" dirty="0"/>
              <a:t>Aufgrund der Ausbreitungsbedingungen ist es manchmal günstiger, eine Funkverbindung</a:t>
            </a:r>
            <a:br>
              <a:rPr lang="de-DE" dirty="0"/>
            </a:br>
            <a:r>
              <a:rPr lang="de-DE" b="1" dirty="0"/>
              <a:t>über den indirekten, längeren Weg</a:t>
            </a:r>
            <a:r>
              <a:rPr lang="de-DE" dirty="0"/>
              <a:t> durchzuführen. Die Antennenrichtung ist dann </a:t>
            </a:r>
            <a:br>
              <a:rPr lang="de-DE" dirty="0"/>
            </a:br>
            <a:r>
              <a:rPr lang="de-DE" dirty="0"/>
              <a:t>gegenüber dem direkten Weg um 180 verdreht.</a:t>
            </a:r>
          </a:p>
          <a:p>
            <a:pPr>
              <a:defRPr/>
            </a:pPr>
            <a:endParaRPr lang="de-DE" sz="400" dirty="0">
              <a:solidFill>
                <a:srgbClr val="FF0000"/>
              </a:solidFill>
            </a:endParaRPr>
          </a:p>
          <a:p>
            <a:pPr marL="0" indent="0">
              <a:buNone/>
              <a:defRPr/>
            </a:pPr>
            <a:r>
              <a:rPr lang="de-DE" b="1" dirty="0"/>
              <a:t>Short </a:t>
            </a:r>
            <a:r>
              <a:rPr lang="de-DE" b="1" dirty="0" err="1"/>
              <a:t>skip</a:t>
            </a:r>
            <a:r>
              <a:rPr lang="de-DE" b="1" dirty="0"/>
              <a:t>:</a:t>
            </a:r>
          </a:p>
          <a:p>
            <a:pPr marL="233983" lvl="1" indent="0">
              <a:buNone/>
              <a:defRPr/>
            </a:pPr>
            <a:r>
              <a:rPr lang="de-DE" b="1" dirty="0"/>
              <a:t>Sprungentfernungen von unter 1000 km, besonders möglich im 10m-Band</a:t>
            </a:r>
            <a:br>
              <a:rPr lang="de-DE" b="1" dirty="0"/>
            </a:br>
            <a:r>
              <a:rPr lang="de-DE" b="1" dirty="0"/>
              <a:t>durch Reflexion im sporadischen E-Bereich</a:t>
            </a:r>
          </a:p>
          <a:p>
            <a:pPr>
              <a:defRPr/>
            </a:pPr>
            <a:endParaRPr lang="de-DE" sz="400" dirty="0">
              <a:solidFill>
                <a:srgbClr val="FF0000"/>
              </a:solidFill>
            </a:endParaRPr>
          </a:p>
          <a:p>
            <a:pPr marL="0" indent="0">
              <a:buNone/>
              <a:defRPr/>
            </a:pPr>
            <a:r>
              <a:rPr lang="de-DE" b="1" dirty="0" err="1"/>
              <a:t>Greyline</a:t>
            </a:r>
            <a:r>
              <a:rPr lang="de-DE" b="1" dirty="0"/>
              <a:t>:</a:t>
            </a:r>
          </a:p>
          <a:p>
            <a:pPr marL="255581" lvl="1" indent="0">
              <a:buNone/>
              <a:defRPr/>
            </a:pPr>
            <a:r>
              <a:rPr lang="de-DE" b="1" dirty="0"/>
              <a:t>Dämmerungszone um die Tag-Nacht-Grenze </a:t>
            </a:r>
            <a:r>
              <a:rPr lang="de-DE" dirty="0"/>
              <a:t>herum. Spielt für die</a:t>
            </a:r>
            <a:br>
              <a:rPr lang="de-DE" dirty="0"/>
            </a:br>
            <a:r>
              <a:rPr lang="de-DE" dirty="0"/>
              <a:t>Kurzwellenausbreitung eine wesentliche Rolle. Ihr Verlauf verändert</a:t>
            </a:r>
            <a:br>
              <a:rPr lang="de-DE" dirty="0"/>
            </a:br>
            <a:r>
              <a:rPr lang="de-DE" dirty="0"/>
              <a:t>sich über die Jahreszeiten aufgrund der Erdneigung.</a:t>
            </a:r>
          </a:p>
          <a:p>
            <a:pPr marL="255581" lvl="1" indent="0">
              <a:buNone/>
              <a:defRPr/>
            </a:pPr>
            <a:endParaRPr lang="de-DE" sz="400" dirty="0"/>
          </a:p>
          <a:p>
            <a:pPr marL="0" indent="0">
              <a:buNone/>
              <a:defRPr/>
            </a:pPr>
            <a:r>
              <a:rPr lang="de-DE" sz="1600" dirty="0"/>
              <a:t>Für </a:t>
            </a:r>
            <a:r>
              <a:rPr lang="de-DE" sz="1600" b="1" dirty="0"/>
              <a:t>Weitverkehrsverbindungen oberhalb 30MHz (VHF/UHF) </a:t>
            </a:r>
            <a:r>
              <a:rPr lang="de-DE" sz="1600" dirty="0"/>
              <a:t>wird hauptsächlich die </a:t>
            </a:r>
            <a:r>
              <a:rPr lang="de-DE" sz="1600" b="1" dirty="0" err="1"/>
              <a:t>troposhärische</a:t>
            </a:r>
            <a:r>
              <a:rPr lang="de-DE" sz="1600" b="1" dirty="0"/>
              <a:t> Ausbreitung </a:t>
            </a:r>
            <a:r>
              <a:rPr lang="de-DE" sz="1600" dirty="0"/>
              <a:t>genutzt. Die </a:t>
            </a:r>
            <a:r>
              <a:rPr lang="de-DE" sz="1600" dirty="0" err="1"/>
              <a:t>Troposhäre</a:t>
            </a:r>
            <a:r>
              <a:rPr lang="de-DE" sz="1600" dirty="0"/>
              <a:t> ist der Teil der Atmosphäre, in dem die </a:t>
            </a:r>
            <a:r>
              <a:rPr lang="de-DE" sz="1600" b="1" dirty="0"/>
              <a:t>Wettererscheinungen</a:t>
            </a:r>
            <a:r>
              <a:rPr lang="de-DE" sz="1600" dirty="0"/>
              <a:t> stattfinden. Hier kommt es zu Beugung, Reflexion und Streuung der Wellen an Bereichen unterschiedlicher Dichte und Temperatur</a:t>
            </a:r>
          </a:p>
          <a:p>
            <a:pPr>
              <a:defRPr/>
            </a:pPr>
            <a:endParaRPr lang="de-DE" dirty="0">
              <a:solidFill>
                <a:srgbClr val="000000"/>
              </a:solidFill>
            </a:endParaRPr>
          </a:p>
        </p:txBody>
      </p:sp>
      <p:grpSp>
        <p:nvGrpSpPr>
          <p:cNvPr id="26" name="Gruppieren 25">
            <a:extLst>
              <a:ext uri="{FF2B5EF4-FFF2-40B4-BE49-F238E27FC236}">
                <a16:creationId xmlns:a16="http://schemas.microsoft.com/office/drawing/2014/main" id="{24D75DF2-EEFC-6949-3B3B-99FD1E398A8A}"/>
              </a:ext>
            </a:extLst>
          </p:cNvPr>
          <p:cNvGrpSpPr/>
          <p:nvPr/>
        </p:nvGrpSpPr>
        <p:grpSpPr>
          <a:xfrm>
            <a:off x="8325134" y="1131106"/>
            <a:ext cx="2308353" cy="2229730"/>
            <a:chOff x="8117274" y="2205277"/>
            <a:chExt cx="2475269" cy="2390961"/>
          </a:xfrm>
        </p:grpSpPr>
        <p:grpSp>
          <p:nvGrpSpPr>
            <p:cNvPr id="10" name="Gruppieren 9">
              <a:extLst>
                <a:ext uri="{FF2B5EF4-FFF2-40B4-BE49-F238E27FC236}">
                  <a16:creationId xmlns:a16="http://schemas.microsoft.com/office/drawing/2014/main" id="{06D3BBE6-9A74-DD00-97E9-6E0F560FFB66}"/>
                </a:ext>
              </a:extLst>
            </p:cNvPr>
            <p:cNvGrpSpPr/>
            <p:nvPr/>
          </p:nvGrpSpPr>
          <p:grpSpPr>
            <a:xfrm>
              <a:off x="8359655" y="2354978"/>
              <a:ext cx="2232888" cy="2241260"/>
              <a:chOff x="5217126" y="1952625"/>
              <a:chExt cx="1368000" cy="1373129"/>
            </a:xfrm>
          </p:grpSpPr>
          <p:sp>
            <p:nvSpPr>
              <p:cNvPr id="14" name="Ellipse 13">
                <a:extLst>
                  <a:ext uri="{FF2B5EF4-FFF2-40B4-BE49-F238E27FC236}">
                    <a16:creationId xmlns:a16="http://schemas.microsoft.com/office/drawing/2014/main" id="{B88ABBC0-7720-D237-B2F7-054F96670B71}"/>
                  </a:ext>
                </a:extLst>
              </p:cNvPr>
              <p:cNvSpPr/>
              <p:nvPr/>
            </p:nvSpPr>
            <p:spPr>
              <a:xfrm>
                <a:off x="5349922" y="2101754"/>
                <a:ext cx="1080000" cy="1080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Erde</a:t>
                </a:r>
              </a:p>
            </p:txBody>
          </p:sp>
          <p:cxnSp>
            <p:nvCxnSpPr>
              <p:cNvPr id="15" name="Gerader Verbinder 14">
                <a:extLst>
                  <a:ext uri="{FF2B5EF4-FFF2-40B4-BE49-F238E27FC236}">
                    <a16:creationId xmlns:a16="http://schemas.microsoft.com/office/drawing/2014/main" id="{D602F2E9-A9A5-2BD5-1A59-3EA6EFA2B892}"/>
                  </a:ext>
                </a:extLst>
              </p:cNvPr>
              <p:cNvCxnSpPr/>
              <p:nvPr/>
            </p:nvCxnSpPr>
            <p:spPr>
              <a:xfrm>
                <a:off x="5901126" y="1952625"/>
                <a:ext cx="0" cy="144000"/>
              </a:xfrm>
              <a:prstGeom prst="line">
                <a:avLst/>
              </a:prstGeom>
              <a:ln w="25400">
                <a:solidFill>
                  <a:schemeClr val="tx1"/>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6D90767C-709B-EB55-4C93-63E16FB3B04A}"/>
                  </a:ext>
                </a:extLst>
              </p:cNvPr>
              <p:cNvCxnSpPr>
                <a:cxnSpLocks/>
              </p:cNvCxnSpPr>
              <p:nvPr/>
            </p:nvCxnSpPr>
            <p:spPr>
              <a:xfrm rot="8100000">
                <a:off x="6352716" y="2971920"/>
                <a:ext cx="0" cy="144000"/>
              </a:xfrm>
              <a:prstGeom prst="line">
                <a:avLst/>
              </a:prstGeom>
              <a:ln w="25400">
                <a:solidFill>
                  <a:schemeClr val="tx1"/>
                </a:solidFill>
                <a:headEnd type="oval" w="med" len="med"/>
              </a:ln>
            </p:spPr>
            <p:style>
              <a:lnRef idx="1">
                <a:schemeClr val="accent1"/>
              </a:lnRef>
              <a:fillRef idx="0">
                <a:schemeClr val="accent1"/>
              </a:fillRef>
              <a:effectRef idx="0">
                <a:schemeClr val="accent1"/>
              </a:effectRef>
              <a:fontRef idx="minor">
                <a:schemeClr val="tx1"/>
              </a:fontRef>
            </p:style>
          </p:cxnSp>
          <p:sp>
            <p:nvSpPr>
              <p:cNvPr id="18" name="Bogen 17">
                <a:extLst>
                  <a:ext uri="{FF2B5EF4-FFF2-40B4-BE49-F238E27FC236}">
                    <a16:creationId xmlns:a16="http://schemas.microsoft.com/office/drawing/2014/main" id="{45834986-8641-E191-8527-A14BD4E714A6}"/>
                  </a:ext>
                </a:extLst>
              </p:cNvPr>
              <p:cNvSpPr/>
              <p:nvPr/>
            </p:nvSpPr>
            <p:spPr>
              <a:xfrm>
                <a:off x="5217126" y="1957754"/>
                <a:ext cx="1368000" cy="1368000"/>
              </a:xfrm>
              <a:prstGeom prst="arc">
                <a:avLst>
                  <a:gd name="adj1" fmla="val 16423404"/>
                  <a:gd name="adj2" fmla="val 2321913"/>
                </a:avLst>
              </a:prstGeom>
              <a:ln w="12700">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Bogen 18">
                <a:extLst>
                  <a:ext uri="{FF2B5EF4-FFF2-40B4-BE49-F238E27FC236}">
                    <a16:creationId xmlns:a16="http://schemas.microsoft.com/office/drawing/2014/main" id="{D53F3130-746C-D75C-6B26-1B3FDBA75666}"/>
                  </a:ext>
                </a:extLst>
              </p:cNvPr>
              <p:cNvSpPr/>
              <p:nvPr/>
            </p:nvSpPr>
            <p:spPr>
              <a:xfrm>
                <a:off x="5217126" y="1957754"/>
                <a:ext cx="1368000" cy="1368000"/>
              </a:xfrm>
              <a:prstGeom prst="arc">
                <a:avLst>
                  <a:gd name="adj1" fmla="val 2766135"/>
                  <a:gd name="adj2" fmla="val 15925367"/>
                </a:avLst>
              </a:prstGeom>
              <a:ln w="127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0" name="Textfeld 19">
              <a:extLst>
                <a:ext uri="{FF2B5EF4-FFF2-40B4-BE49-F238E27FC236}">
                  <a16:creationId xmlns:a16="http://schemas.microsoft.com/office/drawing/2014/main" id="{A538AE9A-902C-BF26-2EE1-23B372BE90E3}"/>
                </a:ext>
              </a:extLst>
            </p:cNvPr>
            <p:cNvSpPr txBox="1"/>
            <p:nvPr/>
          </p:nvSpPr>
          <p:spPr>
            <a:xfrm rot="1367717">
              <a:off x="9564312" y="2209458"/>
              <a:ext cx="762966" cy="307777"/>
            </a:xfrm>
            <a:prstGeom prst="rect">
              <a:avLst/>
            </a:prstGeom>
            <a:noFill/>
          </p:spPr>
          <p:txBody>
            <a:bodyPr wrap="none" rtlCol="0">
              <a:spAutoFit/>
            </a:bodyPr>
            <a:lstStyle/>
            <a:p>
              <a:r>
                <a:rPr lang="de-DE" sz="1400" dirty="0"/>
                <a:t>direkter</a:t>
              </a:r>
            </a:p>
          </p:txBody>
        </p:sp>
        <p:sp>
          <p:nvSpPr>
            <p:cNvPr id="21" name="Textfeld 20">
              <a:extLst>
                <a:ext uri="{FF2B5EF4-FFF2-40B4-BE49-F238E27FC236}">
                  <a16:creationId xmlns:a16="http://schemas.microsoft.com/office/drawing/2014/main" id="{5F0C4592-42C7-C9F8-BE91-DD6AAAB2A0A3}"/>
                </a:ext>
              </a:extLst>
            </p:cNvPr>
            <p:cNvSpPr txBox="1"/>
            <p:nvPr/>
          </p:nvSpPr>
          <p:spPr>
            <a:xfrm rot="2780844">
              <a:off x="10100561" y="2461728"/>
              <a:ext cx="513089" cy="307777"/>
            </a:xfrm>
            <a:prstGeom prst="rect">
              <a:avLst/>
            </a:prstGeom>
            <a:noFill/>
          </p:spPr>
          <p:txBody>
            <a:bodyPr wrap="none" rtlCol="0">
              <a:spAutoFit/>
            </a:bodyPr>
            <a:lstStyle/>
            <a:p>
              <a:r>
                <a:rPr lang="de-DE" sz="1400" dirty="0"/>
                <a:t>Weg</a:t>
              </a:r>
            </a:p>
          </p:txBody>
        </p:sp>
        <p:sp>
          <p:nvSpPr>
            <p:cNvPr id="22" name="Textfeld 21">
              <a:extLst>
                <a:ext uri="{FF2B5EF4-FFF2-40B4-BE49-F238E27FC236}">
                  <a16:creationId xmlns:a16="http://schemas.microsoft.com/office/drawing/2014/main" id="{78F0D803-3497-8DFD-3781-A6146CC25DC1}"/>
                </a:ext>
              </a:extLst>
            </p:cNvPr>
            <p:cNvSpPr txBox="1"/>
            <p:nvPr/>
          </p:nvSpPr>
          <p:spPr>
            <a:xfrm rot="16200000">
              <a:off x="7821552" y="3337139"/>
              <a:ext cx="899221" cy="307777"/>
            </a:xfrm>
            <a:prstGeom prst="rect">
              <a:avLst/>
            </a:prstGeom>
            <a:noFill/>
          </p:spPr>
          <p:txBody>
            <a:bodyPr wrap="none" rtlCol="0">
              <a:spAutoFit/>
            </a:bodyPr>
            <a:lstStyle/>
            <a:p>
              <a:r>
                <a:rPr lang="de-DE" sz="1400" dirty="0"/>
                <a:t>indirekter</a:t>
              </a:r>
            </a:p>
          </p:txBody>
        </p:sp>
        <p:sp>
          <p:nvSpPr>
            <p:cNvPr id="23" name="Textfeld 22">
              <a:extLst>
                <a:ext uri="{FF2B5EF4-FFF2-40B4-BE49-F238E27FC236}">
                  <a16:creationId xmlns:a16="http://schemas.microsoft.com/office/drawing/2014/main" id="{62E3C009-2326-1A48-F673-F2999A68A6D4}"/>
                </a:ext>
              </a:extLst>
            </p:cNvPr>
            <p:cNvSpPr txBox="1"/>
            <p:nvPr/>
          </p:nvSpPr>
          <p:spPr>
            <a:xfrm rot="17793118">
              <a:off x="8113860" y="2780871"/>
              <a:ext cx="513089" cy="307777"/>
            </a:xfrm>
            <a:prstGeom prst="rect">
              <a:avLst/>
            </a:prstGeom>
            <a:noFill/>
          </p:spPr>
          <p:txBody>
            <a:bodyPr wrap="none" rtlCol="0">
              <a:spAutoFit/>
            </a:bodyPr>
            <a:lstStyle/>
            <a:p>
              <a:r>
                <a:rPr lang="de-DE" sz="1400" dirty="0"/>
                <a:t>Weg</a:t>
              </a:r>
            </a:p>
          </p:txBody>
        </p:sp>
        <p:sp>
          <p:nvSpPr>
            <p:cNvPr id="24" name="Textfeld 23">
              <a:extLst>
                <a:ext uri="{FF2B5EF4-FFF2-40B4-BE49-F238E27FC236}">
                  <a16:creationId xmlns:a16="http://schemas.microsoft.com/office/drawing/2014/main" id="{E32FE75B-840A-4E4B-14F1-086F9465A368}"/>
                </a:ext>
              </a:extLst>
            </p:cNvPr>
            <p:cNvSpPr txBox="1"/>
            <p:nvPr/>
          </p:nvSpPr>
          <p:spPr>
            <a:xfrm rot="20400904">
              <a:off x="8703708" y="2205277"/>
              <a:ext cx="574132" cy="307777"/>
            </a:xfrm>
            <a:prstGeom prst="rect">
              <a:avLst/>
            </a:prstGeom>
            <a:noFill/>
          </p:spPr>
          <p:txBody>
            <a:bodyPr wrap="none" rtlCol="0">
              <a:spAutoFit/>
            </a:bodyPr>
            <a:lstStyle/>
            <a:p>
              <a:r>
                <a:rPr lang="de-DE" sz="1400" dirty="0" err="1"/>
                <a:t>path</a:t>
              </a:r>
              <a:r>
                <a:rPr lang="de-DE" sz="1400" dirty="0"/>
                <a:t>)</a:t>
              </a:r>
            </a:p>
          </p:txBody>
        </p:sp>
        <p:sp>
          <p:nvSpPr>
            <p:cNvPr id="25" name="Textfeld 24">
              <a:extLst>
                <a:ext uri="{FF2B5EF4-FFF2-40B4-BE49-F238E27FC236}">
                  <a16:creationId xmlns:a16="http://schemas.microsoft.com/office/drawing/2014/main" id="{F230DD46-9887-59C2-E58D-8F8BD20E6A3B}"/>
                </a:ext>
              </a:extLst>
            </p:cNvPr>
            <p:cNvSpPr txBox="1"/>
            <p:nvPr/>
          </p:nvSpPr>
          <p:spPr>
            <a:xfrm rot="18701741">
              <a:off x="8363532" y="2424712"/>
              <a:ext cx="554960" cy="307777"/>
            </a:xfrm>
            <a:prstGeom prst="rect">
              <a:avLst/>
            </a:prstGeom>
            <a:noFill/>
          </p:spPr>
          <p:txBody>
            <a:bodyPr wrap="none" rtlCol="0">
              <a:spAutoFit/>
            </a:bodyPr>
            <a:lstStyle/>
            <a:p>
              <a:r>
                <a:rPr lang="de-DE" sz="1400" dirty="0"/>
                <a:t>(</a:t>
              </a:r>
              <a:r>
                <a:rPr lang="de-DE" sz="1400" dirty="0" err="1"/>
                <a:t>long</a:t>
              </a:r>
              <a:endParaRPr lang="de-DE" sz="1400" dirty="0"/>
            </a:p>
          </p:txBody>
        </p:sp>
      </p:grpSp>
      <p:pic>
        <p:nvPicPr>
          <p:cNvPr id="8" name="Grafik 7">
            <a:extLst>
              <a:ext uri="{FF2B5EF4-FFF2-40B4-BE49-F238E27FC236}">
                <a16:creationId xmlns:a16="http://schemas.microsoft.com/office/drawing/2014/main" id="{CB19BAF7-29BB-CE74-8121-31314A54216B}"/>
              </a:ext>
            </a:extLst>
          </p:cNvPr>
          <p:cNvPicPr>
            <a:picLocks noChangeAspect="1"/>
          </p:cNvPicPr>
          <p:nvPr/>
        </p:nvPicPr>
        <p:blipFill>
          <a:blip r:embed="rId5"/>
          <a:stretch>
            <a:fillRect/>
          </a:stretch>
        </p:blipFill>
        <p:spPr>
          <a:xfrm>
            <a:off x="6247118" y="3340895"/>
            <a:ext cx="2734318" cy="1334529"/>
          </a:xfrm>
          <a:prstGeom prst="rect">
            <a:avLst/>
          </a:prstGeom>
        </p:spPr>
      </p:pic>
      <p:sp>
        <p:nvSpPr>
          <p:cNvPr id="9" name="Textfeld 8">
            <a:extLst>
              <a:ext uri="{FF2B5EF4-FFF2-40B4-BE49-F238E27FC236}">
                <a16:creationId xmlns:a16="http://schemas.microsoft.com/office/drawing/2014/main" id="{E5DF1FD3-0BDE-B56A-4DF3-894E1CF902A4}"/>
              </a:ext>
            </a:extLst>
          </p:cNvPr>
          <p:cNvSpPr txBox="1"/>
          <p:nvPr/>
        </p:nvSpPr>
        <p:spPr>
          <a:xfrm>
            <a:off x="6230687" y="4647614"/>
            <a:ext cx="2821606" cy="253916"/>
          </a:xfrm>
          <a:prstGeom prst="rect">
            <a:avLst/>
          </a:prstGeom>
          <a:noFill/>
        </p:spPr>
        <p:txBody>
          <a:bodyPr wrap="none" rtlCol="0">
            <a:spAutoFit/>
          </a:bodyPr>
          <a:lstStyle/>
          <a:p>
            <a:r>
              <a:rPr lang="de-DE" sz="1050" dirty="0"/>
              <a:t>Screenshot von https://dr2w.de/dx-propagation</a:t>
            </a:r>
          </a:p>
        </p:txBody>
      </p:sp>
    </p:spTree>
    <p:extLst>
      <p:ext uri="{BB962C8B-B14F-4D97-AF65-F5344CB8AC3E}">
        <p14:creationId xmlns:p14="http://schemas.microsoft.com/office/powerpoint/2010/main" val="83233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Blockschaltbilder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7" name="Inhaltsplatzhalter 4">
            <a:extLst>
              <a:ext uri="{FF2B5EF4-FFF2-40B4-BE49-F238E27FC236}">
                <a16:creationId xmlns:a16="http://schemas.microsoft.com/office/drawing/2014/main" id="{17838E3D-E1C5-1494-6402-2871B17939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Blockschaltbilder werden genutzt, um die Funktion einer Baugruppe bzw. eines Gerätes zu beschreiben, ohne auf alle Details in der Schaltungsumsetzung im Einzelnen einzugehen</a:t>
            </a:r>
          </a:p>
          <a:p>
            <a:pPr>
              <a:defRPr/>
            </a:pPr>
            <a:r>
              <a:rPr lang="de-DE" dirty="0">
                <a:solidFill>
                  <a:srgbClr val="000000"/>
                </a:solidFill>
              </a:rPr>
              <a:t>Der </a:t>
            </a:r>
            <a:r>
              <a:rPr lang="de-DE" dirty="0" err="1">
                <a:solidFill>
                  <a:srgbClr val="000000"/>
                </a:solidFill>
              </a:rPr>
              <a:t>Signalfluß</a:t>
            </a:r>
            <a:r>
              <a:rPr lang="de-DE" dirty="0">
                <a:solidFill>
                  <a:srgbClr val="000000"/>
                </a:solidFill>
              </a:rPr>
              <a:t> zwischen den einzelnen Blöcken wird i.d.R. durch Pfeile gekennzeichnet</a:t>
            </a:r>
          </a:p>
          <a:p>
            <a:pPr>
              <a:defRPr/>
            </a:pPr>
            <a:r>
              <a:rPr lang="de-DE" dirty="0">
                <a:solidFill>
                  <a:srgbClr val="000000"/>
                </a:solidFill>
              </a:rPr>
              <a:t>Häufig genutzte Blöcke:</a:t>
            </a:r>
          </a:p>
          <a:p>
            <a:pPr>
              <a:defRPr/>
            </a:pPr>
            <a:endParaRPr lang="de-DE" dirty="0">
              <a:solidFill>
                <a:srgbClr val="000000"/>
              </a:solidFill>
            </a:endParaRPr>
          </a:p>
        </p:txBody>
      </p:sp>
      <p:grpSp>
        <p:nvGrpSpPr>
          <p:cNvPr id="8" name="Gruppieren 7">
            <a:extLst>
              <a:ext uri="{FF2B5EF4-FFF2-40B4-BE49-F238E27FC236}">
                <a16:creationId xmlns:a16="http://schemas.microsoft.com/office/drawing/2014/main" id="{28693F68-5374-8352-1CF6-D0C0D08476ED}"/>
              </a:ext>
            </a:extLst>
          </p:cNvPr>
          <p:cNvGrpSpPr/>
          <p:nvPr/>
        </p:nvGrpSpPr>
        <p:grpSpPr>
          <a:xfrm>
            <a:off x="4746871" y="2822414"/>
            <a:ext cx="540000" cy="540000"/>
            <a:chOff x="3429000" y="2569464"/>
            <a:chExt cx="540000" cy="540000"/>
          </a:xfrm>
        </p:grpSpPr>
        <p:sp>
          <p:nvSpPr>
            <p:cNvPr id="9" name="Rechteck 8">
              <a:extLst>
                <a:ext uri="{FF2B5EF4-FFF2-40B4-BE49-F238E27FC236}">
                  <a16:creationId xmlns:a16="http://schemas.microsoft.com/office/drawing/2014/main" id="{C70946A0-6DDB-6687-EE83-0F00D869D1AE}"/>
                </a:ext>
              </a:extLst>
            </p:cNvPr>
            <p:cNvSpPr/>
            <p:nvPr/>
          </p:nvSpPr>
          <p:spPr>
            <a:xfrm>
              <a:off x="3429000" y="256946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Gleichschenkliges Dreieck 16">
              <a:extLst>
                <a:ext uri="{FF2B5EF4-FFF2-40B4-BE49-F238E27FC236}">
                  <a16:creationId xmlns:a16="http://schemas.microsoft.com/office/drawing/2014/main" id="{3E5137BC-E893-96A3-8C32-BE91E5336FA5}"/>
                </a:ext>
              </a:extLst>
            </p:cNvPr>
            <p:cNvSpPr>
              <a:spLocks noChangeAspect="1"/>
            </p:cNvSpPr>
            <p:nvPr/>
          </p:nvSpPr>
          <p:spPr>
            <a:xfrm rot="19788939">
              <a:off x="3456974" y="2643283"/>
              <a:ext cx="353427" cy="304678"/>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7" name="Gruppieren 26">
            <a:extLst>
              <a:ext uri="{FF2B5EF4-FFF2-40B4-BE49-F238E27FC236}">
                <a16:creationId xmlns:a16="http://schemas.microsoft.com/office/drawing/2014/main" id="{58897774-5B64-396D-B800-C8466B4CEADB}"/>
              </a:ext>
            </a:extLst>
          </p:cNvPr>
          <p:cNvGrpSpPr/>
          <p:nvPr/>
        </p:nvGrpSpPr>
        <p:grpSpPr>
          <a:xfrm>
            <a:off x="648653" y="4874563"/>
            <a:ext cx="540000" cy="540000"/>
            <a:chOff x="2866368" y="2482719"/>
            <a:chExt cx="540000" cy="540000"/>
          </a:xfrm>
        </p:grpSpPr>
        <p:sp>
          <p:nvSpPr>
            <p:cNvPr id="28" name="Rechteck 27">
              <a:extLst>
                <a:ext uri="{FF2B5EF4-FFF2-40B4-BE49-F238E27FC236}">
                  <a16:creationId xmlns:a16="http://schemas.microsoft.com/office/drawing/2014/main" id="{E7CF029B-EC05-3319-407C-B7338B023580}"/>
                </a:ext>
              </a:extLst>
            </p:cNvPr>
            <p:cNvSpPr/>
            <p:nvPr/>
          </p:nvSpPr>
          <p:spPr>
            <a:xfrm>
              <a:off x="2866368" y="2482719"/>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9" name="Gruppieren 28">
              <a:extLst>
                <a:ext uri="{FF2B5EF4-FFF2-40B4-BE49-F238E27FC236}">
                  <a16:creationId xmlns:a16="http://schemas.microsoft.com/office/drawing/2014/main" id="{034E63C9-4B57-5CD7-3CA8-12E9A9CE6733}"/>
                </a:ext>
              </a:extLst>
            </p:cNvPr>
            <p:cNvGrpSpPr/>
            <p:nvPr/>
          </p:nvGrpSpPr>
          <p:grpSpPr>
            <a:xfrm>
              <a:off x="2970718" y="2558245"/>
              <a:ext cx="331299" cy="133779"/>
              <a:chOff x="4854974" y="2487501"/>
              <a:chExt cx="3831759" cy="462709"/>
            </a:xfrm>
          </p:grpSpPr>
          <p:sp>
            <p:nvSpPr>
              <p:cNvPr id="36" name="Freihandform 72">
                <a:extLst>
                  <a:ext uri="{FF2B5EF4-FFF2-40B4-BE49-F238E27FC236}">
                    <a16:creationId xmlns:a16="http://schemas.microsoft.com/office/drawing/2014/main" id="{A71BBC8B-E28B-0D60-67AF-CA7E193AB413}"/>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Freihandform 73">
                <a:extLst>
                  <a:ext uri="{FF2B5EF4-FFF2-40B4-BE49-F238E27FC236}">
                    <a16:creationId xmlns:a16="http://schemas.microsoft.com/office/drawing/2014/main" id="{1096D12A-80FD-5199-79DF-D8F2767808BE}"/>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 name="Gruppieren 29">
              <a:extLst>
                <a:ext uri="{FF2B5EF4-FFF2-40B4-BE49-F238E27FC236}">
                  <a16:creationId xmlns:a16="http://schemas.microsoft.com/office/drawing/2014/main" id="{B7B35218-9021-B28D-2E8D-1B6AD2E19F82}"/>
                </a:ext>
              </a:extLst>
            </p:cNvPr>
            <p:cNvGrpSpPr/>
            <p:nvPr/>
          </p:nvGrpSpPr>
          <p:grpSpPr>
            <a:xfrm>
              <a:off x="2970718" y="2685189"/>
              <a:ext cx="331299" cy="133779"/>
              <a:chOff x="4854974" y="2487501"/>
              <a:chExt cx="3831759" cy="462709"/>
            </a:xfrm>
          </p:grpSpPr>
          <p:sp>
            <p:nvSpPr>
              <p:cNvPr id="34" name="Freihandform 75">
                <a:extLst>
                  <a:ext uri="{FF2B5EF4-FFF2-40B4-BE49-F238E27FC236}">
                    <a16:creationId xmlns:a16="http://schemas.microsoft.com/office/drawing/2014/main" id="{C6792EC9-2E6C-68C1-B9BE-10BA30F1F999}"/>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Freihandform 76">
                <a:extLst>
                  <a:ext uri="{FF2B5EF4-FFF2-40B4-BE49-F238E27FC236}">
                    <a16:creationId xmlns:a16="http://schemas.microsoft.com/office/drawing/2014/main" id="{01706B63-2584-9F03-C66A-59C313F78F23}"/>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0">
              <a:extLst>
                <a:ext uri="{FF2B5EF4-FFF2-40B4-BE49-F238E27FC236}">
                  <a16:creationId xmlns:a16="http://schemas.microsoft.com/office/drawing/2014/main" id="{EA7F61B7-9063-C6EA-6604-E53F160401E0}"/>
                </a:ext>
              </a:extLst>
            </p:cNvPr>
            <p:cNvGrpSpPr/>
            <p:nvPr/>
          </p:nvGrpSpPr>
          <p:grpSpPr>
            <a:xfrm>
              <a:off x="2970718" y="2811063"/>
              <a:ext cx="331299" cy="133779"/>
              <a:chOff x="4854974" y="2487501"/>
              <a:chExt cx="3831759" cy="462709"/>
            </a:xfrm>
          </p:grpSpPr>
          <p:sp>
            <p:nvSpPr>
              <p:cNvPr id="32" name="Freihandform 78">
                <a:extLst>
                  <a:ext uri="{FF2B5EF4-FFF2-40B4-BE49-F238E27FC236}">
                    <a16:creationId xmlns:a16="http://schemas.microsoft.com/office/drawing/2014/main" id="{9B445B69-9853-A44A-224B-010E1C1474AB}"/>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reihandform 79">
                <a:extLst>
                  <a:ext uri="{FF2B5EF4-FFF2-40B4-BE49-F238E27FC236}">
                    <a16:creationId xmlns:a16="http://schemas.microsoft.com/office/drawing/2014/main" id="{D9DF87ED-B16D-8EEF-C0FE-11C200274FE2}"/>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38" name="Gruppieren 37">
            <a:extLst>
              <a:ext uri="{FF2B5EF4-FFF2-40B4-BE49-F238E27FC236}">
                <a16:creationId xmlns:a16="http://schemas.microsoft.com/office/drawing/2014/main" id="{A3B2D5D2-8021-961C-E632-BA7BF14EC9B6}"/>
              </a:ext>
            </a:extLst>
          </p:cNvPr>
          <p:cNvGrpSpPr/>
          <p:nvPr/>
        </p:nvGrpSpPr>
        <p:grpSpPr>
          <a:xfrm>
            <a:off x="6104224" y="4045750"/>
            <a:ext cx="540000" cy="540000"/>
            <a:chOff x="3604311" y="2567389"/>
            <a:chExt cx="540000" cy="540000"/>
          </a:xfrm>
        </p:grpSpPr>
        <p:cxnSp>
          <p:nvCxnSpPr>
            <p:cNvPr id="39" name="Gerader Verbinder 38">
              <a:extLst>
                <a:ext uri="{FF2B5EF4-FFF2-40B4-BE49-F238E27FC236}">
                  <a16:creationId xmlns:a16="http://schemas.microsoft.com/office/drawing/2014/main" id="{3863E8C8-F989-EB78-CB5E-520F8A8FE57F}"/>
                </a:ext>
              </a:extLst>
            </p:cNvPr>
            <p:cNvCxnSpPr/>
            <p:nvPr/>
          </p:nvCxnSpPr>
          <p:spPr>
            <a:xfrm flipV="1">
              <a:off x="3767667" y="2590800"/>
              <a:ext cx="215900" cy="465667"/>
            </a:xfrm>
            <a:prstGeom prst="line">
              <a:avLst/>
            </a:prstGeom>
            <a:ln w="25400">
              <a:solidFill>
                <a:schemeClr val="tx1"/>
              </a:solidFill>
              <a:headEnd type="none"/>
              <a:tailEnd type="arrow" w="lg" len="med"/>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D9912ADB-E8C1-139B-1504-086995D6BC14}"/>
                </a:ext>
              </a:extLst>
            </p:cNvPr>
            <p:cNvGrpSpPr/>
            <p:nvPr/>
          </p:nvGrpSpPr>
          <p:grpSpPr>
            <a:xfrm>
              <a:off x="3604311" y="2567389"/>
              <a:ext cx="540000" cy="540000"/>
              <a:chOff x="2866368" y="2482719"/>
              <a:chExt cx="540000" cy="540000"/>
            </a:xfrm>
          </p:grpSpPr>
          <p:sp>
            <p:nvSpPr>
              <p:cNvPr id="41" name="Rechteck 40">
                <a:extLst>
                  <a:ext uri="{FF2B5EF4-FFF2-40B4-BE49-F238E27FC236}">
                    <a16:creationId xmlns:a16="http://schemas.microsoft.com/office/drawing/2014/main" id="{5C8ACD79-01F8-BFD8-3532-393144ED32BC}"/>
                  </a:ext>
                </a:extLst>
              </p:cNvPr>
              <p:cNvSpPr/>
              <p:nvPr/>
            </p:nvSpPr>
            <p:spPr>
              <a:xfrm>
                <a:off x="2866368" y="2482719"/>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2" name="Gruppieren 41">
                <a:extLst>
                  <a:ext uri="{FF2B5EF4-FFF2-40B4-BE49-F238E27FC236}">
                    <a16:creationId xmlns:a16="http://schemas.microsoft.com/office/drawing/2014/main" id="{A41644E2-85CA-BD19-BF7B-A959DE157C33}"/>
                  </a:ext>
                </a:extLst>
              </p:cNvPr>
              <p:cNvGrpSpPr/>
              <p:nvPr/>
            </p:nvGrpSpPr>
            <p:grpSpPr>
              <a:xfrm>
                <a:off x="2970718" y="2558245"/>
                <a:ext cx="331299" cy="133779"/>
                <a:chOff x="4854974" y="2487501"/>
                <a:chExt cx="3831759" cy="462709"/>
              </a:xfrm>
            </p:grpSpPr>
            <p:sp>
              <p:nvSpPr>
                <p:cNvPr id="49" name="Freihandform 90">
                  <a:extLst>
                    <a:ext uri="{FF2B5EF4-FFF2-40B4-BE49-F238E27FC236}">
                      <a16:creationId xmlns:a16="http://schemas.microsoft.com/office/drawing/2014/main" id="{54681794-FD55-611F-2E3F-271469840BA3}"/>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Freihandform 91">
                  <a:extLst>
                    <a:ext uri="{FF2B5EF4-FFF2-40B4-BE49-F238E27FC236}">
                      <a16:creationId xmlns:a16="http://schemas.microsoft.com/office/drawing/2014/main" id="{276AF2E9-BDF2-B4BF-6FE3-F976B6477E2C}"/>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3" name="Gruppieren 42">
                <a:extLst>
                  <a:ext uri="{FF2B5EF4-FFF2-40B4-BE49-F238E27FC236}">
                    <a16:creationId xmlns:a16="http://schemas.microsoft.com/office/drawing/2014/main" id="{CB3C12DC-51A9-86EE-589A-389E73A8CC81}"/>
                  </a:ext>
                </a:extLst>
              </p:cNvPr>
              <p:cNvGrpSpPr/>
              <p:nvPr/>
            </p:nvGrpSpPr>
            <p:grpSpPr>
              <a:xfrm>
                <a:off x="2970718" y="2685189"/>
                <a:ext cx="331299" cy="133779"/>
                <a:chOff x="4854974" y="2487501"/>
                <a:chExt cx="3831759" cy="462709"/>
              </a:xfrm>
            </p:grpSpPr>
            <p:sp>
              <p:nvSpPr>
                <p:cNvPr id="47" name="Freihandform 88">
                  <a:extLst>
                    <a:ext uri="{FF2B5EF4-FFF2-40B4-BE49-F238E27FC236}">
                      <a16:creationId xmlns:a16="http://schemas.microsoft.com/office/drawing/2014/main" id="{715806C9-7153-1147-53B6-2D62082A0C5C}"/>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Freihandform 89">
                  <a:extLst>
                    <a:ext uri="{FF2B5EF4-FFF2-40B4-BE49-F238E27FC236}">
                      <a16:creationId xmlns:a16="http://schemas.microsoft.com/office/drawing/2014/main" id="{2E2F6B60-5057-B47C-4148-30355FCF78A2}"/>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4" name="Gruppieren 43">
                <a:extLst>
                  <a:ext uri="{FF2B5EF4-FFF2-40B4-BE49-F238E27FC236}">
                    <a16:creationId xmlns:a16="http://schemas.microsoft.com/office/drawing/2014/main" id="{29AF27D0-EF73-385A-7E83-7CB77965C7D9}"/>
                  </a:ext>
                </a:extLst>
              </p:cNvPr>
              <p:cNvGrpSpPr/>
              <p:nvPr/>
            </p:nvGrpSpPr>
            <p:grpSpPr>
              <a:xfrm>
                <a:off x="2970718" y="2811063"/>
                <a:ext cx="331299" cy="133779"/>
                <a:chOff x="4854974" y="2487501"/>
                <a:chExt cx="3831759" cy="462709"/>
              </a:xfrm>
            </p:grpSpPr>
            <p:sp>
              <p:nvSpPr>
                <p:cNvPr id="45" name="Freihandform 86">
                  <a:extLst>
                    <a:ext uri="{FF2B5EF4-FFF2-40B4-BE49-F238E27FC236}">
                      <a16:creationId xmlns:a16="http://schemas.microsoft.com/office/drawing/2014/main" id="{B0834DA6-47C1-DF50-D1E0-DCFA2024687C}"/>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Freihandform 87">
                  <a:extLst>
                    <a:ext uri="{FF2B5EF4-FFF2-40B4-BE49-F238E27FC236}">
                      <a16:creationId xmlns:a16="http://schemas.microsoft.com/office/drawing/2014/main" id="{5D1E6EDE-0754-652D-8B04-0EA7ACFA189A}"/>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sp>
        <p:nvSpPr>
          <p:cNvPr id="51" name="Rechteck 50">
            <a:extLst>
              <a:ext uri="{FF2B5EF4-FFF2-40B4-BE49-F238E27FC236}">
                <a16:creationId xmlns:a16="http://schemas.microsoft.com/office/drawing/2014/main" id="{171902E9-8343-20D5-77C7-C8FA74C6A07F}"/>
              </a:ext>
            </a:extLst>
          </p:cNvPr>
          <p:cNvSpPr/>
          <p:nvPr/>
        </p:nvSpPr>
        <p:spPr>
          <a:xfrm>
            <a:off x="648653" y="4137688"/>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rPr>
              <a:t>G</a:t>
            </a:r>
          </a:p>
        </p:txBody>
      </p:sp>
      <p:grpSp>
        <p:nvGrpSpPr>
          <p:cNvPr id="53" name="Gruppieren 52">
            <a:extLst>
              <a:ext uri="{FF2B5EF4-FFF2-40B4-BE49-F238E27FC236}">
                <a16:creationId xmlns:a16="http://schemas.microsoft.com/office/drawing/2014/main" id="{3264B16B-D475-1B32-907C-D5B0E2987B4A}"/>
              </a:ext>
            </a:extLst>
          </p:cNvPr>
          <p:cNvGrpSpPr/>
          <p:nvPr/>
        </p:nvGrpSpPr>
        <p:grpSpPr>
          <a:xfrm>
            <a:off x="652992" y="2822414"/>
            <a:ext cx="540000" cy="540000"/>
            <a:chOff x="2723606" y="4364513"/>
            <a:chExt cx="540000" cy="540000"/>
          </a:xfrm>
        </p:grpSpPr>
        <p:sp>
          <p:nvSpPr>
            <p:cNvPr id="55" name="Rechteck 54">
              <a:extLst>
                <a:ext uri="{FF2B5EF4-FFF2-40B4-BE49-F238E27FC236}">
                  <a16:creationId xmlns:a16="http://schemas.microsoft.com/office/drawing/2014/main" id="{875DEC42-E68D-3C38-B3D5-AAA9583CA778}"/>
                </a:ext>
              </a:extLst>
            </p:cNvPr>
            <p:cNvSpPr/>
            <p:nvPr/>
          </p:nvSpPr>
          <p:spPr>
            <a:xfrm>
              <a:off x="2723606" y="4364513"/>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200" b="1" dirty="0">
                <a:solidFill>
                  <a:schemeClr val="tx1"/>
                </a:solidFill>
              </a:endParaRPr>
            </a:p>
          </p:txBody>
        </p:sp>
        <p:grpSp>
          <p:nvGrpSpPr>
            <p:cNvPr id="56" name="Gruppieren 55">
              <a:extLst>
                <a:ext uri="{FF2B5EF4-FFF2-40B4-BE49-F238E27FC236}">
                  <a16:creationId xmlns:a16="http://schemas.microsoft.com/office/drawing/2014/main" id="{4EF5A27E-7D70-189A-758C-FA847A0E40E7}"/>
                </a:ext>
              </a:extLst>
            </p:cNvPr>
            <p:cNvGrpSpPr/>
            <p:nvPr/>
          </p:nvGrpSpPr>
          <p:grpSpPr>
            <a:xfrm>
              <a:off x="2840398" y="4550113"/>
              <a:ext cx="318857" cy="203200"/>
              <a:chOff x="3714663" y="4516120"/>
              <a:chExt cx="318857" cy="203200"/>
            </a:xfrm>
          </p:grpSpPr>
          <p:sp>
            <p:nvSpPr>
              <p:cNvPr id="57" name="Rechteck 56">
                <a:extLst>
                  <a:ext uri="{FF2B5EF4-FFF2-40B4-BE49-F238E27FC236}">
                    <a16:creationId xmlns:a16="http://schemas.microsoft.com/office/drawing/2014/main" id="{5B293176-84A0-845E-C0A9-F529E3894D37}"/>
                  </a:ext>
                </a:extLst>
              </p:cNvPr>
              <p:cNvSpPr/>
              <p:nvPr/>
            </p:nvSpPr>
            <p:spPr>
              <a:xfrm>
                <a:off x="3714663" y="4561840"/>
                <a:ext cx="318857" cy="116840"/>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8" name="Gerader Verbinder 57">
                <a:extLst>
                  <a:ext uri="{FF2B5EF4-FFF2-40B4-BE49-F238E27FC236}">
                    <a16:creationId xmlns:a16="http://schemas.microsoft.com/office/drawing/2014/main" id="{BC613172-A21A-62FA-97ED-F0DEAE97F408}"/>
                  </a:ext>
                </a:extLst>
              </p:cNvPr>
              <p:cNvCxnSpPr/>
              <p:nvPr/>
            </p:nvCxnSpPr>
            <p:spPr>
              <a:xfrm>
                <a:off x="3730091" y="4516120"/>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14657387-CEB2-0D8F-E578-B219105499FD}"/>
                  </a:ext>
                </a:extLst>
              </p:cNvPr>
              <p:cNvCxnSpPr/>
              <p:nvPr/>
            </p:nvCxnSpPr>
            <p:spPr>
              <a:xfrm>
                <a:off x="3730091" y="4719320"/>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0" name="Gruppieren 59">
            <a:extLst>
              <a:ext uri="{FF2B5EF4-FFF2-40B4-BE49-F238E27FC236}">
                <a16:creationId xmlns:a16="http://schemas.microsoft.com/office/drawing/2014/main" id="{73B77ED3-71CF-B3A1-D440-B402188FFB70}"/>
              </a:ext>
            </a:extLst>
          </p:cNvPr>
          <p:cNvGrpSpPr/>
          <p:nvPr/>
        </p:nvGrpSpPr>
        <p:grpSpPr>
          <a:xfrm>
            <a:off x="2013166" y="2813812"/>
            <a:ext cx="553357" cy="557204"/>
            <a:chOff x="1171155" y="4075289"/>
            <a:chExt cx="553357" cy="557204"/>
          </a:xfrm>
        </p:grpSpPr>
        <p:grpSp>
          <p:nvGrpSpPr>
            <p:cNvPr id="61" name="Gruppieren 60">
              <a:extLst>
                <a:ext uri="{FF2B5EF4-FFF2-40B4-BE49-F238E27FC236}">
                  <a16:creationId xmlns:a16="http://schemas.microsoft.com/office/drawing/2014/main" id="{59FFA6C8-48B0-DABD-7B3D-CE614DD0F4A4}"/>
                </a:ext>
              </a:extLst>
            </p:cNvPr>
            <p:cNvGrpSpPr/>
            <p:nvPr/>
          </p:nvGrpSpPr>
          <p:grpSpPr>
            <a:xfrm>
              <a:off x="1177834" y="4077435"/>
              <a:ext cx="540000" cy="540000"/>
              <a:chOff x="2118360" y="2573818"/>
              <a:chExt cx="540000" cy="540000"/>
            </a:xfrm>
          </p:grpSpPr>
          <p:sp>
            <p:nvSpPr>
              <p:cNvPr id="63" name="Rechteck 62">
                <a:extLst>
                  <a:ext uri="{FF2B5EF4-FFF2-40B4-BE49-F238E27FC236}">
                    <a16:creationId xmlns:a16="http://schemas.microsoft.com/office/drawing/2014/main" id="{3CA707C8-CC6D-DBED-0830-15C591E2DEA3}"/>
                  </a:ext>
                </a:extLst>
              </p:cNvPr>
              <p:cNvSpPr/>
              <p:nvPr/>
            </p:nvSpPr>
            <p:spPr>
              <a:xfrm>
                <a:off x="2118360" y="2573818"/>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cxnSp>
            <p:nvCxnSpPr>
              <p:cNvPr id="1024" name="Gerader Verbinder 1023">
                <a:extLst>
                  <a:ext uri="{FF2B5EF4-FFF2-40B4-BE49-F238E27FC236}">
                    <a16:creationId xmlns:a16="http://schemas.microsoft.com/office/drawing/2014/main" id="{D4CDB0AE-8F33-24F4-EF48-D7D3655CB4BF}"/>
                  </a:ext>
                </a:extLst>
              </p:cNvPr>
              <p:cNvCxnSpPr/>
              <p:nvPr/>
            </p:nvCxnSpPr>
            <p:spPr>
              <a:xfrm flipV="1">
                <a:off x="2118360" y="2573819"/>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Textfeld 61">
              <a:extLst>
                <a:ext uri="{FF2B5EF4-FFF2-40B4-BE49-F238E27FC236}">
                  <a16:creationId xmlns:a16="http://schemas.microsoft.com/office/drawing/2014/main" id="{994C3B40-ADC1-6B6C-48C6-9324E10A31E3}"/>
                </a:ext>
              </a:extLst>
            </p:cNvPr>
            <p:cNvSpPr txBox="1"/>
            <p:nvPr/>
          </p:nvSpPr>
          <p:spPr>
            <a:xfrm>
              <a:off x="1171155" y="4075289"/>
              <a:ext cx="553357" cy="557204"/>
            </a:xfrm>
            <a:prstGeom prst="rect">
              <a:avLst/>
            </a:prstGeom>
            <a:noFill/>
          </p:spPr>
          <p:txBody>
            <a:bodyPr wrap="none" rtlCol="0">
              <a:spAutoFit/>
            </a:bodyPr>
            <a:lstStyle/>
            <a:p>
              <a:pPr>
                <a:lnSpc>
                  <a:spcPts val="1800"/>
                </a:lnSpc>
              </a:pPr>
              <a:r>
                <a:rPr lang="de-DE" dirty="0"/>
                <a:t>X</a:t>
              </a:r>
            </a:p>
            <a:p>
              <a:pPr>
                <a:lnSpc>
                  <a:spcPts val="1800"/>
                </a:lnSpc>
              </a:pPr>
              <a:r>
                <a:rPr lang="de-DE" dirty="0"/>
                <a:t>     y</a:t>
              </a:r>
            </a:p>
          </p:txBody>
        </p:sp>
      </p:grpSp>
      <p:grpSp>
        <p:nvGrpSpPr>
          <p:cNvPr id="1025" name="Gruppieren 1024">
            <a:extLst>
              <a:ext uri="{FF2B5EF4-FFF2-40B4-BE49-F238E27FC236}">
                <a16:creationId xmlns:a16="http://schemas.microsoft.com/office/drawing/2014/main" id="{58558189-B4A5-BFAF-0BF9-43FA6A84EFFA}"/>
              </a:ext>
            </a:extLst>
          </p:cNvPr>
          <p:cNvGrpSpPr/>
          <p:nvPr/>
        </p:nvGrpSpPr>
        <p:grpSpPr>
          <a:xfrm>
            <a:off x="6107045" y="2822414"/>
            <a:ext cx="540000" cy="540000"/>
            <a:chOff x="6050280" y="3044924"/>
            <a:chExt cx="540000" cy="540000"/>
          </a:xfrm>
        </p:grpSpPr>
        <p:sp>
          <p:nvSpPr>
            <p:cNvPr id="1027" name="Rechteck 1026">
              <a:extLst>
                <a:ext uri="{FF2B5EF4-FFF2-40B4-BE49-F238E27FC236}">
                  <a16:creationId xmlns:a16="http://schemas.microsoft.com/office/drawing/2014/main" id="{E64DC505-4D45-032C-2415-4BBE05469BB8}"/>
                </a:ext>
              </a:extLst>
            </p:cNvPr>
            <p:cNvSpPr/>
            <p:nvPr/>
          </p:nvSpPr>
          <p:spPr>
            <a:xfrm>
              <a:off x="6050280" y="304492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grpSp>
          <p:nvGrpSpPr>
            <p:cNvPr id="1028" name="Gruppieren 1027">
              <a:extLst>
                <a:ext uri="{FF2B5EF4-FFF2-40B4-BE49-F238E27FC236}">
                  <a16:creationId xmlns:a16="http://schemas.microsoft.com/office/drawing/2014/main" id="{3A319046-4893-7423-F4F1-7066674AD843}"/>
                </a:ext>
              </a:extLst>
            </p:cNvPr>
            <p:cNvGrpSpPr>
              <a:grpSpLocks noChangeAspect="1"/>
            </p:cNvGrpSpPr>
            <p:nvPr/>
          </p:nvGrpSpPr>
          <p:grpSpPr>
            <a:xfrm>
              <a:off x="6144780" y="3139423"/>
              <a:ext cx="351000" cy="351001"/>
              <a:chOff x="6050280" y="3044923"/>
              <a:chExt cx="540000" cy="540001"/>
            </a:xfrm>
          </p:grpSpPr>
          <p:cxnSp>
            <p:nvCxnSpPr>
              <p:cNvPr id="1029" name="Gerader Verbinder 1028">
                <a:extLst>
                  <a:ext uri="{FF2B5EF4-FFF2-40B4-BE49-F238E27FC236}">
                    <a16:creationId xmlns:a16="http://schemas.microsoft.com/office/drawing/2014/main" id="{1B518941-E4B1-A116-7132-3C3BB1659B88}"/>
                  </a:ext>
                </a:extLst>
              </p:cNvPr>
              <p:cNvCxnSpPr/>
              <p:nvPr/>
            </p:nvCxnSpPr>
            <p:spPr>
              <a:xfrm flipV="1">
                <a:off x="6050280" y="3044925"/>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Gerader Verbinder 1029">
                <a:extLst>
                  <a:ext uri="{FF2B5EF4-FFF2-40B4-BE49-F238E27FC236}">
                    <a16:creationId xmlns:a16="http://schemas.microsoft.com/office/drawing/2014/main" id="{357ACBE0-DF10-7299-6B18-493045FF9763}"/>
                  </a:ext>
                </a:extLst>
              </p:cNvPr>
              <p:cNvCxnSpPr/>
              <p:nvPr/>
            </p:nvCxnSpPr>
            <p:spPr>
              <a:xfrm flipH="1" flipV="1">
                <a:off x="6050280" y="3044923"/>
                <a:ext cx="540000" cy="5400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31" name="Gruppieren 1030">
            <a:extLst>
              <a:ext uri="{FF2B5EF4-FFF2-40B4-BE49-F238E27FC236}">
                <a16:creationId xmlns:a16="http://schemas.microsoft.com/office/drawing/2014/main" id="{B2AEDE98-E1BE-F4E1-F148-26D63C5E695C}"/>
              </a:ext>
            </a:extLst>
          </p:cNvPr>
          <p:cNvGrpSpPr/>
          <p:nvPr/>
        </p:nvGrpSpPr>
        <p:grpSpPr>
          <a:xfrm>
            <a:off x="3386697" y="2822414"/>
            <a:ext cx="540000" cy="540000"/>
            <a:chOff x="7065937" y="3528556"/>
            <a:chExt cx="540000" cy="540000"/>
          </a:xfrm>
        </p:grpSpPr>
        <p:grpSp>
          <p:nvGrpSpPr>
            <p:cNvPr id="1032" name="Gruppieren 1031">
              <a:extLst>
                <a:ext uri="{FF2B5EF4-FFF2-40B4-BE49-F238E27FC236}">
                  <a16:creationId xmlns:a16="http://schemas.microsoft.com/office/drawing/2014/main" id="{E336E738-D63C-E623-7040-500992CD32C5}"/>
                </a:ext>
              </a:extLst>
            </p:cNvPr>
            <p:cNvGrpSpPr/>
            <p:nvPr/>
          </p:nvGrpSpPr>
          <p:grpSpPr>
            <a:xfrm>
              <a:off x="7065937" y="3528556"/>
              <a:ext cx="540000" cy="540000"/>
              <a:chOff x="2866368" y="2482719"/>
              <a:chExt cx="540000" cy="540000"/>
            </a:xfrm>
          </p:grpSpPr>
          <p:sp>
            <p:nvSpPr>
              <p:cNvPr id="1035" name="Rechteck 1034">
                <a:extLst>
                  <a:ext uri="{FF2B5EF4-FFF2-40B4-BE49-F238E27FC236}">
                    <a16:creationId xmlns:a16="http://schemas.microsoft.com/office/drawing/2014/main" id="{38F867EA-BA40-1A23-6D92-A9A93661582E}"/>
                  </a:ext>
                </a:extLst>
              </p:cNvPr>
              <p:cNvSpPr/>
              <p:nvPr/>
            </p:nvSpPr>
            <p:spPr>
              <a:xfrm>
                <a:off x="2866368" y="2482719"/>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36" name="Gruppieren 1035">
                <a:extLst>
                  <a:ext uri="{FF2B5EF4-FFF2-40B4-BE49-F238E27FC236}">
                    <a16:creationId xmlns:a16="http://schemas.microsoft.com/office/drawing/2014/main" id="{880F08B7-1CD4-D174-083A-BFB6CAAF3FFA}"/>
                  </a:ext>
                </a:extLst>
              </p:cNvPr>
              <p:cNvGrpSpPr/>
              <p:nvPr/>
            </p:nvGrpSpPr>
            <p:grpSpPr>
              <a:xfrm>
                <a:off x="2970718" y="2558245"/>
                <a:ext cx="331299" cy="133779"/>
                <a:chOff x="4854974" y="2487501"/>
                <a:chExt cx="3831759" cy="462709"/>
              </a:xfrm>
            </p:grpSpPr>
            <p:sp>
              <p:nvSpPr>
                <p:cNvPr id="1043" name="Freihandform 106">
                  <a:extLst>
                    <a:ext uri="{FF2B5EF4-FFF2-40B4-BE49-F238E27FC236}">
                      <a16:creationId xmlns:a16="http://schemas.microsoft.com/office/drawing/2014/main" id="{BF0A7427-F0B9-45E7-3526-C7904B1EB316}"/>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4" name="Freihandform 107">
                  <a:extLst>
                    <a:ext uri="{FF2B5EF4-FFF2-40B4-BE49-F238E27FC236}">
                      <a16:creationId xmlns:a16="http://schemas.microsoft.com/office/drawing/2014/main" id="{36093544-51B7-20CD-5BD1-9368D5831C02}"/>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37" name="Gruppieren 1036">
                <a:extLst>
                  <a:ext uri="{FF2B5EF4-FFF2-40B4-BE49-F238E27FC236}">
                    <a16:creationId xmlns:a16="http://schemas.microsoft.com/office/drawing/2014/main" id="{8CC598F7-599C-D4E1-70C5-2BD1EE0F7F96}"/>
                  </a:ext>
                </a:extLst>
              </p:cNvPr>
              <p:cNvGrpSpPr/>
              <p:nvPr/>
            </p:nvGrpSpPr>
            <p:grpSpPr>
              <a:xfrm>
                <a:off x="2970718" y="2685189"/>
                <a:ext cx="331299" cy="133779"/>
                <a:chOff x="4854974" y="2487501"/>
                <a:chExt cx="3831759" cy="462709"/>
              </a:xfrm>
            </p:grpSpPr>
            <p:sp>
              <p:nvSpPr>
                <p:cNvPr id="1041" name="Freihandform 104">
                  <a:extLst>
                    <a:ext uri="{FF2B5EF4-FFF2-40B4-BE49-F238E27FC236}">
                      <a16:creationId xmlns:a16="http://schemas.microsoft.com/office/drawing/2014/main" id="{EB1A4F9A-7583-DB4B-6CFE-F70386CF9ACC}"/>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2" name="Freihandform 105">
                  <a:extLst>
                    <a:ext uri="{FF2B5EF4-FFF2-40B4-BE49-F238E27FC236}">
                      <a16:creationId xmlns:a16="http://schemas.microsoft.com/office/drawing/2014/main" id="{49103FA6-11CD-6A83-8AF3-2494AE5391BC}"/>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38" name="Gruppieren 1037">
                <a:extLst>
                  <a:ext uri="{FF2B5EF4-FFF2-40B4-BE49-F238E27FC236}">
                    <a16:creationId xmlns:a16="http://schemas.microsoft.com/office/drawing/2014/main" id="{572892D6-C63F-5461-28B8-00C55E0619FB}"/>
                  </a:ext>
                </a:extLst>
              </p:cNvPr>
              <p:cNvGrpSpPr/>
              <p:nvPr/>
            </p:nvGrpSpPr>
            <p:grpSpPr>
              <a:xfrm>
                <a:off x="2970718" y="2811063"/>
                <a:ext cx="331299" cy="133779"/>
                <a:chOff x="4854974" y="2487501"/>
                <a:chExt cx="3831759" cy="462709"/>
              </a:xfrm>
            </p:grpSpPr>
            <p:sp>
              <p:nvSpPr>
                <p:cNvPr id="1039" name="Freihandform 102">
                  <a:extLst>
                    <a:ext uri="{FF2B5EF4-FFF2-40B4-BE49-F238E27FC236}">
                      <a16:creationId xmlns:a16="http://schemas.microsoft.com/office/drawing/2014/main" id="{DD8F785E-99F5-B1E3-D333-FD245CE1E75E}"/>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0" name="Freihandform 103">
                  <a:extLst>
                    <a:ext uri="{FF2B5EF4-FFF2-40B4-BE49-F238E27FC236}">
                      <a16:creationId xmlns:a16="http://schemas.microsoft.com/office/drawing/2014/main" id="{85411372-ADEC-4EF8-FFCF-2F2B790A16F0}"/>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1033" name="Gerader Verbinder 1032">
              <a:extLst>
                <a:ext uri="{FF2B5EF4-FFF2-40B4-BE49-F238E27FC236}">
                  <a16:creationId xmlns:a16="http://schemas.microsoft.com/office/drawing/2014/main" id="{0567E787-2FEB-909F-B8EA-000E76EC1B8F}"/>
                </a:ext>
              </a:extLst>
            </p:cNvPr>
            <p:cNvCxnSpPr/>
            <p:nvPr/>
          </p:nvCxnSpPr>
          <p:spPr>
            <a:xfrm flipV="1">
              <a:off x="7318364" y="3610917"/>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Gerader Verbinder 1033">
              <a:extLst>
                <a:ext uri="{FF2B5EF4-FFF2-40B4-BE49-F238E27FC236}">
                  <a16:creationId xmlns:a16="http://schemas.microsoft.com/office/drawing/2014/main" id="{AFB02E48-4F11-4282-FCE0-854FBD8845F9}"/>
                </a:ext>
              </a:extLst>
            </p:cNvPr>
            <p:cNvCxnSpPr/>
            <p:nvPr/>
          </p:nvCxnSpPr>
          <p:spPr>
            <a:xfrm flipV="1">
              <a:off x="7301102" y="3885497"/>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5" name="Gruppieren 1044">
            <a:extLst>
              <a:ext uri="{FF2B5EF4-FFF2-40B4-BE49-F238E27FC236}">
                <a16:creationId xmlns:a16="http://schemas.microsoft.com/office/drawing/2014/main" id="{AB79E24E-963C-1C7F-1957-FAA9E300BF61}"/>
              </a:ext>
            </a:extLst>
          </p:cNvPr>
          <p:cNvGrpSpPr/>
          <p:nvPr/>
        </p:nvGrpSpPr>
        <p:grpSpPr>
          <a:xfrm>
            <a:off x="7467219" y="2822414"/>
            <a:ext cx="540000" cy="540000"/>
            <a:chOff x="7065937" y="3528556"/>
            <a:chExt cx="540000" cy="540000"/>
          </a:xfrm>
        </p:grpSpPr>
        <p:grpSp>
          <p:nvGrpSpPr>
            <p:cNvPr id="1046" name="Gruppieren 1045">
              <a:extLst>
                <a:ext uri="{FF2B5EF4-FFF2-40B4-BE49-F238E27FC236}">
                  <a16:creationId xmlns:a16="http://schemas.microsoft.com/office/drawing/2014/main" id="{08296F2E-8B32-6AA3-F9F3-11063883169E}"/>
                </a:ext>
              </a:extLst>
            </p:cNvPr>
            <p:cNvGrpSpPr/>
            <p:nvPr/>
          </p:nvGrpSpPr>
          <p:grpSpPr>
            <a:xfrm>
              <a:off x="7065937" y="3528556"/>
              <a:ext cx="540000" cy="540000"/>
              <a:chOff x="2866368" y="2482719"/>
              <a:chExt cx="540000" cy="540000"/>
            </a:xfrm>
          </p:grpSpPr>
          <p:sp>
            <p:nvSpPr>
              <p:cNvPr id="1049" name="Rechteck 1048">
                <a:extLst>
                  <a:ext uri="{FF2B5EF4-FFF2-40B4-BE49-F238E27FC236}">
                    <a16:creationId xmlns:a16="http://schemas.microsoft.com/office/drawing/2014/main" id="{8B242EA0-AEAB-DD9F-4C07-5F8F64035E35}"/>
                  </a:ext>
                </a:extLst>
              </p:cNvPr>
              <p:cNvSpPr/>
              <p:nvPr/>
            </p:nvSpPr>
            <p:spPr>
              <a:xfrm>
                <a:off x="2866368" y="2482719"/>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50" name="Gruppieren 1049">
                <a:extLst>
                  <a:ext uri="{FF2B5EF4-FFF2-40B4-BE49-F238E27FC236}">
                    <a16:creationId xmlns:a16="http://schemas.microsoft.com/office/drawing/2014/main" id="{D5A501D7-3DCC-35E9-5F4E-CCA9206EFBC0}"/>
                  </a:ext>
                </a:extLst>
              </p:cNvPr>
              <p:cNvGrpSpPr/>
              <p:nvPr/>
            </p:nvGrpSpPr>
            <p:grpSpPr>
              <a:xfrm>
                <a:off x="2970718" y="2558245"/>
                <a:ext cx="331299" cy="133779"/>
                <a:chOff x="4854974" y="2487501"/>
                <a:chExt cx="3831759" cy="462709"/>
              </a:xfrm>
            </p:grpSpPr>
            <p:sp>
              <p:nvSpPr>
                <p:cNvPr id="1057" name="Freihandform 166">
                  <a:extLst>
                    <a:ext uri="{FF2B5EF4-FFF2-40B4-BE49-F238E27FC236}">
                      <a16:creationId xmlns:a16="http://schemas.microsoft.com/office/drawing/2014/main" id="{52957A40-87F7-3E48-FFD6-2A9678A4A432}"/>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8" name="Freihandform 167">
                  <a:extLst>
                    <a:ext uri="{FF2B5EF4-FFF2-40B4-BE49-F238E27FC236}">
                      <a16:creationId xmlns:a16="http://schemas.microsoft.com/office/drawing/2014/main" id="{9092AB48-FF4E-6948-DBE8-369D08691A9A}"/>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51" name="Gruppieren 1050">
                <a:extLst>
                  <a:ext uri="{FF2B5EF4-FFF2-40B4-BE49-F238E27FC236}">
                    <a16:creationId xmlns:a16="http://schemas.microsoft.com/office/drawing/2014/main" id="{71A1F110-1C13-1910-F57B-0653D11B4A46}"/>
                  </a:ext>
                </a:extLst>
              </p:cNvPr>
              <p:cNvGrpSpPr/>
              <p:nvPr/>
            </p:nvGrpSpPr>
            <p:grpSpPr>
              <a:xfrm>
                <a:off x="2970718" y="2685189"/>
                <a:ext cx="331299" cy="133779"/>
                <a:chOff x="4854974" y="2487501"/>
                <a:chExt cx="3831759" cy="462709"/>
              </a:xfrm>
            </p:grpSpPr>
            <p:sp>
              <p:nvSpPr>
                <p:cNvPr id="1055" name="Freihandform 164">
                  <a:extLst>
                    <a:ext uri="{FF2B5EF4-FFF2-40B4-BE49-F238E27FC236}">
                      <a16:creationId xmlns:a16="http://schemas.microsoft.com/office/drawing/2014/main" id="{C4D07838-496B-92B7-3561-6FD8207CF770}"/>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6" name="Freihandform 165">
                  <a:extLst>
                    <a:ext uri="{FF2B5EF4-FFF2-40B4-BE49-F238E27FC236}">
                      <a16:creationId xmlns:a16="http://schemas.microsoft.com/office/drawing/2014/main" id="{A1FC145E-F564-449C-501A-5735D32A20EC}"/>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52" name="Gruppieren 1051">
                <a:extLst>
                  <a:ext uri="{FF2B5EF4-FFF2-40B4-BE49-F238E27FC236}">
                    <a16:creationId xmlns:a16="http://schemas.microsoft.com/office/drawing/2014/main" id="{44DBA0C8-B3A6-A97D-193F-E69B4CF6A8AD}"/>
                  </a:ext>
                </a:extLst>
              </p:cNvPr>
              <p:cNvGrpSpPr/>
              <p:nvPr/>
            </p:nvGrpSpPr>
            <p:grpSpPr>
              <a:xfrm>
                <a:off x="2970718" y="2811063"/>
                <a:ext cx="331299" cy="133779"/>
                <a:chOff x="4854974" y="2487501"/>
                <a:chExt cx="3831759" cy="462709"/>
              </a:xfrm>
            </p:grpSpPr>
            <p:sp>
              <p:nvSpPr>
                <p:cNvPr id="1053" name="Freihandform 162">
                  <a:extLst>
                    <a:ext uri="{FF2B5EF4-FFF2-40B4-BE49-F238E27FC236}">
                      <a16:creationId xmlns:a16="http://schemas.microsoft.com/office/drawing/2014/main" id="{4865CC96-89EE-EF4D-EFBD-4C68FF57F188}"/>
                    </a:ext>
                  </a:extLst>
                </p:cNvPr>
                <p:cNvSpPr/>
                <p:nvPr/>
              </p:nvSpPr>
              <p:spPr>
                <a:xfrm rot="10800000" flipV="1">
                  <a:off x="4854974" y="2487501"/>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4" name="Freihandform 163">
                  <a:extLst>
                    <a:ext uri="{FF2B5EF4-FFF2-40B4-BE49-F238E27FC236}">
                      <a16:creationId xmlns:a16="http://schemas.microsoft.com/office/drawing/2014/main" id="{BC1C3701-F662-0A2F-6157-0E64AD1AAC0C}"/>
                    </a:ext>
                  </a:extLst>
                </p:cNvPr>
                <p:cNvSpPr/>
                <p:nvPr/>
              </p:nvSpPr>
              <p:spPr>
                <a:xfrm flipV="1">
                  <a:off x="6771758" y="2717822"/>
                  <a:ext cx="1914975" cy="232388"/>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1047" name="Gerader Verbinder 1046">
              <a:extLst>
                <a:ext uri="{FF2B5EF4-FFF2-40B4-BE49-F238E27FC236}">
                  <a16:creationId xmlns:a16="http://schemas.microsoft.com/office/drawing/2014/main" id="{73DCE961-0E87-4172-249C-4B39156B5732}"/>
                </a:ext>
              </a:extLst>
            </p:cNvPr>
            <p:cNvCxnSpPr/>
            <p:nvPr/>
          </p:nvCxnSpPr>
          <p:spPr>
            <a:xfrm flipV="1">
              <a:off x="7318364" y="3610917"/>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Gerader Verbinder 1047">
              <a:extLst>
                <a:ext uri="{FF2B5EF4-FFF2-40B4-BE49-F238E27FC236}">
                  <a16:creationId xmlns:a16="http://schemas.microsoft.com/office/drawing/2014/main" id="{6F614625-1F89-8A44-39F4-C839FD7A2DE7}"/>
                </a:ext>
              </a:extLst>
            </p:cNvPr>
            <p:cNvCxnSpPr/>
            <p:nvPr/>
          </p:nvCxnSpPr>
          <p:spPr>
            <a:xfrm flipV="1">
              <a:off x="7301102" y="3885497"/>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9" name="Gruppieren 1058">
            <a:extLst>
              <a:ext uri="{FF2B5EF4-FFF2-40B4-BE49-F238E27FC236}">
                <a16:creationId xmlns:a16="http://schemas.microsoft.com/office/drawing/2014/main" id="{15D5B0E2-60CD-DC9D-1F56-C2F80BD659B7}"/>
              </a:ext>
            </a:extLst>
          </p:cNvPr>
          <p:cNvGrpSpPr/>
          <p:nvPr/>
        </p:nvGrpSpPr>
        <p:grpSpPr>
          <a:xfrm>
            <a:off x="8827393" y="2822414"/>
            <a:ext cx="540000" cy="540000"/>
            <a:chOff x="3429000" y="2569464"/>
            <a:chExt cx="540000" cy="540000"/>
          </a:xfrm>
        </p:grpSpPr>
        <p:sp>
          <p:nvSpPr>
            <p:cNvPr id="1060" name="Rechteck 1059">
              <a:extLst>
                <a:ext uri="{FF2B5EF4-FFF2-40B4-BE49-F238E27FC236}">
                  <a16:creationId xmlns:a16="http://schemas.microsoft.com/office/drawing/2014/main" id="{9287E4C3-4894-89D5-DBED-88CCB6191918}"/>
                </a:ext>
              </a:extLst>
            </p:cNvPr>
            <p:cNvSpPr/>
            <p:nvPr/>
          </p:nvSpPr>
          <p:spPr>
            <a:xfrm>
              <a:off x="3429000" y="256946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1" name="Gleichschenkliges Dreieck 1060">
              <a:extLst>
                <a:ext uri="{FF2B5EF4-FFF2-40B4-BE49-F238E27FC236}">
                  <a16:creationId xmlns:a16="http://schemas.microsoft.com/office/drawing/2014/main" id="{5A1E79BE-41AF-42EE-D32B-3DED0633E65B}"/>
                </a:ext>
              </a:extLst>
            </p:cNvPr>
            <p:cNvSpPr>
              <a:spLocks noChangeAspect="1"/>
            </p:cNvSpPr>
            <p:nvPr/>
          </p:nvSpPr>
          <p:spPr>
            <a:xfrm rot="19788939">
              <a:off x="3456974" y="2643283"/>
              <a:ext cx="353427" cy="304678"/>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62" name="Gerade Verbindung mit Pfeil 1061">
            <a:extLst>
              <a:ext uri="{FF2B5EF4-FFF2-40B4-BE49-F238E27FC236}">
                <a16:creationId xmlns:a16="http://schemas.microsoft.com/office/drawing/2014/main" id="{EAEABC19-E881-8D33-6CC0-757716744A04}"/>
              </a:ext>
            </a:extLst>
          </p:cNvPr>
          <p:cNvCxnSpPr>
            <a:stCxn id="55" idx="3"/>
            <a:endCxn id="63" idx="1"/>
          </p:cNvCxnSpPr>
          <p:nvPr/>
        </p:nvCxnSpPr>
        <p:spPr>
          <a:xfrm flipV="1">
            <a:off x="1192992" y="3085958"/>
            <a:ext cx="826853" cy="645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3" name="Gerade Verbindung mit Pfeil 1062">
            <a:extLst>
              <a:ext uri="{FF2B5EF4-FFF2-40B4-BE49-F238E27FC236}">
                <a16:creationId xmlns:a16="http://schemas.microsoft.com/office/drawing/2014/main" id="{27A223B1-820C-BF21-A19A-B785FB7561A0}"/>
              </a:ext>
            </a:extLst>
          </p:cNvPr>
          <p:cNvCxnSpPr>
            <a:stCxn id="63" idx="3"/>
            <a:endCxn id="1035" idx="1"/>
          </p:cNvCxnSpPr>
          <p:nvPr/>
        </p:nvCxnSpPr>
        <p:spPr>
          <a:xfrm>
            <a:off x="2559845" y="3085958"/>
            <a:ext cx="826852" cy="645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4" name="Gerade Verbindung mit Pfeil 1063">
            <a:extLst>
              <a:ext uri="{FF2B5EF4-FFF2-40B4-BE49-F238E27FC236}">
                <a16:creationId xmlns:a16="http://schemas.microsoft.com/office/drawing/2014/main" id="{AF199867-0986-077C-358D-A4617BAC3C8A}"/>
              </a:ext>
            </a:extLst>
          </p:cNvPr>
          <p:cNvCxnSpPr>
            <a:stCxn id="1035" idx="3"/>
            <a:endCxn id="9" idx="1"/>
          </p:cNvCxnSpPr>
          <p:nvPr/>
        </p:nvCxnSpPr>
        <p:spPr>
          <a:xfrm>
            <a:off x="3926697" y="3092414"/>
            <a:ext cx="820174"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5" name="Gerade Verbindung mit Pfeil 1064">
            <a:extLst>
              <a:ext uri="{FF2B5EF4-FFF2-40B4-BE49-F238E27FC236}">
                <a16:creationId xmlns:a16="http://schemas.microsoft.com/office/drawing/2014/main" id="{016A6816-4263-342A-6099-22816F55D5A3}"/>
              </a:ext>
            </a:extLst>
          </p:cNvPr>
          <p:cNvCxnSpPr>
            <a:stCxn id="9" idx="3"/>
            <a:endCxn id="1027" idx="1"/>
          </p:cNvCxnSpPr>
          <p:nvPr/>
        </p:nvCxnSpPr>
        <p:spPr>
          <a:xfrm>
            <a:off x="5286871" y="3092414"/>
            <a:ext cx="820174"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6" name="Gerade Verbindung mit Pfeil 1065">
            <a:extLst>
              <a:ext uri="{FF2B5EF4-FFF2-40B4-BE49-F238E27FC236}">
                <a16:creationId xmlns:a16="http://schemas.microsoft.com/office/drawing/2014/main" id="{896683F8-538F-37DD-4703-E9DE01921368}"/>
              </a:ext>
            </a:extLst>
          </p:cNvPr>
          <p:cNvCxnSpPr>
            <a:stCxn id="1027" idx="3"/>
            <a:endCxn id="1049" idx="1"/>
          </p:cNvCxnSpPr>
          <p:nvPr/>
        </p:nvCxnSpPr>
        <p:spPr>
          <a:xfrm>
            <a:off x="6647045" y="3092414"/>
            <a:ext cx="820174"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7" name="Gerade Verbindung mit Pfeil 1066">
            <a:extLst>
              <a:ext uri="{FF2B5EF4-FFF2-40B4-BE49-F238E27FC236}">
                <a16:creationId xmlns:a16="http://schemas.microsoft.com/office/drawing/2014/main" id="{34FE0604-CA46-3F7F-C78F-82F92FE56D17}"/>
              </a:ext>
            </a:extLst>
          </p:cNvPr>
          <p:cNvCxnSpPr>
            <a:stCxn id="1049" idx="3"/>
            <a:endCxn id="1060" idx="1"/>
          </p:cNvCxnSpPr>
          <p:nvPr/>
        </p:nvCxnSpPr>
        <p:spPr>
          <a:xfrm>
            <a:off x="8007219" y="3092414"/>
            <a:ext cx="820174"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8" name="Gerade Verbindung mit Pfeil 1067">
            <a:extLst>
              <a:ext uri="{FF2B5EF4-FFF2-40B4-BE49-F238E27FC236}">
                <a16:creationId xmlns:a16="http://schemas.microsoft.com/office/drawing/2014/main" id="{A038E836-C146-ABE2-3BA1-A81D14BAB38A}"/>
              </a:ext>
            </a:extLst>
          </p:cNvPr>
          <p:cNvCxnSpPr>
            <a:stCxn id="41" idx="0"/>
            <a:endCxn id="1027" idx="2"/>
          </p:cNvCxnSpPr>
          <p:nvPr/>
        </p:nvCxnSpPr>
        <p:spPr>
          <a:xfrm flipV="1">
            <a:off x="6374224" y="3362414"/>
            <a:ext cx="2821" cy="68333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69" name="Textfeld 1068">
            <a:extLst>
              <a:ext uri="{FF2B5EF4-FFF2-40B4-BE49-F238E27FC236}">
                <a16:creationId xmlns:a16="http://schemas.microsoft.com/office/drawing/2014/main" id="{BAD102CB-78E1-6EC6-AE5F-8B87D43E93E3}"/>
              </a:ext>
            </a:extLst>
          </p:cNvPr>
          <p:cNvSpPr txBox="1"/>
          <p:nvPr/>
        </p:nvSpPr>
        <p:spPr>
          <a:xfrm>
            <a:off x="285317" y="3404528"/>
            <a:ext cx="1275349" cy="307777"/>
          </a:xfrm>
          <a:prstGeom prst="rect">
            <a:avLst/>
          </a:prstGeom>
          <a:noFill/>
        </p:spPr>
        <p:txBody>
          <a:bodyPr wrap="none" rtlCol="0">
            <a:spAutoFit/>
          </a:bodyPr>
          <a:lstStyle/>
          <a:p>
            <a:r>
              <a:rPr lang="de-DE" sz="1400" dirty="0"/>
              <a:t>Quarzoszillator</a:t>
            </a:r>
          </a:p>
        </p:txBody>
      </p:sp>
      <p:sp>
        <p:nvSpPr>
          <p:cNvPr id="1070" name="Textfeld 1069">
            <a:extLst>
              <a:ext uri="{FF2B5EF4-FFF2-40B4-BE49-F238E27FC236}">
                <a16:creationId xmlns:a16="http://schemas.microsoft.com/office/drawing/2014/main" id="{71ED217B-07C6-4C21-AA64-F515A2CDD0D3}"/>
              </a:ext>
            </a:extLst>
          </p:cNvPr>
          <p:cNvSpPr txBox="1"/>
          <p:nvPr/>
        </p:nvSpPr>
        <p:spPr>
          <a:xfrm>
            <a:off x="1181233" y="4255055"/>
            <a:ext cx="1333507" cy="307777"/>
          </a:xfrm>
          <a:prstGeom prst="rect">
            <a:avLst/>
          </a:prstGeom>
          <a:noFill/>
        </p:spPr>
        <p:txBody>
          <a:bodyPr wrap="none" rtlCol="0">
            <a:spAutoFit/>
          </a:bodyPr>
          <a:lstStyle/>
          <a:p>
            <a:r>
              <a:rPr lang="de-DE" sz="1400" dirty="0"/>
              <a:t>Signalgenerator</a:t>
            </a:r>
          </a:p>
        </p:txBody>
      </p:sp>
      <p:sp>
        <p:nvSpPr>
          <p:cNvPr id="1071" name="Textfeld 1070">
            <a:extLst>
              <a:ext uri="{FF2B5EF4-FFF2-40B4-BE49-F238E27FC236}">
                <a16:creationId xmlns:a16="http://schemas.microsoft.com/office/drawing/2014/main" id="{DB4F804C-7998-6ECF-CE23-8284613969F6}"/>
              </a:ext>
            </a:extLst>
          </p:cNvPr>
          <p:cNvSpPr txBox="1"/>
          <p:nvPr/>
        </p:nvSpPr>
        <p:spPr>
          <a:xfrm>
            <a:off x="1201288" y="4950082"/>
            <a:ext cx="868956" cy="307777"/>
          </a:xfrm>
          <a:prstGeom prst="rect">
            <a:avLst/>
          </a:prstGeom>
          <a:noFill/>
        </p:spPr>
        <p:txBody>
          <a:bodyPr wrap="none" rtlCol="0">
            <a:spAutoFit/>
          </a:bodyPr>
          <a:lstStyle/>
          <a:p>
            <a:r>
              <a:rPr lang="de-DE" sz="1400" dirty="0"/>
              <a:t>Oszillator</a:t>
            </a:r>
          </a:p>
        </p:txBody>
      </p:sp>
      <p:sp>
        <p:nvSpPr>
          <p:cNvPr id="1072" name="Textfeld 1071">
            <a:extLst>
              <a:ext uri="{FF2B5EF4-FFF2-40B4-BE49-F238E27FC236}">
                <a16:creationId xmlns:a16="http://schemas.microsoft.com/office/drawing/2014/main" id="{835AD2AD-82C1-00B4-119A-E6F50B146830}"/>
              </a:ext>
            </a:extLst>
          </p:cNvPr>
          <p:cNvSpPr txBox="1"/>
          <p:nvPr/>
        </p:nvSpPr>
        <p:spPr>
          <a:xfrm>
            <a:off x="1635766" y="3380400"/>
            <a:ext cx="1244764" cy="633443"/>
          </a:xfrm>
          <a:prstGeom prst="rect">
            <a:avLst/>
          </a:prstGeom>
          <a:noFill/>
        </p:spPr>
        <p:txBody>
          <a:bodyPr wrap="none" rtlCol="0">
            <a:spAutoFit/>
          </a:bodyPr>
          <a:lstStyle/>
          <a:p>
            <a:pPr algn="ctr">
              <a:lnSpc>
                <a:spcPts val="1400"/>
              </a:lnSpc>
            </a:pPr>
            <a:r>
              <a:rPr lang="de-DE" sz="1400" dirty="0"/>
              <a:t>Frequenzteiler</a:t>
            </a:r>
          </a:p>
          <a:p>
            <a:pPr algn="ctr">
              <a:lnSpc>
                <a:spcPts val="1400"/>
              </a:lnSpc>
            </a:pPr>
            <a:r>
              <a:rPr lang="de-DE" sz="1400" dirty="0"/>
              <a:t>oder</a:t>
            </a:r>
          </a:p>
          <a:p>
            <a:pPr algn="ctr">
              <a:lnSpc>
                <a:spcPts val="1400"/>
              </a:lnSpc>
            </a:pPr>
            <a:r>
              <a:rPr lang="de-DE" sz="1400" dirty="0" err="1"/>
              <a:t>Vervielfacher</a:t>
            </a:r>
            <a:endParaRPr lang="de-DE" sz="1400" dirty="0"/>
          </a:p>
        </p:txBody>
      </p:sp>
      <p:sp>
        <p:nvSpPr>
          <p:cNvPr id="1073" name="Textfeld 1072">
            <a:extLst>
              <a:ext uri="{FF2B5EF4-FFF2-40B4-BE49-F238E27FC236}">
                <a16:creationId xmlns:a16="http://schemas.microsoft.com/office/drawing/2014/main" id="{211A268F-A709-9262-3FD3-4D6057B2E740}"/>
              </a:ext>
            </a:extLst>
          </p:cNvPr>
          <p:cNvSpPr txBox="1"/>
          <p:nvPr/>
        </p:nvSpPr>
        <p:spPr>
          <a:xfrm>
            <a:off x="3029697" y="3400317"/>
            <a:ext cx="1227837" cy="307777"/>
          </a:xfrm>
          <a:prstGeom prst="rect">
            <a:avLst/>
          </a:prstGeom>
          <a:noFill/>
        </p:spPr>
        <p:txBody>
          <a:bodyPr wrap="none" rtlCol="0">
            <a:spAutoFit/>
          </a:bodyPr>
          <a:lstStyle/>
          <a:p>
            <a:r>
              <a:rPr lang="de-DE" sz="1400" dirty="0"/>
              <a:t>Bandpassfilter</a:t>
            </a:r>
          </a:p>
        </p:txBody>
      </p:sp>
      <p:grpSp>
        <p:nvGrpSpPr>
          <p:cNvPr id="1074" name="Gruppieren 1073">
            <a:extLst>
              <a:ext uri="{FF2B5EF4-FFF2-40B4-BE49-F238E27FC236}">
                <a16:creationId xmlns:a16="http://schemas.microsoft.com/office/drawing/2014/main" id="{6956F82E-DE87-3661-9C49-B923496B2A4B}"/>
              </a:ext>
            </a:extLst>
          </p:cNvPr>
          <p:cNvGrpSpPr/>
          <p:nvPr/>
        </p:nvGrpSpPr>
        <p:grpSpPr>
          <a:xfrm>
            <a:off x="3363689" y="4137688"/>
            <a:ext cx="540000" cy="540000"/>
            <a:chOff x="7065937" y="3528556"/>
            <a:chExt cx="540000" cy="540000"/>
          </a:xfrm>
        </p:grpSpPr>
        <p:grpSp>
          <p:nvGrpSpPr>
            <p:cNvPr id="1075" name="Gruppieren 1074">
              <a:extLst>
                <a:ext uri="{FF2B5EF4-FFF2-40B4-BE49-F238E27FC236}">
                  <a16:creationId xmlns:a16="http://schemas.microsoft.com/office/drawing/2014/main" id="{268AEBB5-BAED-A906-A52B-584C0C14BAA5}"/>
                </a:ext>
              </a:extLst>
            </p:cNvPr>
            <p:cNvGrpSpPr/>
            <p:nvPr/>
          </p:nvGrpSpPr>
          <p:grpSpPr>
            <a:xfrm>
              <a:off x="7065937" y="3528556"/>
              <a:ext cx="540000" cy="540000"/>
              <a:chOff x="2866368" y="2482719"/>
              <a:chExt cx="540000" cy="540000"/>
            </a:xfrm>
          </p:grpSpPr>
          <p:sp>
            <p:nvSpPr>
              <p:cNvPr id="1077" name="Rechteck 1076">
                <a:extLst>
                  <a:ext uri="{FF2B5EF4-FFF2-40B4-BE49-F238E27FC236}">
                    <a16:creationId xmlns:a16="http://schemas.microsoft.com/office/drawing/2014/main" id="{40B87838-6123-66C2-8BCD-46FE67534D35}"/>
                  </a:ext>
                </a:extLst>
              </p:cNvPr>
              <p:cNvSpPr/>
              <p:nvPr/>
            </p:nvSpPr>
            <p:spPr>
              <a:xfrm>
                <a:off x="2866368" y="2482719"/>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78" name="Gruppieren 1077">
                <a:extLst>
                  <a:ext uri="{FF2B5EF4-FFF2-40B4-BE49-F238E27FC236}">
                    <a16:creationId xmlns:a16="http://schemas.microsoft.com/office/drawing/2014/main" id="{7353FE72-6AE7-7CD3-A9F5-2DE0EB220979}"/>
                  </a:ext>
                </a:extLst>
              </p:cNvPr>
              <p:cNvGrpSpPr/>
              <p:nvPr/>
            </p:nvGrpSpPr>
            <p:grpSpPr>
              <a:xfrm>
                <a:off x="2970718" y="2601785"/>
                <a:ext cx="331299" cy="133779"/>
                <a:chOff x="4854974" y="2638111"/>
                <a:chExt cx="3831759" cy="462709"/>
              </a:xfrm>
            </p:grpSpPr>
            <p:sp>
              <p:nvSpPr>
                <p:cNvPr id="1082" name="Freihandform 209">
                  <a:extLst>
                    <a:ext uri="{FF2B5EF4-FFF2-40B4-BE49-F238E27FC236}">
                      <a16:creationId xmlns:a16="http://schemas.microsoft.com/office/drawing/2014/main" id="{D928E975-900D-7504-D862-73B36759AFBA}"/>
                    </a:ext>
                  </a:extLst>
                </p:cNvPr>
                <p:cNvSpPr/>
                <p:nvPr/>
              </p:nvSpPr>
              <p:spPr>
                <a:xfrm rot="10800000" flipV="1">
                  <a:off x="4854974" y="2638111"/>
                  <a:ext cx="1914972" cy="23238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3" name="Freihandform 210">
                  <a:extLst>
                    <a:ext uri="{FF2B5EF4-FFF2-40B4-BE49-F238E27FC236}">
                      <a16:creationId xmlns:a16="http://schemas.microsoft.com/office/drawing/2014/main" id="{DCF831AE-136A-C3EF-FBB7-AD149A259827}"/>
                    </a:ext>
                  </a:extLst>
                </p:cNvPr>
                <p:cNvSpPr/>
                <p:nvPr/>
              </p:nvSpPr>
              <p:spPr>
                <a:xfrm flipV="1">
                  <a:off x="6771761" y="2868433"/>
                  <a:ext cx="1914972" cy="23238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79" name="Gruppieren 1078">
                <a:extLst>
                  <a:ext uri="{FF2B5EF4-FFF2-40B4-BE49-F238E27FC236}">
                    <a16:creationId xmlns:a16="http://schemas.microsoft.com/office/drawing/2014/main" id="{B92DC3EE-DC4F-25BD-6D56-8EB05CB1000F}"/>
                  </a:ext>
                </a:extLst>
              </p:cNvPr>
              <p:cNvGrpSpPr/>
              <p:nvPr/>
            </p:nvGrpSpPr>
            <p:grpSpPr>
              <a:xfrm>
                <a:off x="2970718" y="2767520"/>
                <a:ext cx="331299" cy="133779"/>
                <a:chOff x="4854974" y="2336891"/>
                <a:chExt cx="3831759" cy="462709"/>
              </a:xfrm>
            </p:grpSpPr>
            <p:sp>
              <p:nvSpPr>
                <p:cNvPr id="1080" name="Freihandform 205">
                  <a:extLst>
                    <a:ext uri="{FF2B5EF4-FFF2-40B4-BE49-F238E27FC236}">
                      <a16:creationId xmlns:a16="http://schemas.microsoft.com/office/drawing/2014/main" id="{1F5BCA11-8A56-BB73-53B3-95FD4FD03ECD}"/>
                    </a:ext>
                  </a:extLst>
                </p:cNvPr>
                <p:cNvSpPr/>
                <p:nvPr/>
              </p:nvSpPr>
              <p:spPr>
                <a:xfrm rot="10800000" flipV="1">
                  <a:off x="4854974" y="2336891"/>
                  <a:ext cx="1914972" cy="23238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1" name="Freihandform 206">
                  <a:extLst>
                    <a:ext uri="{FF2B5EF4-FFF2-40B4-BE49-F238E27FC236}">
                      <a16:creationId xmlns:a16="http://schemas.microsoft.com/office/drawing/2014/main" id="{AEB89186-4009-C5B2-D8F4-7091DA7A6E17}"/>
                    </a:ext>
                  </a:extLst>
                </p:cNvPr>
                <p:cNvSpPr/>
                <p:nvPr/>
              </p:nvSpPr>
              <p:spPr>
                <a:xfrm flipV="1">
                  <a:off x="6771761" y="2567213"/>
                  <a:ext cx="1914972" cy="232387"/>
                </a:xfrm>
                <a:custGeom>
                  <a:avLst/>
                  <a:gdLst>
                    <a:gd name="connsiteX0" fmla="*/ 0 w 1447800"/>
                    <a:gd name="connsiteY0" fmla="*/ 713509 h 713509"/>
                    <a:gd name="connsiteX1" fmla="*/ 720436 w 1447800"/>
                    <a:gd name="connsiteY1" fmla="*/ 0 h 713509"/>
                    <a:gd name="connsiteX2" fmla="*/ 1447800 w 1447800"/>
                    <a:gd name="connsiteY2" fmla="*/ 713509 h 713509"/>
                  </a:gdLst>
                  <a:ahLst/>
                  <a:cxnLst>
                    <a:cxn ang="0">
                      <a:pos x="connsiteX0" y="connsiteY0"/>
                    </a:cxn>
                    <a:cxn ang="0">
                      <a:pos x="connsiteX1" y="connsiteY1"/>
                    </a:cxn>
                    <a:cxn ang="0">
                      <a:pos x="connsiteX2" y="connsiteY2"/>
                    </a:cxn>
                  </a:cxnLst>
                  <a:rect l="l" t="t" r="r" b="b"/>
                  <a:pathLst>
                    <a:path w="1447800" h="713509">
                      <a:moveTo>
                        <a:pt x="0" y="713509"/>
                      </a:moveTo>
                      <a:cubicBezTo>
                        <a:pt x="239568" y="356754"/>
                        <a:pt x="479136" y="0"/>
                        <a:pt x="720436" y="0"/>
                      </a:cubicBezTo>
                      <a:cubicBezTo>
                        <a:pt x="961736" y="0"/>
                        <a:pt x="1340427" y="503382"/>
                        <a:pt x="1447800" y="71350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1076" name="Gerader Verbinder 1075">
              <a:extLst>
                <a:ext uri="{FF2B5EF4-FFF2-40B4-BE49-F238E27FC236}">
                  <a16:creationId xmlns:a16="http://schemas.microsoft.com/office/drawing/2014/main" id="{C48D0187-602A-3AE1-7F64-5F572C6ED628}"/>
                </a:ext>
              </a:extLst>
            </p:cNvPr>
            <p:cNvCxnSpPr/>
            <p:nvPr/>
          </p:nvCxnSpPr>
          <p:spPr>
            <a:xfrm flipV="1">
              <a:off x="7318364" y="3654462"/>
              <a:ext cx="69669" cy="1087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4" name="Textfeld 1083">
            <a:extLst>
              <a:ext uri="{FF2B5EF4-FFF2-40B4-BE49-F238E27FC236}">
                <a16:creationId xmlns:a16="http://schemas.microsoft.com/office/drawing/2014/main" id="{07B71B7E-45E3-FBB9-EA07-4D9447553426}"/>
              </a:ext>
            </a:extLst>
          </p:cNvPr>
          <p:cNvSpPr txBox="1"/>
          <p:nvPr/>
        </p:nvSpPr>
        <p:spPr>
          <a:xfrm>
            <a:off x="3037031" y="4709644"/>
            <a:ext cx="1126847" cy="307777"/>
          </a:xfrm>
          <a:prstGeom prst="rect">
            <a:avLst/>
          </a:prstGeom>
          <a:noFill/>
        </p:spPr>
        <p:txBody>
          <a:bodyPr wrap="none" rtlCol="0">
            <a:spAutoFit/>
          </a:bodyPr>
          <a:lstStyle/>
          <a:p>
            <a:r>
              <a:rPr lang="de-DE" sz="1400" dirty="0"/>
              <a:t>Tiefpassfilter</a:t>
            </a:r>
          </a:p>
        </p:txBody>
      </p:sp>
      <p:sp>
        <p:nvSpPr>
          <p:cNvPr id="1085" name="Textfeld 1084">
            <a:extLst>
              <a:ext uri="{FF2B5EF4-FFF2-40B4-BE49-F238E27FC236}">
                <a16:creationId xmlns:a16="http://schemas.microsoft.com/office/drawing/2014/main" id="{48A89951-1B6B-A4F6-B9A3-06E74D8AEA92}"/>
              </a:ext>
            </a:extLst>
          </p:cNvPr>
          <p:cNvSpPr txBox="1"/>
          <p:nvPr/>
        </p:nvSpPr>
        <p:spPr>
          <a:xfrm>
            <a:off x="4550530" y="3396305"/>
            <a:ext cx="932178" cy="307777"/>
          </a:xfrm>
          <a:prstGeom prst="rect">
            <a:avLst/>
          </a:prstGeom>
          <a:noFill/>
        </p:spPr>
        <p:txBody>
          <a:bodyPr wrap="none" rtlCol="0">
            <a:spAutoFit/>
          </a:bodyPr>
          <a:lstStyle/>
          <a:p>
            <a:r>
              <a:rPr lang="de-DE" sz="1400" dirty="0"/>
              <a:t>Verstärker</a:t>
            </a:r>
          </a:p>
        </p:txBody>
      </p:sp>
      <p:grpSp>
        <p:nvGrpSpPr>
          <p:cNvPr id="1086" name="Gruppieren 1085">
            <a:extLst>
              <a:ext uri="{FF2B5EF4-FFF2-40B4-BE49-F238E27FC236}">
                <a16:creationId xmlns:a16="http://schemas.microsoft.com/office/drawing/2014/main" id="{ED47C9DA-C014-CFF8-B12F-BBF89AA7C533}"/>
              </a:ext>
            </a:extLst>
          </p:cNvPr>
          <p:cNvGrpSpPr/>
          <p:nvPr/>
        </p:nvGrpSpPr>
        <p:grpSpPr>
          <a:xfrm>
            <a:off x="4746871" y="4137658"/>
            <a:ext cx="540000" cy="540000"/>
            <a:chOff x="3429000" y="2569464"/>
            <a:chExt cx="540000" cy="540000"/>
          </a:xfrm>
        </p:grpSpPr>
        <p:sp>
          <p:nvSpPr>
            <p:cNvPr id="1087" name="Rechteck 1086">
              <a:extLst>
                <a:ext uri="{FF2B5EF4-FFF2-40B4-BE49-F238E27FC236}">
                  <a16:creationId xmlns:a16="http://schemas.microsoft.com/office/drawing/2014/main" id="{D8AAEFE8-6B23-B1AE-4FCF-4949C8163BA7}"/>
                </a:ext>
              </a:extLst>
            </p:cNvPr>
            <p:cNvSpPr/>
            <p:nvPr/>
          </p:nvSpPr>
          <p:spPr>
            <a:xfrm>
              <a:off x="3429000" y="256946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8" name="Gleichschenkliges Dreieck 1087">
              <a:extLst>
                <a:ext uri="{FF2B5EF4-FFF2-40B4-BE49-F238E27FC236}">
                  <a16:creationId xmlns:a16="http://schemas.microsoft.com/office/drawing/2014/main" id="{BD6ECE1E-9CE4-0E96-006B-FF355ACD268E}"/>
                </a:ext>
              </a:extLst>
            </p:cNvPr>
            <p:cNvSpPr>
              <a:spLocks noChangeAspect="1"/>
            </p:cNvSpPr>
            <p:nvPr/>
          </p:nvSpPr>
          <p:spPr>
            <a:xfrm rot="19788939">
              <a:off x="3456974" y="2643283"/>
              <a:ext cx="353427" cy="304678"/>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89" name="Gerade Verbindung mit Pfeil 1088">
            <a:extLst>
              <a:ext uri="{FF2B5EF4-FFF2-40B4-BE49-F238E27FC236}">
                <a16:creationId xmlns:a16="http://schemas.microsoft.com/office/drawing/2014/main" id="{D3D85153-86D0-6AB6-A8E4-EFD4101F1859}"/>
              </a:ext>
            </a:extLst>
          </p:cNvPr>
          <p:cNvCxnSpPr/>
          <p:nvPr/>
        </p:nvCxnSpPr>
        <p:spPr>
          <a:xfrm>
            <a:off x="4423080" y="4407658"/>
            <a:ext cx="324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90" name="Gerade Verbindung mit Pfeil 1089">
            <a:extLst>
              <a:ext uri="{FF2B5EF4-FFF2-40B4-BE49-F238E27FC236}">
                <a16:creationId xmlns:a16="http://schemas.microsoft.com/office/drawing/2014/main" id="{06E334D4-D3F2-DE24-EA96-FB9A024390E9}"/>
              </a:ext>
            </a:extLst>
          </p:cNvPr>
          <p:cNvCxnSpPr>
            <a:stCxn id="1087" idx="3"/>
          </p:cNvCxnSpPr>
          <p:nvPr/>
        </p:nvCxnSpPr>
        <p:spPr>
          <a:xfrm>
            <a:off x="5286871" y="4407658"/>
            <a:ext cx="252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91" name="Textfeld 1090">
            <a:extLst>
              <a:ext uri="{FF2B5EF4-FFF2-40B4-BE49-F238E27FC236}">
                <a16:creationId xmlns:a16="http://schemas.microsoft.com/office/drawing/2014/main" id="{C17F9D0E-99A0-3C26-975D-4C65F40C846A}"/>
              </a:ext>
            </a:extLst>
          </p:cNvPr>
          <p:cNvSpPr txBox="1"/>
          <p:nvPr/>
        </p:nvSpPr>
        <p:spPr>
          <a:xfrm>
            <a:off x="4543944" y="5009715"/>
            <a:ext cx="964367" cy="523220"/>
          </a:xfrm>
          <a:prstGeom prst="rect">
            <a:avLst/>
          </a:prstGeom>
          <a:noFill/>
        </p:spPr>
        <p:txBody>
          <a:bodyPr wrap="none" rtlCol="0">
            <a:spAutoFit/>
          </a:bodyPr>
          <a:lstStyle/>
          <a:p>
            <a:r>
              <a:rPr lang="de-DE" sz="1400" dirty="0"/>
              <a:t>Geregelter</a:t>
            </a:r>
          </a:p>
          <a:p>
            <a:r>
              <a:rPr lang="de-DE" sz="1400" dirty="0"/>
              <a:t>Verstärker</a:t>
            </a:r>
          </a:p>
        </p:txBody>
      </p:sp>
      <p:cxnSp>
        <p:nvCxnSpPr>
          <p:cNvPr id="1092" name="Gerade Verbindung mit Pfeil 1091">
            <a:extLst>
              <a:ext uri="{FF2B5EF4-FFF2-40B4-BE49-F238E27FC236}">
                <a16:creationId xmlns:a16="http://schemas.microsoft.com/office/drawing/2014/main" id="{B9D3341A-DBC8-1892-8500-3F2DC181A8BE}"/>
              </a:ext>
            </a:extLst>
          </p:cNvPr>
          <p:cNvCxnSpPr/>
          <p:nvPr/>
        </p:nvCxnSpPr>
        <p:spPr>
          <a:xfrm flipV="1">
            <a:off x="5016619" y="4672879"/>
            <a:ext cx="3842" cy="350671"/>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93" name="Textfeld 1092">
            <a:extLst>
              <a:ext uri="{FF2B5EF4-FFF2-40B4-BE49-F238E27FC236}">
                <a16:creationId xmlns:a16="http://schemas.microsoft.com/office/drawing/2014/main" id="{C6CD8F49-5DB1-536D-DE94-5280BCFFAAAE}"/>
              </a:ext>
            </a:extLst>
          </p:cNvPr>
          <p:cNvSpPr txBox="1"/>
          <p:nvPr/>
        </p:nvSpPr>
        <p:spPr>
          <a:xfrm>
            <a:off x="5573669" y="2467387"/>
            <a:ext cx="1600951" cy="307777"/>
          </a:xfrm>
          <a:prstGeom prst="rect">
            <a:avLst/>
          </a:prstGeom>
          <a:noFill/>
        </p:spPr>
        <p:txBody>
          <a:bodyPr wrap="none" rtlCol="0">
            <a:spAutoFit/>
          </a:bodyPr>
          <a:lstStyle/>
          <a:p>
            <a:r>
              <a:rPr lang="de-DE" sz="1400" dirty="0"/>
              <a:t>(Frequenz-)</a:t>
            </a:r>
            <a:r>
              <a:rPr lang="de-DE" sz="1400" dirty="0" err="1"/>
              <a:t>mischer</a:t>
            </a:r>
            <a:endParaRPr lang="de-DE" sz="1400" dirty="0"/>
          </a:p>
        </p:txBody>
      </p:sp>
      <p:sp>
        <p:nvSpPr>
          <p:cNvPr id="1094" name="Textfeld 1093">
            <a:extLst>
              <a:ext uri="{FF2B5EF4-FFF2-40B4-BE49-F238E27FC236}">
                <a16:creationId xmlns:a16="http://schemas.microsoft.com/office/drawing/2014/main" id="{A69BD382-DC3B-289C-3B55-FE30DADCEB56}"/>
              </a:ext>
            </a:extLst>
          </p:cNvPr>
          <p:cNvSpPr txBox="1"/>
          <p:nvPr/>
        </p:nvSpPr>
        <p:spPr>
          <a:xfrm>
            <a:off x="5946510" y="4672879"/>
            <a:ext cx="868956" cy="523220"/>
          </a:xfrm>
          <a:prstGeom prst="rect">
            <a:avLst/>
          </a:prstGeom>
          <a:noFill/>
        </p:spPr>
        <p:txBody>
          <a:bodyPr wrap="none" rtlCol="0">
            <a:spAutoFit/>
          </a:bodyPr>
          <a:lstStyle/>
          <a:p>
            <a:r>
              <a:rPr lang="de-DE" sz="1400" dirty="0"/>
              <a:t>Variabler</a:t>
            </a:r>
          </a:p>
          <a:p>
            <a:r>
              <a:rPr lang="de-DE" sz="1400" dirty="0"/>
              <a:t>Oszillator</a:t>
            </a:r>
          </a:p>
        </p:txBody>
      </p:sp>
    </p:spTree>
    <p:extLst>
      <p:ext uri="{BB962C8B-B14F-4D97-AF65-F5344CB8AC3E}">
        <p14:creationId xmlns:p14="http://schemas.microsoft.com/office/powerpoint/2010/main" val="124854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6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7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7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8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6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8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8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9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9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9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8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2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6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9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9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6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4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6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6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069" grpId="0"/>
      <p:bldP spid="1070" grpId="0"/>
      <p:bldP spid="1071" grpId="0"/>
      <p:bldP spid="1072" grpId="0"/>
      <p:bldP spid="1073" grpId="0"/>
      <p:bldP spid="1084" grpId="0"/>
      <p:bldP spid="1085" grpId="0"/>
      <p:bldP spid="1091" grpId="0"/>
      <p:bldP spid="1093" grpId="0"/>
      <p:bldP spid="109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Der (Frequenz-)Mischer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D1D9EF4D-07FF-E8D1-E522-4516B1FBA82A}"/>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Ein Mischer ist ein Frequenzumsetzer. Vereinfacht ausgedrückt multipliziert er die Signale, woraus eine Addition/Subtraktion der Signalfrequenzen resultiert:</a:t>
            </a:r>
          </a:p>
          <a:p>
            <a:pPr>
              <a:defRPr/>
            </a:pPr>
            <a:endParaRPr lang="de-DE" sz="1100" dirty="0">
              <a:solidFill>
                <a:srgbClr val="000000"/>
              </a:solidFill>
            </a:endParaRPr>
          </a:p>
          <a:p>
            <a:pPr marL="233983" lvl="1" indent="0">
              <a:buNone/>
              <a:defRPr/>
            </a:pPr>
            <a:r>
              <a:rPr lang="de-DE" dirty="0">
                <a:solidFill>
                  <a:srgbClr val="000000"/>
                </a:solidFill>
              </a:rPr>
              <a:t>	</a:t>
            </a:r>
            <a:r>
              <a:rPr lang="de-DE" sz="2000" dirty="0">
                <a:solidFill>
                  <a:srgbClr val="000000"/>
                </a:solidFill>
              </a:rPr>
              <a:t> sin(</a:t>
            </a:r>
            <a:r>
              <a:rPr lang="de-DE" sz="2000" dirty="0">
                <a:solidFill>
                  <a:srgbClr val="FFC000"/>
                </a:solidFill>
                <a:latin typeface="Symbol" panose="05050102010706020507" pitchFamily="18" charset="2"/>
              </a:rPr>
              <a:t>w</a:t>
            </a:r>
            <a:r>
              <a:rPr lang="de-DE" sz="2000" baseline="-25000" dirty="0">
                <a:solidFill>
                  <a:srgbClr val="FFC000"/>
                </a:solidFill>
              </a:rPr>
              <a:t>1</a:t>
            </a:r>
            <a:r>
              <a:rPr lang="de-DE" sz="2000" dirty="0">
                <a:solidFill>
                  <a:srgbClr val="000000"/>
                </a:solidFill>
              </a:rPr>
              <a:t>t) </a:t>
            </a:r>
            <a:r>
              <a:rPr lang="de-DE" sz="2000" dirty="0">
                <a:solidFill>
                  <a:srgbClr val="FFC000"/>
                </a:solidFill>
              </a:rPr>
              <a:t>*</a:t>
            </a:r>
            <a:r>
              <a:rPr lang="de-DE" sz="2000" dirty="0">
                <a:solidFill>
                  <a:srgbClr val="000000"/>
                </a:solidFill>
              </a:rPr>
              <a:t> sin(</a:t>
            </a:r>
            <a:r>
              <a:rPr lang="de-DE" sz="2000" dirty="0">
                <a:solidFill>
                  <a:srgbClr val="FFC000"/>
                </a:solidFill>
                <a:latin typeface="Symbol" panose="05050102010706020507" pitchFamily="18" charset="2"/>
              </a:rPr>
              <a:t>w</a:t>
            </a:r>
            <a:r>
              <a:rPr lang="de-DE" sz="2000" baseline="-25000" dirty="0">
                <a:solidFill>
                  <a:srgbClr val="FFC000"/>
                </a:solidFill>
              </a:rPr>
              <a:t>2</a:t>
            </a:r>
            <a:r>
              <a:rPr lang="de-DE" sz="2000" dirty="0">
                <a:solidFill>
                  <a:srgbClr val="000000"/>
                </a:solidFill>
              </a:rPr>
              <a:t>t) = ½ *cos(</a:t>
            </a:r>
            <a:r>
              <a:rPr lang="de-DE" sz="2000" dirty="0">
                <a:solidFill>
                  <a:srgbClr val="FFC000"/>
                </a:solidFill>
                <a:latin typeface="Symbol" panose="05050102010706020507" pitchFamily="18" charset="2"/>
              </a:rPr>
              <a:t>w</a:t>
            </a:r>
            <a:r>
              <a:rPr lang="de-DE" sz="2000" baseline="-25000" dirty="0">
                <a:solidFill>
                  <a:srgbClr val="FFC000"/>
                </a:solidFill>
              </a:rPr>
              <a:t>1</a:t>
            </a:r>
            <a:r>
              <a:rPr lang="de-DE" sz="2000" dirty="0">
                <a:solidFill>
                  <a:srgbClr val="000000"/>
                </a:solidFill>
              </a:rPr>
              <a:t>t </a:t>
            </a:r>
            <a:r>
              <a:rPr lang="de-DE" sz="2000" dirty="0">
                <a:solidFill>
                  <a:srgbClr val="FFC000"/>
                </a:solidFill>
              </a:rPr>
              <a:t>+</a:t>
            </a:r>
            <a:r>
              <a:rPr lang="de-DE" sz="2000" dirty="0">
                <a:solidFill>
                  <a:srgbClr val="000000"/>
                </a:solidFill>
              </a:rPr>
              <a:t> </a:t>
            </a:r>
            <a:r>
              <a:rPr lang="de-DE" sz="2000" dirty="0">
                <a:solidFill>
                  <a:srgbClr val="FFC000"/>
                </a:solidFill>
                <a:latin typeface="Symbol" panose="05050102010706020507" pitchFamily="18" charset="2"/>
              </a:rPr>
              <a:t>w</a:t>
            </a:r>
            <a:r>
              <a:rPr lang="de-DE" sz="2000" baseline="-25000" dirty="0">
                <a:solidFill>
                  <a:srgbClr val="FFC000"/>
                </a:solidFill>
              </a:rPr>
              <a:t>2</a:t>
            </a:r>
            <a:r>
              <a:rPr lang="de-DE" sz="2000" dirty="0">
                <a:solidFill>
                  <a:srgbClr val="000000"/>
                </a:solidFill>
              </a:rPr>
              <a:t>t) </a:t>
            </a:r>
            <a:r>
              <a:rPr lang="de-DE" sz="2000" dirty="0">
                <a:solidFill>
                  <a:srgbClr val="FFC000"/>
                </a:solidFill>
              </a:rPr>
              <a:t>+</a:t>
            </a:r>
            <a:r>
              <a:rPr lang="de-DE" sz="2000" dirty="0">
                <a:solidFill>
                  <a:srgbClr val="000000"/>
                </a:solidFill>
              </a:rPr>
              <a:t> ½ *cos(</a:t>
            </a:r>
            <a:r>
              <a:rPr lang="de-DE" sz="2000" dirty="0">
                <a:solidFill>
                  <a:srgbClr val="FFC000"/>
                </a:solidFill>
                <a:latin typeface="Symbol" panose="05050102010706020507" pitchFamily="18" charset="2"/>
              </a:rPr>
              <a:t>w</a:t>
            </a:r>
            <a:r>
              <a:rPr lang="de-DE" sz="2000" baseline="-25000" dirty="0">
                <a:solidFill>
                  <a:srgbClr val="FFC000"/>
                </a:solidFill>
              </a:rPr>
              <a:t>1</a:t>
            </a:r>
            <a:r>
              <a:rPr lang="de-DE" sz="2000" dirty="0">
                <a:solidFill>
                  <a:srgbClr val="000000"/>
                </a:solidFill>
              </a:rPr>
              <a:t>t </a:t>
            </a:r>
            <a:r>
              <a:rPr lang="de-DE" sz="2000" dirty="0">
                <a:solidFill>
                  <a:srgbClr val="FFC000"/>
                </a:solidFill>
              </a:rPr>
              <a:t>- </a:t>
            </a:r>
            <a:r>
              <a:rPr lang="de-DE" sz="2000" dirty="0">
                <a:solidFill>
                  <a:srgbClr val="FFC000"/>
                </a:solidFill>
                <a:latin typeface="Symbol" panose="05050102010706020507" pitchFamily="18" charset="2"/>
              </a:rPr>
              <a:t>w</a:t>
            </a:r>
            <a:r>
              <a:rPr lang="de-DE" sz="2000" baseline="-25000" dirty="0">
                <a:solidFill>
                  <a:srgbClr val="FFC000"/>
                </a:solidFill>
              </a:rPr>
              <a:t>2</a:t>
            </a:r>
            <a:r>
              <a:rPr lang="de-DE" sz="2000" dirty="0">
                <a:solidFill>
                  <a:srgbClr val="000000"/>
                </a:solidFill>
              </a:rPr>
              <a:t>t) 	mit  </a:t>
            </a:r>
            <a:r>
              <a:rPr lang="de-DE" sz="2000" dirty="0">
                <a:solidFill>
                  <a:srgbClr val="000000"/>
                </a:solidFill>
                <a:latin typeface="Symbol" panose="05050102010706020507" pitchFamily="18" charset="2"/>
              </a:rPr>
              <a:t>w = 2 * p</a:t>
            </a:r>
            <a:r>
              <a:rPr lang="de-DE" sz="2000" dirty="0">
                <a:solidFill>
                  <a:srgbClr val="000000"/>
                </a:solidFill>
              </a:rPr>
              <a:t> </a:t>
            </a:r>
            <a:r>
              <a:rPr lang="de-DE" sz="2000" dirty="0">
                <a:solidFill>
                  <a:srgbClr val="000000"/>
                </a:solidFill>
                <a:latin typeface="Symbol" panose="05050102010706020507" pitchFamily="18" charset="2"/>
              </a:rPr>
              <a:t>*</a:t>
            </a:r>
            <a:r>
              <a:rPr lang="de-DE" sz="2000" dirty="0">
                <a:solidFill>
                  <a:srgbClr val="000000"/>
                </a:solidFill>
              </a:rPr>
              <a:t> f</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b="1" dirty="0">
                <a:solidFill>
                  <a:srgbClr val="000000"/>
                </a:solidFill>
              </a:rPr>
              <a:t>Die Ausgangsfrequenzen eines Mischers sind also die Addition und die Subtraktion der beiden zugeführten Eingangsfrequenzen</a:t>
            </a:r>
          </a:p>
          <a:p>
            <a:pPr>
              <a:defRPr/>
            </a:pPr>
            <a:endParaRPr lang="de-DE" sz="200" b="1" dirty="0">
              <a:solidFill>
                <a:srgbClr val="000000"/>
              </a:solidFill>
            </a:endParaRPr>
          </a:p>
          <a:p>
            <a:pPr>
              <a:defRPr/>
            </a:pPr>
            <a:r>
              <a:rPr lang="de-DE" b="1" dirty="0">
                <a:solidFill>
                  <a:srgbClr val="000000"/>
                </a:solidFill>
              </a:rPr>
              <a:t>Mischstufen sollten gut abgeschirmt sein (z. B. durch ein Metallgehäuse), um unerwünschte Abstrahlungen zu vermeiden. Gleiches gilt für den verwendeten Oszillator.</a:t>
            </a:r>
          </a:p>
        </p:txBody>
      </p:sp>
      <p:grpSp>
        <p:nvGrpSpPr>
          <p:cNvPr id="7" name="Gruppieren 6">
            <a:extLst>
              <a:ext uri="{FF2B5EF4-FFF2-40B4-BE49-F238E27FC236}">
                <a16:creationId xmlns:a16="http://schemas.microsoft.com/office/drawing/2014/main" id="{EB5A831C-D076-51A8-1F31-D689EAD3DE8C}"/>
              </a:ext>
            </a:extLst>
          </p:cNvPr>
          <p:cNvGrpSpPr/>
          <p:nvPr/>
        </p:nvGrpSpPr>
        <p:grpSpPr>
          <a:xfrm>
            <a:off x="457387" y="2919942"/>
            <a:ext cx="2501290" cy="1243367"/>
            <a:chOff x="571006" y="1657204"/>
            <a:chExt cx="2501290" cy="1243367"/>
          </a:xfrm>
        </p:grpSpPr>
        <p:grpSp>
          <p:nvGrpSpPr>
            <p:cNvPr id="8" name="Gruppieren 7">
              <a:extLst>
                <a:ext uri="{FF2B5EF4-FFF2-40B4-BE49-F238E27FC236}">
                  <a16:creationId xmlns:a16="http://schemas.microsoft.com/office/drawing/2014/main" id="{2C973EAE-C0C5-8328-5429-D90687D826C5}"/>
                </a:ext>
              </a:extLst>
            </p:cNvPr>
            <p:cNvGrpSpPr/>
            <p:nvPr/>
          </p:nvGrpSpPr>
          <p:grpSpPr>
            <a:xfrm>
              <a:off x="942300" y="1710371"/>
              <a:ext cx="1219200" cy="817769"/>
              <a:chOff x="5730240" y="2822414"/>
              <a:chExt cx="1219200" cy="817769"/>
            </a:xfrm>
          </p:grpSpPr>
          <p:grpSp>
            <p:nvGrpSpPr>
              <p:cNvPr id="15" name="Gruppieren 14">
                <a:extLst>
                  <a:ext uri="{FF2B5EF4-FFF2-40B4-BE49-F238E27FC236}">
                    <a16:creationId xmlns:a16="http://schemas.microsoft.com/office/drawing/2014/main" id="{99F31683-1E56-EE94-3D2B-7F66B451A0A7}"/>
                  </a:ext>
                </a:extLst>
              </p:cNvPr>
              <p:cNvGrpSpPr/>
              <p:nvPr/>
            </p:nvGrpSpPr>
            <p:grpSpPr>
              <a:xfrm>
                <a:off x="6107045" y="2822414"/>
                <a:ext cx="540000" cy="540000"/>
                <a:chOff x="6050280" y="3044924"/>
                <a:chExt cx="540000" cy="540000"/>
              </a:xfrm>
            </p:grpSpPr>
            <p:grpSp>
              <p:nvGrpSpPr>
                <p:cNvPr id="20" name="Gruppieren 19">
                  <a:extLst>
                    <a:ext uri="{FF2B5EF4-FFF2-40B4-BE49-F238E27FC236}">
                      <a16:creationId xmlns:a16="http://schemas.microsoft.com/office/drawing/2014/main" id="{2642CD43-9699-67BE-565D-C227055BB2FE}"/>
                    </a:ext>
                  </a:extLst>
                </p:cNvPr>
                <p:cNvGrpSpPr>
                  <a:grpSpLocks noChangeAspect="1"/>
                </p:cNvGrpSpPr>
                <p:nvPr/>
              </p:nvGrpSpPr>
              <p:grpSpPr>
                <a:xfrm>
                  <a:off x="6144780" y="3139423"/>
                  <a:ext cx="351000" cy="351001"/>
                  <a:chOff x="6050280" y="3044923"/>
                  <a:chExt cx="540000" cy="540001"/>
                </a:xfrm>
              </p:grpSpPr>
              <p:cxnSp>
                <p:nvCxnSpPr>
                  <p:cNvPr id="21" name="Gerader Verbinder 20">
                    <a:extLst>
                      <a:ext uri="{FF2B5EF4-FFF2-40B4-BE49-F238E27FC236}">
                        <a16:creationId xmlns:a16="http://schemas.microsoft.com/office/drawing/2014/main" id="{B863A673-26B7-5490-9393-826263131914}"/>
                      </a:ext>
                    </a:extLst>
                  </p:cNvPr>
                  <p:cNvCxnSpPr/>
                  <p:nvPr/>
                </p:nvCxnSpPr>
                <p:spPr>
                  <a:xfrm flipV="1">
                    <a:off x="6050280" y="3044925"/>
                    <a:ext cx="540000" cy="539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BC644ADF-603A-1B54-F084-ADECC7DD7F78}"/>
                      </a:ext>
                    </a:extLst>
                  </p:cNvPr>
                  <p:cNvCxnSpPr/>
                  <p:nvPr/>
                </p:nvCxnSpPr>
                <p:spPr>
                  <a:xfrm flipH="1" flipV="1">
                    <a:off x="6050280" y="3044923"/>
                    <a:ext cx="540000" cy="5400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hteck 18">
                  <a:extLst>
                    <a:ext uri="{FF2B5EF4-FFF2-40B4-BE49-F238E27FC236}">
                      <a16:creationId xmlns:a16="http://schemas.microsoft.com/office/drawing/2014/main" id="{BBDA40A2-FCD4-1AF8-2375-716F2868AC8A}"/>
                    </a:ext>
                  </a:extLst>
                </p:cNvPr>
                <p:cNvSpPr/>
                <p:nvPr/>
              </p:nvSpPr>
              <p:spPr>
                <a:xfrm>
                  <a:off x="6050280" y="3044924"/>
                  <a:ext cx="540000" cy="5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de-DE" dirty="0">
                    <a:solidFill>
                      <a:schemeClr val="tx1"/>
                    </a:solidFill>
                  </a:endParaRPr>
                </a:p>
              </p:txBody>
            </p:sp>
          </p:grpSp>
          <p:cxnSp>
            <p:nvCxnSpPr>
              <p:cNvPr id="16" name="Gerade Verbindung mit Pfeil 15">
                <a:extLst>
                  <a:ext uri="{FF2B5EF4-FFF2-40B4-BE49-F238E27FC236}">
                    <a16:creationId xmlns:a16="http://schemas.microsoft.com/office/drawing/2014/main" id="{3712961F-B587-4446-2798-0E614EA32CFB}"/>
                  </a:ext>
                </a:extLst>
              </p:cNvPr>
              <p:cNvCxnSpPr>
                <a:endCxn id="19" idx="1"/>
              </p:cNvCxnSpPr>
              <p:nvPr/>
            </p:nvCxnSpPr>
            <p:spPr>
              <a:xfrm>
                <a:off x="5730240" y="3092414"/>
                <a:ext cx="376805"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E59EA817-776A-FD82-710E-5817149B9852}"/>
                  </a:ext>
                </a:extLst>
              </p:cNvPr>
              <p:cNvCxnSpPr>
                <a:stCxn id="19" idx="3"/>
              </p:cNvCxnSpPr>
              <p:nvPr/>
            </p:nvCxnSpPr>
            <p:spPr>
              <a:xfrm>
                <a:off x="6647045" y="3092414"/>
                <a:ext cx="302395" cy="0"/>
              </a:xfrm>
              <a:prstGeom prst="straightConnector1">
                <a:avLst/>
              </a:prstGeom>
              <a:ln w="25400">
                <a:solidFill>
                  <a:srgbClr val="92D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65A990E4-49C0-1B6E-4AA7-005C16686371}"/>
                  </a:ext>
                </a:extLst>
              </p:cNvPr>
              <p:cNvCxnSpPr>
                <a:endCxn id="19" idx="2"/>
              </p:cNvCxnSpPr>
              <p:nvPr/>
            </p:nvCxnSpPr>
            <p:spPr>
              <a:xfrm flipH="1" flipV="1">
                <a:off x="6377045" y="3362414"/>
                <a:ext cx="6338" cy="277769"/>
              </a:xfrm>
              <a:prstGeom prst="straightConnector1">
                <a:avLst/>
              </a:prstGeom>
              <a:ln w="25400">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9" name="Textfeld 8">
              <a:extLst>
                <a:ext uri="{FF2B5EF4-FFF2-40B4-BE49-F238E27FC236}">
                  <a16:creationId xmlns:a16="http://schemas.microsoft.com/office/drawing/2014/main" id="{C6A516FB-AA51-DB8E-3066-94A15990AA25}"/>
                </a:ext>
              </a:extLst>
            </p:cNvPr>
            <p:cNvSpPr txBox="1"/>
            <p:nvPr/>
          </p:nvSpPr>
          <p:spPr>
            <a:xfrm>
              <a:off x="571006" y="1710371"/>
              <a:ext cx="425116" cy="369332"/>
            </a:xfrm>
            <a:prstGeom prst="rect">
              <a:avLst/>
            </a:prstGeom>
            <a:noFill/>
          </p:spPr>
          <p:txBody>
            <a:bodyPr wrap="none" rtlCol="0">
              <a:spAutoFit/>
            </a:bodyPr>
            <a:lstStyle/>
            <a:p>
              <a:r>
                <a:rPr lang="de-DE" dirty="0" err="1"/>
                <a:t>f</a:t>
              </a:r>
              <a:r>
                <a:rPr lang="de-DE" baseline="-25000" dirty="0" err="1"/>
                <a:t>NF</a:t>
              </a:r>
              <a:endParaRPr lang="de-DE" baseline="-25000" dirty="0"/>
            </a:p>
          </p:txBody>
        </p:sp>
        <p:sp>
          <p:nvSpPr>
            <p:cNvPr id="10" name="Textfeld 9">
              <a:extLst>
                <a:ext uri="{FF2B5EF4-FFF2-40B4-BE49-F238E27FC236}">
                  <a16:creationId xmlns:a16="http://schemas.microsoft.com/office/drawing/2014/main" id="{C0D60341-8248-CC5F-7529-B52C77CAC88E}"/>
                </a:ext>
              </a:extLst>
            </p:cNvPr>
            <p:cNvSpPr txBox="1"/>
            <p:nvPr/>
          </p:nvSpPr>
          <p:spPr>
            <a:xfrm>
              <a:off x="1432555" y="2531239"/>
              <a:ext cx="357790" cy="369332"/>
            </a:xfrm>
            <a:prstGeom prst="rect">
              <a:avLst/>
            </a:prstGeom>
            <a:noFill/>
          </p:spPr>
          <p:txBody>
            <a:bodyPr wrap="none" rtlCol="0">
              <a:spAutoFit/>
            </a:bodyPr>
            <a:lstStyle/>
            <a:p>
              <a:r>
                <a:rPr lang="de-DE" dirty="0" err="1"/>
                <a:t>f</a:t>
              </a:r>
              <a:r>
                <a:rPr lang="de-DE" baseline="-25000" dirty="0" err="1"/>
                <a:t>O</a:t>
              </a:r>
              <a:endParaRPr lang="de-DE" baseline="-25000" dirty="0"/>
            </a:p>
          </p:txBody>
        </p:sp>
        <p:sp>
          <p:nvSpPr>
            <p:cNvPr id="14" name="Textfeld 13">
              <a:extLst>
                <a:ext uri="{FF2B5EF4-FFF2-40B4-BE49-F238E27FC236}">
                  <a16:creationId xmlns:a16="http://schemas.microsoft.com/office/drawing/2014/main" id="{CDDDFF3D-48C6-F7EC-F17F-E140D12DD401}"/>
                </a:ext>
              </a:extLst>
            </p:cNvPr>
            <p:cNvSpPr txBox="1"/>
            <p:nvPr/>
          </p:nvSpPr>
          <p:spPr>
            <a:xfrm>
              <a:off x="2230399" y="1657204"/>
              <a:ext cx="841897" cy="646331"/>
            </a:xfrm>
            <a:prstGeom prst="rect">
              <a:avLst/>
            </a:prstGeom>
            <a:noFill/>
          </p:spPr>
          <p:txBody>
            <a:bodyPr wrap="none" rtlCol="0">
              <a:spAutoFit/>
            </a:bodyPr>
            <a:lstStyle/>
            <a:p>
              <a:r>
                <a:rPr lang="de-DE" b="1" dirty="0" err="1"/>
                <a:t>f</a:t>
              </a:r>
              <a:r>
                <a:rPr lang="de-DE" b="1" baseline="-25000" dirty="0" err="1"/>
                <a:t>O</a:t>
              </a:r>
              <a:r>
                <a:rPr lang="de-DE" b="1" dirty="0"/>
                <a:t> + </a:t>
              </a:r>
              <a:r>
                <a:rPr lang="de-DE" b="1" dirty="0" err="1"/>
                <a:t>f</a:t>
              </a:r>
              <a:r>
                <a:rPr lang="de-DE" b="1" baseline="-25000" dirty="0" err="1"/>
                <a:t>NF</a:t>
              </a:r>
              <a:endParaRPr lang="de-DE" b="1" baseline="-25000" dirty="0"/>
            </a:p>
            <a:p>
              <a:r>
                <a:rPr lang="de-DE" b="1" dirty="0" err="1"/>
                <a:t>f</a:t>
              </a:r>
              <a:r>
                <a:rPr lang="de-DE" b="1" baseline="-25000" dirty="0" err="1"/>
                <a:t>O</a:t>
              </a:r>
              <a:r>
                <a:rPr lang="de-DE" b="1" dirty="0"/>
                <a:t> - </a:t>
              </a:r>
              <a:r>
                <a:rPr lang="de-DE" b="1" dirty="0" err="1"/>
                <a:t>f</a:t>
              </a:r>
              <a:r>
                <a:rPr lang="de-DE" b="1" baseline="-25000" dirty="0" err="1"/>
                <a:t>NF</a:t>
              </a:r>
              <a:endParaRPr lang="de-DE" b="1" baseline="-25000" dirty="0"/>
            </a:p>
          </p:txBody>
        </p:sp>
      </p:grpSp>
      <p:grpSp>
        <p:nvGrpSpPr>
          <p:cNvPr id="23" name="Gruppieren 22">
            <a:extLst>
              <a:ext uri="{FF2B5EF4-FFF2-40B4-BE49-F238E27FC236}">
                <a16:creationId xmlns:a16="http://schemas.microsoft.com/office/drawing/2014/main" id="{131A5729-5C57-78E5-69AE-F485D40487E5}"/>
              </a:ext>
            </a:extLst>
          </p:cNvPr>
          <p:cNvGrpSpPr/>
          <p:nvPr/>
        </p:nvGrpSpPr>
        <p:grpSpPr>
          <a:xfrm>
            <a:off x="3480945" y="2887671"/>
            <a:ext cx="2313387" cy="1206528"/>
            <a:chOff x="3573063" y="1737213"/>
            <a:chExt cx="2313387" cy="1206528"/>
          </a:xfrm>
        </p:grpSpPr>
        <p:cxnSp>
          <p:nvCxnSpPr>
            <p:cNvPr id="25" name="Gerader Verbinder 24">
              <a:extLst>
                <a:ext uri="{FF2B5EF4-FFF2-40B4-BE49-F238E27FC236}">
                  <a16:creationId xmlns:a16="http://schemas.microsoft.com/office/drawing/2014/main" id="{41A301BA-ABAC-CABC-7CD7-2407FDF59ED1}"/>
                </a:ext>
              </a:extLst>
            </p:cNvPr>
            <p:cNvCxnSpPr/>
            <p:nvPr/>
          </p:nvCxnSpPr>
          <p:spPr>
            <a:xfrm>
              <a:off x="4908536" y="1916522"/>
              <a:ext cx="0" cy="59218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09FD39BD-76F2-B9D1-8003-B6DB912CEDC5}"/>
                </a:ext>
              </a:extLst>
            </p:cNvPr>
            <p:cNvCxnSpPr/>
            <p:nvPr/>
          </p:nvCxnSpPr>
          <p:spPr>
            <a:xfrm>
              <a:off x="3785621" y="2212613"/>
              <a:ext cx="0" cy="2853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282FA38B-E0F6-D030-9B84-D188D34E0C32}"/>
                </a:ext>
              </a:extLst>
            </p:cNvPr>
            <p:cNvCxnSpPr/>
            <p:nvPr/>
          </p:nvCxnSpPr>
          <p:spPr>
            <a:xfrm>
              <a:off x="4796359" y="2219285"/>
              <a:ext cx="0" cy="28534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BFBE1D77-3332-1C09-2017-49B7E19AB5D5}"/>
                </a:ext>
              </a:extLst>
            </p:cNvPr>
            <p:cNvCxnSpPr/>
            <p:nvPr/>
          </p:nvCxnSpPr>
          <p:spPr>
            <a:xfrm flipH="1" flipV="1">
              <a:off x="3672409" y="1737213"/>
              <a:ext cx="8709" cy="7607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D54B22CC-213B-29EA-4449-B8E893F0BB6C}"/>
                </a:ext>
              </a:extLst>
            </p:cNvPr>
            <p:cNvCxnSpPr/>
            <p:nvPr/>
          </p:nvCxnSpPr>
          <p:spPr>
            <a:xfrm>
              <a:off x="5018428" y="2219285"/>
              <a:ext cx="0" cy="28534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485E9475-26AF-BF3A-6C6C-3BACB6CC4439}"/>
                </a:ext>
              </a:extLst>
            </p:cNvPr>
            <p:cNvSpPr txBox="1"/>
            <p:nvPr/>
          </p:nvSpPr>
          <p:spPr>
            <a:xfrm>
              <a:off x="4729641" y="2574409"/>
              <a:ext cx="357790" cy="369332"/>
            </a:xfrm>
            <a:prstGeom prst="rect">
              <a:avLst/>
            </a:prstGeom>
            <a:noFill/>
          </p:spPr>
          <p:txBody>
            <a:bodyPr wrap="none" rtlCol="0">
              <a:spAutoFit/>
            </a:bodyPr>
            <a:lstStyle/>
            <a:p>
              <a:r>
                <a:rPr lang="de-DE" dirty="0" err="1">
                  <a:solidFill>
                    <a:srgbClr val="00B0F0"/>
                  </a:solidFill>
                </a:rPr>
                <a:t>f</a:t>
              </a:r>
              <a:r>
                <a:rPr lang="de-DE" baseline="-25000" dirty="0" err="1">
                  <a:solidFill>
                    <a:srgbClr val="00B0F0"/>
                  </a:solidFill>
                </a:rPr>
                <a:t>O</a:t>
              </a:r>
              <a:endParaRPr lang="de-DE" baseline="-25000" dirty="0">
                <a:solidFill>
                  <a:srgbClr val="00B0F0"/>
                </a:solidFill>
              </a:endParaRPr>
            </a:p>
          </p:txBody>
        </p:sp>
        <p:sp>
          <p:nvSpPr>
            <p:cNvPr id="31" name="Textfeld 30">
              <a:extLst>
                <a:ext uri="{FF2B5EF4-FFF2-40B4-BE49-F238E27FC236}">
                  <a16:creationId xmlns:a16="http://schemas.microsoft.com/office/drawing/2014/main" id="{72B19504-6CD9-AD45-B355-8E3F61769632}"/>
                </a:ext>
              </a:extLst>
            </p:cNvPr>
            <p:cNvSpPr txBox="1"/>
            <p:nvPr/>
          </p:nvSpPr>
          <p:spPr>
            <a:xfrm>
              <a:off x="3573063" y="2494110"/>
              <a:ext cx="425116" cy="369332"/>
            </a:xfrm>
            <a:prstGeom prst="rect">
              <a:avLst/>
            </a:prstGeom>
            <a:noFill/>
          </p:spPr>
          <p:txBody>
            <a:bodyPr wrap="none" rtlCol="0">
              <a:spAutoFit/>
            </a:bodyPr>
            <a:lstStyle/>
            <a:p>
              <a:r>
                <a:rPr lang="de-DE" dirty="0" err="1">
                  <a:solidFill>
                    <a:srgbClr val="FF0000"/>
                  </a:solidFill>
                </a:rPr>
                <a:t>f</a:t>
              </a:r>
              <a:r>
                <a:rPr lang="de-DE" baseline="-25000" dirty="0" err="1">
                  <a:solidFill>
                    <a:srgbClr val="FF0000"/>
                  </a:solidFill>
                </a:rPr>
                <a:t>NF</a:t>
              </a:r>
              <a:endParaRPr lang="de-DE" baseline="-25000" dirty="0">
                <a:solidFill>
                  <a:srgbClr val="FF0000"/>
                </a:solidFill>
              </a:endParaRPr>
            </a:p>
          </p:txBody>
        </p:sp>
        <p:sp>
          <p:nvSpPr>
            <p:cNvPr id="32" name="Textfeld 31">
              <a:extLst>
                <a:ext uri="{FF2B5EF4-FFF2-40B4-BE49-F238E27FC236}">
                  <a16:creationId xmlns:a16="http://schemas.microsoft.com/office/drawing/2014/main" id="{0A492859-B524-DEBE-7713-F1E57447604A}"/>
                </a:ext>
              </a:extLst>
            </p:cNvPr>
            <p:cNvSpPr txBox="1"/>
            <p:nvPr/>
          </p:nvSpPr>
          <p:spPr>
            <a:xfrm>
              <a:off x="4977155" y="1876098"/>
              <a:ext cx="819455" cy="369332"/>
            </a:xfrm>
            <a:prstGeom prst="rect">
              <a:avLst/>
            </a:prstGeom>
            <a:noFill/>
          </p:spPr>
          <p:txBody>
            <a:bodyPr wrap="none" rtlCol="0">
              <a:spAutoFit/>
            </a:bodyPr>
            <a:lstStyle/>
            <a:p>
              <a:r>
                <a:rPr lang="de-DE" dirty="0" err="1">
                  <a:solidFill>
                    <a:srgbClr val="92D050"/>
                  </a:solidFill>
                </a:rPr>
                <a:t>f</a:t>
              </a:r>
              <a:r>
                <a:rPr lang="de-DE" baseline="-25000" dirty="0" err="1">
                  <a:solidFill>
                    <a:srgbClr val="92D050"/>
                  </a:solidFill>
                </a:rPr>
                <a:t>O</a:t>
              </a:r>
              <a:r>
                <a:rPr lang="de-DE" dirty="0">
                  <a:solidFill>
                    <a:srgbClr val="92D050"/>
                  </a:solidFill>
                </a:rPr>
                <a:t> + </a:t>
              </a:r>
              <a:r>
                <a:rPr lang="de-DE" dirty="0" err="1">
                  <a:solidFill>
                    <a:srgbClr val="92D050"/>
                  </a:solidFill>
                </a:rPr>
                <a:t>f</a:t>
              </a:r>
              <a:r>
                <a:rPr lang="de-DE" baseline="-25000" dirty="0" err="1">
                  <a:solidFill>
                    <a:srgbClr val="92D050"/>
                  </a:solidFill>
                </a:rPr>
                <a:t>NF</a:t>
              </a:r>
              <a:endParaRPr lang="de-DE" baseline="-25000" dirty="0">
                <a:solidFill>
                  <a:srgbClr val="92D050"/>
                </a:solidFill>
              </a:endParaRPr>
            </a:p>
          </p:txBody>
        </p:sp>
        <p:sp>
          <p:nvSpPr>
            <p:cNvPr id="33" name="Textfeld 32">
              <a:extLst>
                <a:ext uri="{FF2B5EF4-FFF2-40B4-BE49-F238E27FC236}">
                  <a16:creationId xmlns:a16="http://schemas.microsoft.com/office/drawing/2014/main" id="{DD0D7900-D257-D092-D474-1E9432DC1421}"/>
                </a:ext>
              </a:extLst>
            </p:cNvPr>
            <p:cNvSpPr txBox="1"/>
            <p:nvPr/>
          </p:nvSpPr>
          <p:spPr>
            <a:xfrm>
              <a:off x="4064095" y="1881384"/>
              <a:ext cx="774571" cy="369332"/>
            </a:xfrm>
            <a:prstGeom prst="rect">
              <a:avLst/>
            </a:prstGeom>
            <a:noFill/>
          </p:spPr>
          <p:txBody>
            <a:bodyPr wrap="none" rtlCol="0">
              <a:spAutoFit/>
            </a:bodyPr>
            <a:lstStyle/>
            <a:p>
              <a:r>
                <a:rPr lang="de-DE" dirty="0" err="1">
                  <a:solidFill>
                    <a:srgbClr val="92D050"/>
                  </a:solidFill>
                </a:rPr>
                <a:t>f</a:t>
              </a:r>
              <a:r>
                <a:rPr lang="de-DE" baseline="-25000" dirty="0" err="1">
                  <a:solidFill>
                    <a:srgbClr val="92D050"/>
                  </a:solidFill>
                </a:rPr>
                <a:t>O</a:t>
              </a:r>
              <a:r>
                <a:rPr lang="de-DE" dirty="0">
                  <a:solidFill>
                    <a:srgbClr val="92D050"/>
                  </a:solidFill>
                </a:rPr>
                <a:t> - </a:t>
              </a:r>
              <a:r>
                <a:rPr lang="de-DE" dirty="0" err="1">
                  <a:solidFill>
                    <a:srgbClr val="92D050"/>
                  </a:solidFill>
                </a:rPr>
                <a:t>f</a:t>
              </a:r>
              <a:r>
                <a:rPr lang="de-DE" baseline="-25000" dirty="0" err="1">
                  <a:solidFill>
                    <a:srgbClr val="92D050"/>
                  </a:solidFill>
                </a:rPr>
                <a:t>NF</a:t>
              </a:r>
              <a:endParaRPr lang="de-DE" baseline="-25000" dirty="0">
                <a:solidFill>
                  <a:srgbClr val="92D050"/>
                </a:solidFill>
              </a:endParaRPr>
            </a:p>
          </p:txBody>
        </p:sp>
        <p:cxnSp>
          <p:nvCxnSpPr>
            <p:cNvPr id="24" name="Gerade Verbindung mit Pfeil 23">
              <a:extLst>
                <a:ext uri="{FF2B5EF4-FFF2-40B4-BE49-F238E27FC236}">
                  <a16:creationId xmlns:a16="http://schemas.microsoft.com/office/drawing/2014/main" id="{60050E35-980A-68BE-9561-F8F674EE49AF}"/>
                </a:ext>
              </a:extLst>
            </p:cNvPr>
            <p:cNvCxnSpPr/>
            <p:nvPr/>
          </p:nvCxnSpPr>
          <p:spPr>
            <a:xfrm flipV="1">
              <a:off x="3672409" y="2494110"/>
              <a:ext cx="22140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1" name="Gruppieren 1060">
            <a:extLst>
              <a:ext uri="{FF2B5EF4-FFF2-40B4-BE49-F238E27FC236}">
                <a16:creationId xmlns:a16="http://schemas.microsoft.com/office/drawing/2014/main" id="{ED2BAAA2-63FF-09FD-94E5-F002C0E0D50C}"/>
              </a:ext>
            </a:extLst>
          </p:cNvPr>
          <p:cNvGrpSpPr/>
          <p:nvPr/>
        </p:nvGrpSpPr>
        <p:grpSpPr>
          <a:xfrm>
            <a:off x="6611388" y="2886944"/>
            <a:ext cx="2313387" cy="1206528"/>
            <a:chOff x="6667993" y="1740737"/>
            <a:chExt cx="2313387" cy="1206528"/>
          </a:xfrm>
        </p:grpSpPr>
        <p:cxnSp>
          <p:nvCxnSpPr>
            <p:cNvPr id="1062" name="Gerader Verbinder 1061">
              <a:extLst>
                <a:ext uri="{FF2B5EF4-FFF2-40B4-BE49-F238E27FC236}">
                  <a16:creationId xmlns:a16="http://schemas.microsoft.com/office/drawing/2014/main" id="{D6B1DF79-D9DA-FC71-0B1D-CD9F7A937CDB}"/>
                </a:ext>
              </a:extLst>
            </p:cNvPr>
            <p:cNvCxnSpPr/>
            <p:nvPr/>
          </p:nvCxnSpPr>
          <p:spPr>
            <a:xfrm>
              <a:off x="8003466" y="1920046"/>
              <a:ext cx="0" cy="59218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63" name="Gerade Verbindung mit Pfeil 1062">
              <a:extLst>
                <a:ext uri="{FF2B5EF4-FFF2-40B4-BE49-F238E27FC236}">
                  <a16:creationId xmlns:a16="http://schemas.microsoft.com/office/drawing/2014/main" id="{129474ED-A961-A92A-AC29-F35255EF07DC}"/>
                </a:ext>
              </a:extLst>
            </p:cNvPr>
            <p:cNvCxnSpPr/>
            <p:nvPr/>
          </p:nvCxnSpPr>
          <p:spPr>
            <a:xfrm flipH="1" flipV="1">
              <a:off x="6767339" y="1740737"/>
              <a:ext cx="8709" cy="7607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4" name="Textfeld 1063">
              <a:extLst>
                <a:ext uri="{FF2B5EF4-FFF2-40B4-BE49-F238E27FC236}">
                  <a16:creationId xmlns:a16="http://schemas.microsoft.com/office/drawing/2014/main" id="{EBCAC2B9-A062-B4E3-48FC-201BC57C81AE}"/>
                </a:ext>
              </a:extLst>
            </p:cNvPr>
            <p:cNvSpPr txBox="1"/>
            <p:nvPr/>
          </p:nvSpPr>
          <p:spPr>
            <a:xfrm>
              <a:off x="7824571" y="2577933"/>
              <a:ext cx="357790" cy="369332"/>
            </a:xfrm>
            <a:prstGeom prst="rect">
              <a:avLst/>
            </a:prstGeom>
            <a:noFill/>
          </p:spPr>
          <p:txBody>
            <a:bodyPr wrap="none" rtlCol="0">
              <a:spAutoFit/>
            </a:bodyPr>
            <a:lstStyle/>
            <a:p>
              <a:r>
                <a:rPr lang="de-DE" dirty="0" err="1">
                  <a:solidFill>
                    <a:srgbClr val="00B0F0"/>
                  </a:solidFill>
                </a:rPr>
                <a:t>f</a:t>
              </a:r>
              <a:r>
                <a:rPr lang="de-DE" baseline="-25000" dirty="0" err="1">
                  <a:solidFill>
                    <a:srgbClr val="00B0F0"/>
                  </a:solidFill>
                </a:rPr>
                <a:t>O</a:t>
              </a:r>
              <a:endParaRPr lang="de-DE" baseline="-25000" dirty="0">
                <a:solidFill>
                  <a:srgbClr val="00B0F0"/>
                </a:solidFill>
              </a:endParaRPr>
            </a:p>
          </p:txBody>
        </p:sp>
        <p:sp>
          <p:nvSpPr>
            <p:cNvPr id="1065" name="Textfeld 1064">
              <a:extLst>
                <a:ext uri="{FF2B5EF4-FFF2-40B4-BE49-F238E27FC236}">
                  <a16:creationId xmlns:a16="http://schemas.microsoft.com/office/drawing/2014/main" id="{73E11832-0CDF-F41B-4A9A-C1B054BD4C42}"/>
                </a:ext>
              </a:extLst>
            </p:cNvPr>
            <p:cNvSpPr txBox="1"/>
            <p:nvPr/>
          </p:nvSpPr>
          <p:spPr>
            <a:xfrm>
              <a:off x="6667993" y="2497634"/>
              <a:ext cx="425116" cy="369332"/>
            </a:xfrm>
            <a:prstGeom prst="rect">
              <a:avLst/>
            </a:prstGeom>
            <a:noFill/>
          </p:spPr>
          <p:txBody>
            <a:bodyPr wrap="none" rtlCol="0">
              <a:spAutoFit/>
            </a:bodyPr>
            <a:lstStyle/>
            <a:p>
              <a:r>
                <a:rPr lang="de-DE" dirty="0" err="1">
                  <a:solidFill>
                    <a:srgbClr val="FF0000"/>
                  </a:solidFill>
                </a:rPr>
                <a:t>f</a:t>
              </a:r>
              <a:r>
                <a:rPr lang="de-DE" baseline="-25000" dirty="0" err="1">
                  <a:solidFill>
                    <a:srgbClr val="FF0000"/>
                  </a:solidFill>
                </a:rPr>
                <a:t>NF</a:t>
              </a:r>
              <a:endParaRPr lang="de-DE" baseline="-25000" dirty="0">
                <a:solidFill>
                  <a:srgbClr val="FF0000"/>
                </a:solidFill>
              </a:endParaRPr>
            </a:p>
          </p:txBody>
        </p:sp>
        <p:sp>
          <p:nvSpPr>
            <p:cNvPr id="1066" name="Textfeld 1065">
              <a:extLst>
                <a:ext uri="{FF2B5EF4-FFF2-40B4-BE49-F238E27FC236}">
                  <a16:creationId xmlns:a16="http://schemas.microsoft.com/office/drawing/2014/main" id="{EDC90938-4C49-A035-BC88-7E1D1061C196}"/>
                </a:ext>
              </a:extLst>
            </p:cNvPr>
            <p:cNvSpPr txBox="1"/>
            <p:nvPr/>
          </p:nvSpPr>
          <p:spPr>
            <a:xfrm>
              <a:off x="8072085" y="1879622"/>
              <a:ext cx="819455" cy="369332"/>
            </a:xfrm>
            <a:prstGeom prst="rect">
              <a:avLst/>
            </a:prstGeom>
            <a:noFill/>
          </p:spPr>
          <p:txBody>
            <a:bodyPr wrap="none" rtlCol="0">
              <a:spAutoFit/>
            </a:bodyPr>
            <a:lstStyle/>
            <a:p>
              <a:r>
                <a:rPr lang="de-DE" dirty="0" err="1">
                  <a:solidFill>
                    <a:srgbClr val="92D050"/>
                  </a:solidFill>
                </a:rPr>
                <a:t>f</a:t>
              </a:r>
              <a:r>
                <a:rPr lang="de-DE" baseline="-25000" dirty="0" err="1">
                  <a:solidFill>
                    <a:srgbClr val="92D050"/>
                  </a:solidFill>
                </a:rPr>
                <a:t>O</a:t>
              </a:r>
              <a:r>
                <a:rPr lang="de-DE" dirty="0">
                  <a:solidFill>
                    <a:srgbClr val="92D050"/>
                  </a:solidFill>
                </a:rPr>
                <a:t> + </a:t>
              </a:r>
              <a:r>
                <a:rPr lang="de-DE" dirty="0" err="1">
                  <a:solidFill>
                    <a:srgbClr val="92D050"/>
                  </a:solidFill>
                </a:rPr>
                <a:t>f</a:t>
              </a:r>
              <a:r>
                <a:rPr lang="de-DE" baseline="-25000" dirty="0" err="1">
                  <a:solidFill>
                    <a:srgbClr val="92D050"/>
                  </a:solidFill>
                </a:rPr>
                <a:t>NF</a:t>
              </a:r>
              <a:endParaRPr lang="de-DE" baseline="-25000" dirty="0">
                <a:solidFill>
                  <a:srgbClr val="92D050"/>
                </a:solidFill>
              </a:endParaRPr>
            </a:p>
          </p:txBody>
        </p:sp>
        <p:sp>
          <p:nvSpPr>
            <p:cNvPr id="1067" name="Textfeld 1066">
              <a:extLst>
                <a:ext uri="{FF2B5EF4-FFF2-40B4-BE49-F238E27FC236}">
                  <a16:creationId xmlns:a16="http://schemas.microsoft.com/office/drawing/2014/main" id="{3783958E-B37F-BC74-A816-DEFC7A2665D0}"/>
                </a:ext>
              </a:extLst>
            </p:cNvPr>
            <p:cNvSpPr txBox="1"/>
            <p:nvPr/>
          </p:nvSpPr>
          <p:spPr>
            <a:xfrm>
              <a:off x="7159025" y="1884908"/>
              <a:ext cx="774571" cy="369332"/>
            </a:xfrm>
            <a:prstGeom prst="rect">
              <a:avLst/>
            </a:prstGeom>
            <a:noFill/>
          </p:spPr>
          <p:txBody>
            <a:bodyPr wrap="none" rtlCol="0">
              <a:spAutoFit/>
            </a:bodyPr>
            <a:lstStyle/>
            <a:p>
              <a:r>
                <a:rPr lang="de-DE" dirty="0" err="1">
                  <a:solidFill>
                    <a:srgbClr val="92D050"/>
                  </a:solidFill>
                </a:rPr>
                <a:t>f</a:t>
              </a:r>
              <a:r>
                <a:rPr lang="de-DE" baseline="-25000" dirty="0" err="1">
                  <a:solidFill>
                    <a:srgbClr val="92D050"/>
                  </a:solidFill>
                </a:rPr>
                <a:t>O</a:t>
              </a:r>
              <a:r>
                <a:rPr lang="de-DE" dirty="0">
                  <a:solidFill>
                    <a:srgbClr val="92D050"/>
                  </a:solidFill>
                </a:rPr>
                <a:t> - </a:t>
              </a:r>
              <a:r>
                <a:rPr lang="de-DE" dirty="0" err="1">
                  <a:solidFill>
                    <a:srgbClr val="92D050"/>
                  </a:solidFill>
                </a:rPr>
                <a:t>f</a:t>
              </a:r>
              <a:r>
                <a:rPr lang="de-DE" baseline="-25000" dirty="0" err="1">
                  <a:solidFill>
                    <a:srgbClr val="92D050"/>
                  </a:solidFill>
                </a:rPr>
                <a:t>NF</a:t>
              </a:r>
              <a:endParaRPr lang="de-DE" baseline="-25000" dirty="0">
                <a:solidFill>
                  <a:srgbClr val="92D050"/>
                </a:solidFill>
              </a:endParaRPr>
            </a:p>
          </p:txBody>
        </p:sp>
        <p:sp>
          <p:nvSpPr>
            <p:cNvPr id="1068" name="Flussdiagramm: Manuelle Eingabe 1067">
              <a:extLst>
                <a:ext uri="{FF2B5EF4-FFF2-40B4-BE49-F238E27FC236}">
                  <a16:creationId xmlns:a16="http://schemas.microsoft.com/office/drawing/2014/main" id="{944B70C6-0843-D388-B061-EDC24947F6BB}"/>
                </a:ext>
              </a:extLst>
            </p:cNvPr>
            <p:cNvSpPr/>
            <p:nvPr/>
          </p:nvSpPr>
          <p:spPr>
            <a:xfrm flipH="1">
              <a:off x="6849070" y="2209140"/>
              <a:ext cx="169245" cy="273900"/>
            </a:xfrm>
            <a:prstGeom prst="flowChartManualInp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9" name="Flussdiagramm: Manuelle Eingabe 1068">
              <a:extLst>
                <a:ext uri="{FF2B5EF4-FFF2-40B4-BE49-F238E27FC236}">
                  <a16:creationId xmlns:a16="http://schemas.microsoft.com/office/drawing/2014/main" id="{F481C68B-3869-CB29-15F8-7A65D1A37C63}"/>
                </a:ext>
              </a:extLst>
            </p:cNvPr>
            <p:cNvSpPr/>
            <p:nvPr/>
          </p:nvSpPr>
          <p:spPr>
            <a:xfrm flipH="1">
              <a:off x="8081316" y="2210161"/>
              <a:ext cx="169245" cy="273900"/>
            </a:xfrm>
            <a:prstGeom prst="flowChartManualInp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0" name="Flussdiagramm: Manuelle Eingabe 1069">
              <a:extLst>
                <a:ext uri="{FF2B5EF4-FFF2-40B4-BE49-F238E27FC236}">
                  <a16:creationId xmlns:a16="http://schemas.microsoft.com/office/drawing/2014/main" id="{CA8F47EF-D7F6-0D49-C5DD-B584FF7FB56C}"/>
                </a:ext>
              </a:extLst>
            </p:cNvPr>
            <p:cNvSpPr/>
            <p:nvPr/>
          </p:nvSpPr>
          <p:spPr>
            <a:xfrm>
              <a:off x="7752314" y="2211801"/>
              <a:ext cx="172034" cy="273900"/>
            </a:xfrm>
            <a:prstGeom prst="flowChartManualInp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71" name="Gerade Verbindung mit Pfeil 1070">
              <a:extLst>
                <a:ext uri="{FF2B5EF4-FFF2-40B4-BE49-F238E27FC236}">
                  <a16:creationId xmlns:a16="http://schemas.microsoft.com/office/drawing/2014/main" id="{A456FECB-16AC-9F57-F565-7F8E24F28911}"/>
                </a:ext>
              </a:extLst>
            </p:cNvPr>
            <p:cNvCxnSpPr/>
            <p:nvPr/>
          </p:nvCxnSpPr>
          <p:spPr>
            <a:xfrm flipV="1">
              <a:off x="6767339" y="2497634"/>
              <a:ext cx="22140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862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Der Empfänger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79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043DC9BE-60B0-107F-99BD-392475C42629}"/>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Der einfachste Empfänger ist der </a:t>
            </a:r>
            <a:r>
              <a:rPr lang="de-DE" b="1" dirty="0">
                <a:solidFill>
                  <a:srgbClr val="000000"/>
                </a:solidFill>
              </a:rPr>
              <a:t>Detektorempfänger</a:t>
            </a:r>
            <a:r>
              <a:rPr lang="de-DE" dirty="0">
                <a:solidFill>
                  <a:srgbClr val="000000"/>
                </a:solidFill>
              </a:rPr>
              <a:t>. Ein über die Resonanz-</a:t>
            </a:r>
            <a:br>
              <a:rPr lang="de-DE" dirty="0">
                <a:solidFill>
                  <a:srgbClr val="000000"/>
                </a:solidFill>
              </a:rPr>
            </a:br>
            <a:r>
              <a:rPr lang="de-DE" dirty="0" err="1">
                <a:solidFill>
                  <a:srgbClr val="000000"/>
                </a:solidFill>
              </a:rPr>
              <a:t>frequenz</a:t>
            </a:r>
            <a:r>
              <a:rPr lang="de-DE" dirty="0">
                <a:solidFill>
                  <a:srgbClr val="000000"/>
                </a:solidFill>
              </a:rPr>
              <a:t> des LC-Schwingkreises selektiertes amplitudenmoduliertes Signal</a:t>
            </a:r>
            <a:br>
              <a:rPr lang="de-DE" dirty="0">
                <a:solidFill>
                  <a:srgbClr val="000000"/>
                </a:solidFill>
              </a:rPr>
            </a:br>
            <a:r>
              <a:rPr lang="de-DE" dirty="0">
                <a:solidFill>
                  <a:srgbClr val="000000"/>
                </a:solidFill>
              </a:rPr>
              <a:t>wird gleichgerichtet (demoduliert) und über den Kopfhörer wiedergegeben.</a:t>
            </a:r>
          </a:p>
          <a:p>
            <a:pPr>
              <a:defRPr/>
            </a:pPr>
            <a:r>
              <a:rPr lang="de-DE" dirty="0">
                <a:solidFill>
                  <a:srgbClr val="000000"/>
                </a:solidFill>
              </a:rPr>
              <a:t>Der </a:t>
            </a:r>
            <a:r>
              <a:rPr lang="de-DE" b="1" dirty="0">
                <a:solidFill>
                  <a:srgbClr val="000000"/>
                </a:solidFill>
              </a:rPr>
              <a:t>Detektorempfänger ist ein Geradeausempfänger</a:t>
            </a:r>
            <a:r>
              <a:rPr lang="de-DE" dirty="0">
                <a:solidFill>
                  <a:srgbClr val="000000"/>
                </a:solidFill>
              </a:rPr>
              <a:t>, d. h. es findet bis zur</a:t>
            </a:r>
            <a:br>
              <a:rPr lang="de-DE" dirty="0">
                <a:solidFill>
                  <a:srgbClr val="000000"/>
                </a:solidFill>
              </a:rPr>
            </a:br>
            <a:r>
              <a:rPr lang="de-DE" dirty="0">
                <a:solidFill>
                  <a:srgbClr val="000000"/>
                </a:solidFill>
              </a:rPr>
              <a:t>Demodulation keine Frequenzumsetzung statt.</a:t>
            </a:r>
          </a:p>
          <a:p>
            <a:pPr>
              <a:defRPr/>
            </a:pPr>
            <a:endParaRPr lang="de-DE" sz="200" dirty="0">
              <a:solidFill>
                <a:srgbClr val="000000"/>
              </a:solidFill>
            </a:endParaRPr>
          </a:p>
          <a:p>
            <a:pPr>
              <a:defRPr/>
            </a:pPr>
            <a:endParaRPr lang="de-DE" sz="100" dirty="0">
              <a:solidFill>
                <a:srgbClr val="000000"/>
              </a:solidFill>
            </a:endParaRPr>
          </a:p>
          <a:p>
            <a:pPr>
              <a:defRPr/>
            </a:pPr>
            <a:r>
              <a:rPr lang="de-DE" dirty="0">
                <a:solidFill>
                  <a:srgbClr val="000000"/>
                </a:solidFill>
              </a:rPr>
              <a:t>Dem Geradeausempfänger gegenüber vorteilhafter sind jedoch sogenannte </a:t>
            </a:r>
            <a:r>
              <a:rPr lang="de-DE" b="1" dirty="0">
                <a:solidFill>
                  <a:srgbClr val="000000"/>
                </a:solidFill>
              </a:rPr>
              <a:t>Überlagerungsempfänger</a:t>
            </a:r>
            <a:r>
              <a:rPr lang="de-DE" dirty="0">
                <a:solidFill>
                  <a:srgbClr val="000000"/>
                </a:solidFill>
              </a:rPr>
              <a:t>, da ihre </a:t>
            </a:r>
            <a:r>
              <a:rPr lang="de-DE" b="1" dirty="0">
                <a:solidFill>
                  <a:srgbClr val="000000"/>
                </a:solidFill>
              </a:rPr>
              <a:t>schmalere Empfängerbandbreite</a:t>
            </a:r>
            <a:r>
              <a:rPr lang="de-DE" dirty="0">
                <a:solidFill>
                  <a:srgbClr val="000000"/>
                </a:solidFill>
              </a:rPr>
              <a:t> zu einer </a:t>
            </a:r>
            <a:r>
              <a:rPr lang="de-DE" b="1" dirty="0">
                <a:solidFill>
                  <a:srgbClr val="000000"/>
                </a:solidFill>
              </a:rPr>
              <a:t>besseren (hohen) Trennschärfe </a:t>
            </a:r>
            <a:r>
              <a:rPr lang="de-DE" dirty="0">
                <a:solidFill>
                  <a:srgbClr val="000000"/>
                </a:solidFill>
              </a:rPr>
              <a:t>führt</a:t>
            </a:r>
          </a:p>
          <a:p>
            <a:pPr>
              <a:defRPr/>
            </a:pPr>
            <a:r>
              <a:rPr lang="de-DE" dirty="0">
                <a:solidFill>
                  <a:srgbClr val="000000"/>
                </a:solidFill>
              </a:rPr>
              <a:t>Bei einem </a:t>
            </a:r>
            <a:r>
              <a:rPr lang="de-DE" b="1" dirty="0">
                <a:solidFill>
                  <a:srgbClr val="000000"/>
                </a:solidFill>
              </a:rPr>
              <a:t>Direktüberlagerungsempfänger liegt die Oszillatorfrequenz üblicherweise in nächster Nähe zur Empfangsfrequenz</a:t>
            </a:r>
            <a:r>
              <a:rPr lang="de-DE" dirty="0">
                <a:solidFill>
                  <a:srgbClr val="000000"/>
                </a:solidFill>
              </a:rPr>
              <a:t> (z. B. 800Hz Differenz bei Telegrafie)</a:t>
            </a:r>
          </a:p>
          <a:p>
            <a:pPr>
              <a:defRPr/>
            </a:pPr>
            <a:endParaRPr lang="de-DE" sz="200" dirty="0">
              <a:solidFill>
                <a:srgbClr val="000000"/>
              </a:solidFill>
            </a:endParaRPr>
          </a:p>
          <a:p>
            <a:pPr>
              <a:defRPr/>
            </a:pPr>
            <a:r>
              <a:rPr lang="de-DE" dirty="0">
                <a:solidFill>
                  <a:srgbClr val="000000"/>
                </a:solidFill>
              </a:rPr>
              <a:t>Um eine </a:t>
            </a:r>
            <a:r>
              <a:rPr lang="de-DE" b="1" dirty="0">
                <a:solidFill>
                  <a:srgbClr val="000000"/>
                </a:solidFill>
              </a:rPr>
              <a:t>Übersteuerung des Empfängereingangs</a:t>
            </a:r>
            <a:r>
              <a:rPr lang="de-DE" dirty="0">
                <a:solidFill>
                  <a:srgbClr val="000000"/>
                </a:solidFill>
              </a:rPr>
              <a:t> durch starke Signale zu </a:t>
            </a:r>
            <a:r>
              <a:rPr lang="de-DE" b="1" dirty="0">
                <a:solidFill>
                  <a:srgbClr val="000000"/>
                </a:solidFill>
              </a:rPr>
              <a:t>vermindern</a:t>
            </a:r>
            <a:r>
              <a:rPr lang="de-DE" dirty="0">
                <a:solidFill>
                  <a:srgbClr val="000000"/>
                </a:solidFill>
              </a:rPr>
              <a:t> kann ein </a:t>
            </a:r>
            <a:r>
              <a:rPr lang="de-DE" b="1" dirty="0">
                <a:solidFill>
                  <a:srgbClr val="000000"/>
                </a:solidFill>
              </a:rPr>
              <a:t>Dämpfungsglied</a:t>
            </a:r>
            <a:r>
              <a:rPr lang="de-DE" dirty="0">
                <a:solidFill>
                  <a:srgbClr val="000000"/>
                </a:solidFill>
              </a:rPr>
              <a:t> im genutzt werden.</a:t>
            </a:r>
          </a:p>
          <a:p>
            <a:pPr>
              <a:defRPr/>
            </a:pPr>
            <a:r>
              <a:rPr lang="de-DE" dirty="0">
                <a:solidFill>
                  <a:srgbClr val="000000"/>
                </a:solidFill>
              </a:rPr>
              <a:t>Zur Verstärkung schwacher Signale kann ein </a:t>
            </a:r>
            <a:r>
              <a:rPr lang="de-DE" b="1" dirty="0">
                <a:solidFill>
                  <a:srgbClr val="000000"/>
                </a:solidFill>
              </a:rPr>
              <a:t>Vorverstärker</a:t>
            </a:r>
            <a:r>
              <a:rPr lang="de-DE" dirty="0">
                <a:solidFill>
                  <a:srgbClr val="000000"/>
                </a:solidFill>
              </a:rPr>
              <a:t> genutzt werden. Besonders bei hohen Frequenzen sollte dieser wegen der hohen Kabeldämpfung möglichst </a:t>
            </a:r>
            <a:r>
              <a:rPr lang="de-DE" b="1" dirty="0">
                <a:solidFill>
                  <a:srgbClr val="000000"/>
                </a:solidFill>
              </a:rPr>
              <a:t>direkt an der Antenne eingefügt </a:t>
            </a:r>
            <a:r>
              <a:rPr lang="de-DE" dirty="0">
                <a:solidFill>
                  <a:srgbClr val="000000"/>
                </a:solidFill>
              </a:rPr>
              <a:t>werden.</a:t>
            </a:r>
          </a:p>
        </p:txBody>
      </p:sp>
      <p:pic>
        <p:nvPicPr>
          <p:cNvPr id="8" name="Grafik 7">
            <a:extLst>
              <a:ext uri="{FF2B5EF4-FFF2-40B4-BE49-F238E27FC236}">
                <a16:creationId xmlns:a16="http://schemas.microsoft.com/office/drawing/2014/main" id="{3258CD85-EC45-E664-93F1-FB86783932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12034" y="1196280"/>
            <a:ext cx="2597528" cy="1660520"/>
          </a:xfrm>
          <a:prstGeom prst="rect">
            <a:avLst/>
          </a:prstGeom>
        </p:spPr>
      </p:pic>
      <p:sp>
        <p:nvSpPr>
          <p:cNvPr id="9" name="Textfeld 8">
            <a:extLst>
              <a:ext uri="{FF2B5EF4-FFF2-40B4-BE49-F238E27FC236}">
                <a16:creationId xmlns:a16="http://schemas.microsoft.com/office/drawing/2014/main" id="{E5BA1B2A-F3C7-D4B8-E9C6-90DC05432D3E}"/>
              </a:ext>
            </a:extLst>
          </p:cNvPr>
          <p:cNvSpPr txBox="1"/>
          <p:nvPr/>
        </p:nvSpPr>
        <p:spPr>
          <a:xfrm>
            <a:off x="9115083" y="2710299"/>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259519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Größen und </a:t>
            </a:r>
            <a:r>
              <a:rPr lang="de-DE" dirty="0">
                <a:solidFill>
                  <a:schemeClr val="tx1"/>
                </a:solidFill>
                <a:latin typeface="+mn-lt"/>
              </a:rPr>
              <a:t>E</a:t>
            </a:r>
            <a:r>
              <a:rPr kumimoji="0" lang="de-DE" sz="2800" b="0" i="0" u="none" strike="noStrike" kern="1200" cap="none" spc="0" normalizeH="0" baseline="0" noProof="0" dirty="0" err="1">
                <a:ln>
                  <a:noFill/>
                </a:ln>
                <a:solidFill>
                  <a:schemeClr val="tx1"/>
                </a:solidFill>
                <a:effectLst/>
                <a:uLnTx/>
                <a:uFillTx/>
                <a:latin typeface="+mn-lt"/>
                <a:ea typeface="+mj-ea"/>
                <a:cs typeface="+mj-cs"/>
              </a:rPr>
              <a:t>inheiten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Elektrische Spannung </a:t>
            </a:r>
            <a:r>
              <a:rPr lang="de-DE" b="1" dirty="0">
                <a:solidFill>
                  <a:srgbClr val="000000"/>
                </a:solidFill>
              </a:rPr>
              <a:t>U</a:t>
            </a:r>
            <a:r>
              <a:rPr lang="de-DE" dirty="0">
                <a:solidFill>
                  <a:srgbClr val="000000"/>
                </a:solidFill>
              </a:rPr>
              <a:t>: 		Volt (V)		1 V = 1*10</a:t>
            </a:r>
            <a:r>
              <a:rPr lang="de-DE" baseline="30000" dirty="0">
                <a:solidFill>
                  <a:srgbClr val="000000"/>
                </a:solidFill>
              </a:rPr>
              <a:t>3</a:t>
            </a:r>
            <a:r>
              <a:rPr lang="de-DE" dirty="0">
                <a:solidFill>
                  <a:srgbClr val="000000"/>
                </a:solidFill>
              </a:rPr>
              <a:t> mV (Millivolt)	       1 mV = 1*10</a:t>
            </a:r>
            <a:r>
              <a:rPr lang="de-DE" baseline="30000" dirty="0">
                <a:solidFill>
                  <a:srgbClr val="000000"/>
                </a:solidFill>
              </a:rPr>
              <a:t>-3</a:t>
            </a:r>
            <a:r>
              <a:rPr lang="de-DE" dirty="0">
                <a:solidFill>
                  <a:srgbClr val="000000"/>
                </a:solidFill>
              </a:rPr>
              <a:t> V</a:t>
            </a:r>
          </a:p>
          <a:p>
            <a:pPr>
              <a:defRPr/>
            </a:pPr>
            <a:r>
              <a:rPr lang="de-DE" dirty="0">
                <a:solidFill>
                  <a:srgbClr val="000000"/>
                </a:solidFill>
              </a:rPr>
              <a:t>Elektrische Stromstärke </a:t>
            </a:r>
            <a:r>
              <a:rPr lang="de-DE" b="1" dirty="0">
                <a:solidFill>
                  <a:srgbClr val="000000"/>
                </a:solidFill>
              </a:rPr>
              <a:t>I</a:t>
            </a:r>
            <a:r>
              <a:rPr lang="de-DE" dirty="0">
                <a:solidFill>
                  <a:srgbClr val="000000"/>
                </a:solidFill>
              </a:rPr>
              <a:t>:		Ampere (A)	1 A = 1*10</a:t>
            </a:r>
            <a:r>
              <a:rPr lang="de-DE" baseline="30000" dirty="0">
                <a:solidFill>
                  <a:srgbClr val="000000"/>
                </a:solidFill>
              </a:rPr>
              <a:t>3</a:t>
            </a:r>
            <a:r>
              <a:rPr lang="de-DE" dirty="0">
                <a:solidFill>
                  <a:srgbClr val="000000"/>
                </a:solidFill>
              </a:rPr>
              <a:t> mA (Milliampere)	       1 mA = 1*10</a:t>
            </a:r>
            <a:r>
              <a:rPr lang="de-DE" baseline="30000" dirty="0">
                <a:solidFill>
                  <a:srgbClr val="000000"/>
                </a:solidFill>
              </a:rPr>
              <a:t>-3</a:t>
            </a:r>
            <a:r>
              <a:rPr lang="de-DE" dirty="0">
                <a:solidFill>
                  <a:srgbClr val="000000"/>
                </a:solidFill>
              </a:rPr>
              <a:t> A</a:t>
            </a:r>
          </a:p>
          <a:p>
            <a:pPr>
              <a:defRPr/>
            </a:pPr>
            <a:r>
              <a:rPr lang="de-DE" dirty="0">
                <a:solidFill>
                  <a:srgbClr val="000000"/>
                </a:solidFill>
              </a:rPr>
              <a:t>Elektrischer Widerstand </a:t>
            </a:r>
            <a:r>
              <a:rPr lang="de-DE" b="1" dirty="0">
                <a:solidFill>
                  <a:srgbClr val="000000"/>
                </a:solidFill>
              </a:rPr>
              <a:t>R</a:t>
            </a:r>
            <a:r>
              <a:rPr lang="de-DE" dirty="0">
                <a:solidFill>
                  <a:srgbClr val="000000"/>
                </a:solidFill>
              </a:rPr>
              <a:t>:		Ohm (</a:t>
            </a:r>
            <a:r>
              <a:rPr lang="de-DE" dirty="0">
                <a:solidFill>
                  <a:srgbClr val="000000"/>
                </a:solidFill>
                <a:latin typeface="Symbol" panose="05050102010706020507" pitchFamily="18" charset="2"/>
              </a:rPr>
              <a:t>W</a:t>
            </a:r>
            <a:r>
              <a:rPr lang="de-DE" dirty="0">
                <a:solidFill>
                  <a:srgbClr val="000000"/>
                </a:solidFill>
              </a:rPr>
              <a:t>)		1 </a:t>
            </a:r>
            <a:r>
              <a:rPr lang="de-DE" dirty="0">
                <a:solidFill>
                  <a:srgbClr val="000000"/>
                </a:solidFill>
                <a:latin typeface="Symbol" panose="05050102010706020507" pitchFamily="18" charset="2"/>
              </a:rPr>
              <a:t>W</a:t>
            </a:r>
            <a:r>
              <a:rPr lang="de-DE" dirty="0">
                <a:solidFill>
                  <a:srgbClr val="000000"/>
                </a:solidFill>
              </a:rPr>
              <a:t> = 1*10</a:t>
            </a:r>
            <a:r>
              <a:rPr lang="de-DE" baseline="30000" dirty="0">
                <a:solidFill>
                  <a:srgbClr val="000000"/>
                </a:solidFill>
              </a:rPr>
              <a:t>3</a:t>
            </a:r>
            <a:r>
              <a:rPr lang="de-DE" dirty="0">
                <a:solidFill>
                  <a:srgbClr val="000000"/>
                </a:solidFill>
              </a:rPr>
              <a:t> m</a:t>
            </a:r>
            <a:r>
              <a:rPr lang="de-DE" dirty="0">
                <a:solidFill>
                  <a:srgbClr val="000000"/>
                </a:solidFill>
                <a:latin typeface="Symbol" panose="05050102010706020507" pitchFamily="18" charset="2"/>
              </a:rPr>
              <a:t>W</a:t>
            </a:r>
            <a:r>
              <a:rPr lang="de-DE" dirty="0">
                <a:solidFill>
                  <a:srgbClr val="000000"/>
                </a:solidFill>
              </a:rPr>
              <a:t> (Milliohm)           1 m</a:t>
            </a:r>
            <a:r>
              <a:rPr lang="de-DE" dirty="0">
                <a:solidFill>
                  <a:srgbClr val="000000"/>
                </a:solidFill>
                <a:latin typeface="Symbol" panose="05050102010706020507" pitchFamily="18" charset="2"/>
              </a:rPr>
              <a:t>W </a:t>
            </a:r>
            <a:r>
              <a:rPr lang="de-DE" dirty="0">
                <a:solidFill>
                  <a:srgbClr val="000000"/>
                </a:solidFill>
              </a:rPr>
              <a:t>=</a:t>
            </a:r>
            <a:r>
              <a:rPr lang="de-DE" dirty="0">
                <a:solidFill>
                  <a:srgbClr val="000000"/>
                </a:solidFill>
                <a:latin typeface="Symbol" panose="05050102010706020507" pitchFamily="18" charset="2"/>
              </a:rPr>
              <a:t> </a:t>
            </a:r>
            <a:r>
              <a:rPr lang="de-DE" dirty="0">
                <a:solidFill>
                  <a:srgbClr val="000000"/>
                </a:solidFill>
              </a:rPr>
              <a:t>1*10</a:t>
            </a:r>
            <a:r>
              <a:rPr lang="de-DE" baseline="30000" dirty="0">
                <a:solidFill>
                  <a:srgbClr val="000000"/>
                </a:solidFill>
              </a:rPr>
              <a:t>-3  </a:t>
            </a:r>
            <a:r>
              <a:rPr lang="de-DE" dirty="0">
                <a:solidFill>
                  <a:srgbClr val="000000"/>
                </a:solidFill>
                <a:latin typeface="Symbol" panose="05050102010706020507" pitchFamily="18" charset="2"/>
              </a:rPr>
              <a:t>W </a:t>
            </a:r>
            <a:endParaRPr lang="de-DE" dirty="0">
              <a:solidFill>
                <a:srgbClr val="000000"/>
              </a:solidFill>
            </a:endParaRPr>
          </a:p>
          <a:p>
            <a:pPr>
              <a:defRPr/>
            </a:pPr>
            <a:r>
              <a:rPr lang="de-DE" dirty="0">
                <a:solidFill>
                  <a:srgbClr val="000000"/>
                </a:solidFill>
              </a:rPr>
              <a:t>Elektrische Leistung </a:t>
            </a:r>
            <a:r>
              <a:rPr lang="de-DE" b="1" dirty="0">
                <a:solidFill>
                  <a:srgbClr val="000000"/>
                </a:solidFill>
              </a:rPr>
              <a:t>P</a:t>
            </a:r>
            <a:r>
              <a:rPr lang="de-DE" dirty="0">
                <a:solidFill>
                  <a:srgbClr val="000000"/>
                </a:solidFill>
              </a:rPr>
              <a:t>:		Watt (W)		1 W = 1*10</a:t>
            </a:r>
            <a:r>
              <a:rPr lang="de-DE" baseline="30000" dirty="0">
                <a:solidFill>
                  <a:srgbClr val="000000"/>
                </a:solidFill>
              </a:rPr>
              <a:t>3</a:t>
            </a:r>
            <a:r>
              <a:rPr lang="de-DE" dirty="0">
                <a:solidFill>
                  <a:srgbClr val="000000"/>
                </a:solidFill>
              </a:rPr>
              <a:t> mW (Milliwatt)	       1 mW = 1*10</a:t>
            </a:r>
            <a:r>
              <a:rPr lang="de-DE" baseline="30000" dirty="0">
                <a:solidFill>
                  <a:srgbClr val="000000"/>
                </a:solidFill>
              </a:rPr>
              <a:t>-3</a:t>
            </a:r>
            <a:r>
              <a:rPr lang="de-DE" dirty="0">
                <a:solidFill>
                  <a:srgbClr val="000000"/>
                </a:solidFill>
              </a:rPr>
              <a:t> W</a:t>
            </a:r>
          </a:p>
          <a:p>
            <a:pPr>
              <a:defRPr/>
            </a:pPr>
            <a:endParaRPr lang="de-DE" dirty="0">
              <a:solidFill>
                <a:srgbClr val="000000"/>
              </a:solidFill>
            </a:endParaRPr>
          </a:p>
          <a:p>
            <a:pPr>
              <a:defRPr/>
            </a:pPr>
            <a:r>
              <a:rPr lang="de-DE" dirty="0">
                <a:solidFill>
                  <a:srgbClr val="000000"/>
                </a:solidFill>
              </a:rPr>
              <a:t>Wellenlänge </a:t>
            </a:r>
            <a:r>
              <a:rPr lang="de-DE" b="1" dirty="0">
                <a:solidFill>
                  <a:srgbClr val="000000"/>
                </a:solidFill>
                <a:latin typeface="Symbol" panose="05050102010706020507" pitchFamily="18" charset="2"/>
              </a:rPr>
              <a:t>l</a:t>
            </a:r>
            <a:r>
              <a:rPr lang="de-DE" dirty="0">
                <a:solidFill>
                  <a:srgbClr val="000000"/>
                </a:solidFill>
              </a:rPr>
              <a:t>:			Meter (m)	1 m = 1*10</a:t>
            </a:r>
            <a:r>
              <a:rPr lang="de-DE" baseline="30000" dirty="0">
                <a:solidFill>
                  <a:srgbClr val="000000"/>
                </a:solidFill>
              </a:rPr>
              <a:t>3</a:t>
            </a:r>
            <a:r>
              <a:rPr lang="de-DE" dirty="0">
                <a:solidFill>
                  <a:srgbClr val="000000"/>
                </a:solidFill>
              </a:rPr>
              <a:t> mm (Millimeter)	       1 mm = 1*10</a:t>
            </a:r>
            <a:r>
              <a:rPr lang="de-DE" baseline="30000" dirty="0">
                <a:solidFill>
                  <a:srgbClr val="000000"/>
                </a:solidFill>
              </a:rPr>
              <a:t>-3</a:t>
            </a:r>
            <a:r>
              <a:rPr lang="de-DE" dirty="0">
                <a:solidFill>
                  <a:srgbClr val="000000"/>
                </a:solidFill>
              </a:rPr>
              <a:t> m</a:t>
            </a:r>
          </a:p>
          <a:p>
            <a:pPr>
              <a:defRPr/>
            </a:pPr>
            <a:endParaRPr lang="de-DE" dirty="0">
              <a:solidFill>
                <a:srgbClr val="000000"/>
              </a:solidFill>
            </a:endParaRPr>
          </a:p>
          <a:p>
            <a:pPr>
              <a:defRPr/>
            </a:pPr>
            <a:r>
              <a:rPr lang="de-DE" dirty="0">
                <a:solidFill>
                  <a:srgbClr val="000000"/>
                </a:solidFill>
              </a:rPr>
              <a:t>Frequenz </a:t>
            </a:r>
            <a:r>
              <a:rPr lang="de-DE" b="1" dirty="0">
                <a:solidFill>
                  <a:srgbClr val="000000"/>
                </a:solidFill>
              </a:rPr>
              <a:t>f</a:t>
            </a:r>
            <a:r>
              <a:rPr lang="de-DE" dirty="0">
                <a:solidFill>
                  <a:srgbClr val="000000"/>
                </a:solidFill>
              </a:rPr>
              <a:t>:		Hertz (Hz)	1 Hz ist eine Schwingung pro Sekunde, daher 1Hz = 1/s</a:t>
            </a:r>
          </a:p>
          <a:p>
            <a:pPr>
              <a:defRPr/>
            </a:pPr>
            <a:endParaRPr lang="de-DE" dirty="0">
              <a:solidFill>
                <a:srgbClr val="000000"/>
              </a:solidFill>
            </a:endParaRPr>
          </a:p>
          <a:p>
            <a:pPr>
              <a:defRPr/>
            </a:pPr>
            <a:r>
              <a:rPr lang="de-DE" dirty="0">
                <a:solidFill>
                  <a:srgbClr val="000000"/>
                </a:solidFill>
              </a:rPr>
              <a:t>145 MHz (Megahertz) = 145 Millionen Hertz = 145 000 000 Hz = 145 * 10</a:t>
            </a:r>
            <a:r>
              <a:rPr lang="de-DE" baseline="30000" dirty="0">
                <a:solidFill>
                  <a:srgbClr val="000000"/>
                </a:solidFill>
              </a:rPr>
              <a:t>6</a:t>
            </a:r>
            <a:r>
              <a:rPr lang="de-DE" dirty="0">
                <a:solidFill>
                  <a:srgbClr val="000000"/>
                </a:solidFill>
              </a:rPr>
              <a:t> Hz = 145 * 10</a:t>
            </a:r>
            <a:r>
              <a:rPr lang="de-DE" baseline="30000" dirty="0">
                <a:solidFill>
                  <a:srgbClr val="000000"/>
                </a:solidFill>
              </a:rPr>
              <a:t>3</a:t>
            </a:r>
            <a:r>
              <a:rPr lang="de-DE" dirty="0">
                <a:solidFill>
                  <a:srgbClr val="000000"/>
                </a:solidFill>
              </a:rPr>
              <a:t> kHz </a:t>
            </a:r>
          </a:p>
          <a:p>
            <a:pPr lvl="1">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Tree>
    <p:extLst>
      <p:ext uri="{BB962C8B-B14F-4D97-AF65-F5344CB8AC3E}">
        <p14:creationId xmlns:p14="http://schemas.microsoft.com/office/powerpoint/2010/main" val="222394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Empfängerkomponenten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043DC9BE-60B0-107F-99BD-392475C42629}"/>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solidFill>
                  <a:srgbClr val="000000"/>
                </a:solidFill>
              </a:rPr>
              <a:t>BFO (Beat </a:t>
            </a:r>
            <a:r>
              <a:rPr lang="de-DE" b="1" dirty="0" err="1">
                <a:solidFill>
                  <a:srgbClr val="000000"/>
                </a:solidFill>
              </a:rPr>
              <a:t>Frequency</a:t>
            </a:r>
            <a:r>
              <a:rPr lang="de-DE" b="1" dirty="0">
                <a:solidFill>
                  <a:srgbClr val="000000"/>
                </a:solidFill>
              </a:rPr>
              <a:t> </a:t>
            </a:r>
            <a:r>
              <a:rPr lang="de-DE" b="1" dirty="0" err="1">
                <a:solidFill>
                  <a:srgbClr val="000000"/>
                </a:solidFill>
              </a:rPr>
              <a:t>Oscillator</a:t>
            </a:r>
            <a:r>
              <a:rPr lang="de-DE" b="1" dirty="0">
                <a:solidFill>
                  <a:srgbClr val="000000"/>
                </a:solidFill>
              </a:rPr>
              <a:t>):</a:t>
            </a:r>
          </a:p>
          <a:p>
            <a:pPr marL="255581" lvl="1" indent="0">
              <a:buNone/>
              <a:defRPr/>
            </a:pPr>
            <a:r>
              <a:rPr lang="de-DE" dirty="0">
                <a:solidFill>
                  <a:srgbClr val="000000"/>
                </a:solidFill>
              </a:rPr>
              <a:t>Erzeugt den Hilfsträger, um CW oder SSB-Signale hörbar zu machen (bei CW in der Regel 800Hz)</a:t>
            </a:r>
          </a:p>
          <a:p>
            <a:pPr marL="255581" lvl="1" indent="0">
              <a:buNone/>
              <a:defRPr/>
            </a:pPr>
            <a:endParaRPr lang="de-DE" sz="400" dirty="0">
              <a:solidFill>
                <a:srgbClr val="000000"/>
              </a:solidFill>
            </a:endParaRPr>
          </a:p>
          <a:p>
            <a:pPr marL="0" indent="0">
              <a:buNone/>
              <a:defRPr/>
            </a:pPr>
            <a:r>
              <a:rPr lang="de-DE" b="1" dirty="0">
                <a:solidFill>
                  <a:srgbClr val="000000"/>
                </a:solidFill>
              </a:rPr>
              <a:t>AGC (</a:t>
            </a:r>
            <a:r>
              <a:rPr lang="de-DE" b="1" dirty="0" err="1">
                <a:solidFill>
                  <a:srgbClr val="000000"/>
                </a:solidFill>
              </a:rPr>
              <a:t>Automatic</a:t>
            </a:r>
            <a:r>
              <a:rPr lang="de-DE" b="1" dirty="0">
                <a:solidFill>
                  <a:srgbClr val="000000"/>
                </a:solidFill>
              </a:rPr>
              <a:t> </a:t>
            </a:r>
            <a:r>
              <a:rPr lang="de-DE" b="1" dirty="0" err="1">
                <a:solidFill>
                  <a:srgbClr val="000000"/>
                </a:solidFill>
              </a:rPr>
              <a:t>Gain</a:t>
            </a:r>
            <a:r>
              <a:rPr lang="de-DE" b="1" dirty="0">
                <a:solidFill>
                  <a:srgbClr val="000000"/>
                </a:solidFill>
              </a:rPr>
              <a:t> Control):</a:t>
            </a:r>
          </a:p>
          <a:p>
            <a:pPr marL="255581" lvl="1" indent="0">
              <a:buNone/>
              <a:defRPr/>
            </a:pPr>
            <a:r>
              <a:rPr lang="de-DE" dirty="0">
                <a:solidFill>
                  <a:srgbClr val="000000"/>
                </a:solidFill>
              </a:rPr>
              <a:t>Automatische Verstärkungsregelung, verringert Pegelschwankungen im NF-Signal, die durch Schwankungen des HF-Eingangssignals hervorgerufen werden</a:t>
            </a:r>
          </a:p>
          <a:p>
            <a:pPr marL="255581" lvl="1" indent="0">
              <a:buNone/>
              <a:defRPr/>
            </a:pPr>
            <a:endParaRPr lang="de-DE" sz="400" dirty="0">
              <a:solidFill>
                <a:srgbClr val="000000"/>
              </a:solidFill>
            </a:endParaRPr>
          </a:p>
          <a:p>
            <a:pPr marL="0" indent="0">
              <a:buNone/>
              <a:defRPr/>
            </a:pPr>
            <a:r>
              <a:rPr lang="de-DE" b="1" dirty="0">
                <a:solidFill>
                  <a:srgbClr val="000000"/>
                </a:solidFill>
              </a:rPr>
              <a:t>NR (Noise </a:t>
            </a:r>
            <a:r>
              <a:rPr lang="de-DE" b="1" dirty="0" err="1">
                <a:solidFill>
                  <a:srgbClr val="000000"/>
                </a:solidFill>
              </a:rPr>
              <a:t>Reduction</a:t>
            </a:r>
            <a:r>
              <a:rPr lang="de-DE" b="1" dirty="0">
                <a:solidFill>
                  <a:srgbClr val="000000"/>
                </a:solidFill>
              </a:rPr>
              <a:t>):</a:t>
            </a:r>
            <a:endParaRPr lang="de-DE" dirty="0">
              <a:solidFill>
                <a:srgbClr val="000000"/>
              </a:solidFill>
            </a:endParaRPr>
          </a:p>
          <a:p>
            <a:pPr marL="255581" lvl="1" indent="0">
              <a:buNone/>
              <a:defRPr/>
            </a:pPr>
            <a:r>
              <a:rPr lang="de-DE" dirty="0">
                <a:solidFill>
                  <a:srgbClr val="000000"/>
                </a:solidFill>
              </a:rPr>
              <a:t>Reduziert den Rauschanteil im Signal</a:t>
            </a:r>
          </a:p>
          <a:p>
            <a:pPr marL="255581" lvl="1" indent="0">
              <a:buNone/>
              <a:defRPr/>
            </a:pPr>
            <a:endParaRPr lang="de-DE" sz="400" dirty="0">
              <a:solidFill>
                <a:srgbClr val="000000"/>
              </a:solidFill>
            </a:endParaRPr>
          </a:p>
          <a:p>
            <a:pPr marL="0" indent="0">
              <a:buNone/>
              <a:defRPr/>
            </a:pPr>
            <a:r>
              <a:rPr lang="de-DE" b="1" dirty="0">
                <a:solidFill>
                  <a:srgbClr val="000000"/>
                </a:solidFill>
              </a:rPr>
              <a:t>NB (Noise Blanker):</a:t>
            </a:r>
          </a:p>
          <a:p>
            <a:pPr marL="255581" lvl="1" indent="0">
              <a:buNone/>
              <a:defRPr/>
            </a:pPr>
            <a:r>
              <a:rPr lang="de-DE" dirty="0">
                <a:solidFill>
                  <a:srgbClr val="000000"/>
                </a:solidFill>
              </a:rPr>
              <a:t>Blendet impulsförmige Störungen aus (z. B. verursacht durch Zündfunken im KFZ) </a:t>
            </a:r>
          </a:p>
          <a:p>
            <a:pPr marL="255581" lvl="1" indent="0">
              <a:buNone/>
              <a:defRPr/>
            </a:pPr>
            <a:endParaRPr lang="de-DE" sz="400" dirty="0">
              <a:solidFill>
                <a:srgbClr val="000000"/>
              </a:solidFill>
            </a:endParaRPr>
          </a:p>
          <a:p>
            <a:pPr marL="0" indent="0">
              <a:buNone/>
              <a:defRPr/>
            </a:pPr>
            <a:r>
              <a:rPr lang="de-DE" b="1" dirty="0" err="1">
                <a:solidFill>
                  <a:srgbClr val="000000"/>
                </a:solidFill>
              </a:rPr>
              <a:t>Notchfilter</a:t>
            </a:r>
            <a:r>
              <a:rPr lang="de-DE" b="1" dirty="0">
                <a:solidFill>
                  <a:srgbClr val="000000"/>
                </a:solidFill>
              </a:rPr>
              <a:t>:</a:t>
            </a:r>
          </a:p>
          <a:p>
            <a:pPr marL="255581" lvl="1" indent="0">
              <a:buNone/>
              <a:defRPr/>
            </a:pPr>
            <a:r>
              <a:rPr lang="de-DE" dirty="0">
                <a:solidFill>
                  <a:srgbClr val="000000"/>
                </a:solidFill>
              </a:rPr>
              <a:t>Unterdrückt empfangsseitige Störungen in einem schmale Frequenzbereich</a:t>
            </a:r>
          </a:p>
        </p:txBody>
      </p:sp>
      <p:pic>
        <p:nvPicPr>
          <p:cNvPr id="10" name="Grafik 9">
            <a:extLst>
              <a:ext uri="{FF2B5EF4-FFF2-40B4-BE49-F238E27FC236}">
                <a16:creationId xmlns:a16="http://schemas.microsoft.com/office/drawing/2014/main" id="{A91C1377-ED56-575C-F5A6-995F0AE080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98080" y="3168163"/>
            <a:ext cx="3307561" cy="2054010"/>
          </a:xfrm>
          <a:prstGeom prst="rect">
            <a:avLst/>
          </a:prstGeom>
        </p:spPr>
      </p:pic>
      <p:sp>
        <p:nvSpPr>
          <p:cNvPr id="14" name="Textfeld 13">
            <a:extLst>
              <a:ext uri="{FF2B5EF4-FFF2-40B4-BE49-F238E27FC236}">
                <a16:creationId xmlns:a16="http://schemas.microsoft.com/office/drawing/2014/main" id="{6190E471-2146-85EF-F5CA-C5B35EA41927}"/>
              </a:ext>
            </a:extLst>
          </p:cNvPr>
          <p:cNvSpPr txBox="1"/>
          <p:nvPr/>
        </p:nvSpPr>
        <p:spPr>
          <a:xfrm>
            <a:off x="7663407" y="5110721"/>
            <a:ext cx="3046155" cy="276999"/>
          </a:xfrm>
          <a:prstGeom prst="rect">
            <a:avLst/>
          </a:prstGeom>
          <a:noFill/>
        </p:spPr>
        <p:txBody>
          <a:bodyPr wrap="none" rtlCol="0">
            <a:spAutoFit/>
          </a:bodyPr>
          <a:lstStyle/>
          <a:p>
            <a:r>
              <a:rPr lang="de-DE" sz="1200" dirty="0"/>
              <a:t>Frequenzverlauf eines Empfänger-</a:t>
            </a:r>
            <a:r>
              <a:rPr lang="de-DE" sz="1200" dirty="0" err="1"/>
              <a:t>Notchfilters</a:t>
            </a:r>
            <a:endParaRPr lang="de-DE" sz="1200" dirty="0"/>
          </a:p>
        </p:txBody>
      </p:sp>
      <p:sp>
        <p:nvSpPr>
          <p:cNvPr id="15" name="Textfeld 14">
            <a:extLst>
              <a:ext uri="{FF2B5EF4-FFF2-40B4-BE49-F238E27FC236}">
                <a16:creationId xmlns:a16="http://schemas.microsoft.com/office/drawing/2014/main" id="{B96B0EAB-451A-35C3-9249-9741BD0B8E89}"/>
              </a:ext>
            </a:extLst>
          </p:cNvPr>
          <p:cNvSpPr txBox="1"/>
          <p:nvPr/>
        </p:nvSpPr>
        <p:spPr>
          <a:xfrm>
            <a:off x="9558649" y="4698953"/>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206687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Der </a:t>
            </a:r>
            <a:r>
              <a:rPr lang="de-DE" dirty="0">
                <a:solidFill>
                  <a:schemeClr val="tx1"/>
                </a:solidFill>
                <a:latin typeface="+mn-lt"/>
              </a:rPr>
              <a:t>Send</a:t>
            </a:r>
            <a:r>
              <a:rPr kumimoji="0" lang="de-DE" sz="2800" b="0" i="0" u="none" strike="noStrike" kern="1200" cap="none" spc="0" normalizeH="0" baseline="0" noProof="0" dirty="0">
                <a:ln>
                  <a:noFill/>
                </a:ln>
                <a:solidFill>
                  <a:schemeClr val="tx1"/>
                </a:solidFill>
                <a:effectLst/>
                <a:uLnTx/>
                <a:uFillTx/>
                <a:latin typeface="+mn-lt"/>
                <a:ea typeface="+mj-ea"/>
                <a:cs typeface="+mj-cs"/>
              </a:rPr>
              <a:t>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043DC9BE-60B0-107F-99BD-392475C42629}"/>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Höhere Frequenzen werden oft aus niedrigen Quarzfrequenzen abgeleitet, die entsprechend auf </a:t>
            </a:r>
            <a:r>
              <a:rPr lang="de-DE" b="1" dirty="0" err="1">
                <a:solidFill>
                  <a:srgbClr val="000000"/>
                </a:solidFill>
              </a:rPr>
              <a:t>Vervielfacherstufen</a:t>
            </a:r>
            <a:r>
              <a:rPr lang="de-DE" dirty="0">
                <a:solidFill>
                  <a:srgbClr val="000000"/>
                </a:solidFill>
              </a:rPr>
              <a:t> gegeben werden. Diese Stufen enthalten nichtlineare Komponenten, die das Eingangssignal verzerren und dadurch Harmonische (Oberwellen) erzeugen. Anschließend kann die gewünschte Signalfrequenz herausgefiltert werden.</a:t>
            </a:r>
            <a:br>
              <a:rPr lang="de-DE" dirty="0">
                <a:solidFill>
                  <a:srgbClr val="000000"/>
                </a:solidFill>
              </a:rPr>
            </a:br>
            <a:r>
              <a:rPr lang="de-DE" dirty="0">
                <a:solidFill>
                  <a:srgbClr val="000000"/>
                </a:solidFill>
              </a:rPr>
              <a:t>Häufig genutzt werden </a:t>
            </a:r>
            <a:r>
              <a:rPr lang="de-DE" dirty="0" err="1">
                <a:solidFill>
                  <a:srgbClr val="000000"/>
                </a:solidFill>
              </a:rPr>
              <a:t>Frequenzverdoppler</a:t>
            </a:r>
            <a:r>
              <a:rPr lang="de-DE" dirty="0">
                <a:solidFill>
                  <a:srgbClr val="000000"/>
                </a:solidFill>
              </a:rPr>
              <a:t> oder -</a:t>
            </a:r>
            <a:r>
              <a:rPr lang="de-DE" dirty="0" err="1">
                <a:solidFill>
                  <a:srgbClr val="000000"/>
                </a:solidFill>
              </a:rPr>
              <a:t>verdreifacher</a:t>
            </a:r>
            <a:r>
              <a:rPr lang="de-DE" dirty="0">
                <a:solidFill>
                  <a:srgbClr val="000000"/>
                </a:solidFill>
              </a:rPr>
              <a:t>.</a:t>
            </a: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Der für die Verständlichkeit eines Sprachsignals nötige Frequenzbereich liegt zwischen 300Hz bis etwa 3kHz. Daher sollte der </a:t>
            </a:r>
            <a:r>
              <a:rPr lang="de-DE" dirty="0" err="1">
                <a:solidFill>
                  <a:srgbClr val="000000"/>
                </a:solidFill>
              </a:rPr>
              <a:t>Mikrophonverstärker</a:t>
            </a:r>
            <a:r>
              <a:rPr lang="de-DE" dirty="0">
                <a:solidFill>
                  <a:srgbClr val="000000"/>
                </a:solidFill>
              </a:rPr>
              <a:t> einen entsprechend passenden Frequenzgang haben. Die Mindestbandbreite für NF-Verstärker sollte daher bei ca. 2,5..2,7 kHz liegen.</a:t>
            </a:r>
            <a:br>
              <a:rPr lang="de-DE" dirty="0">
                <a:solidFill>
                  <a:srgbClr val="000000"/>
                </a:solidFill>
              </a:rPr>
            </a:br>
            <a:r>
              <a:rPr lang="de-DE" dirty="0">
                <a:solidFill>
                  <a:srgbClr val="000000"/>
                </a:solidFill>
              </a:rPr>
              <a:t>Bandbreiten werden üblicherweise in Hertz (Hz) angegeben.</a:t>
            </a:r>
            <a:br>
              <a:rPr lang="de-DE" dirty="0">
                <a:solidFill>
                  <a:srgbClr val="000000"/>
                </a:solidFill>
              </a:rPr>
            </a:br>
            <a:endParaRPr lang="de-DE" dirty="0">
              <a:solidFill>
                <a:srgbClr val="000000"/>
              </a:solidFill>
            </a:endParaRPr>
          </a:p>
        </p:txBody>
      </p:sp>
      <p:sp>
        <p:nvSpPr>
          <p:cNvPr id="9" name="Textfeld 8">
            <a:extLst>
              <a:ext uri="{FF2B5EF4-FFF2-40B4-BE49-F238E27FC236}">
                <a16:creationId xmlns:a16="http://schemas.microsoft.com/office/drawing/2014/main" id="{E5BA1B2A-F3C7-D4B8-E9C6-90DC05432D3E}"/>
              </a:ext>
            </a:extLst>
          </p:cNvPr>
          <p:cNvSpPr txBox="1"/>
          <p:nvPr/>
        </p:nvSpPr>
        <p:spPr>
          <a:xfrm>
            <a:off x="9342215" y="2906147"/>
            <a:ext cx="1149674" cy="246221"/>
          </a:xfrm>
          <a:prstGeom prst="rect">
            <a:avLst/>
          </a:prstGeom>
          <a:noFill/>
        </p:spPr>
        <p:txBody>
          <a:bodyPr wrap="none" rtlCol="0">
            <a:spAutoFit/>
          </a:bodyPr>
          <a:lstStyle/>
          <a:p>
            <a:r>
              <a:rPr lang="de-DE" sz="1000" dirty="0"/>
              <a:t>Bildquelle: BNetzA</a:t>
            </a:r>
          </a:p>
        </p:txBody>
      </p:sp>
      <p:pic>
        <p:nvPicPr>
          <p:cNvPr id="10" name="Grafik 9">
            <a:extLst>
              <a:ext uri="{FF2B5EF4-FFF2-40B4-BE49-F238E27FC236}">
                <a16:creationId xmlns:a16="http://schemas.microsoft.com/office/drawing/2014/main" id="{557CFD34-991A-5590-A4AA-40C03E7836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84125" y="2198621"/>
            <a:ext cx="3607763" cy="699302"/>
          </a:xfrm>
          <a:prstGeom prst="rect">
            <a:avLst/>
          </a:prstGeom>
        </p:spPr>
      </p:pic>
      <p:pic>
        <p:nvPicPr>
          <p:cNvPr id="15" name="Grafik 14">
            <a:extLst>
              <a:ext uri="{FF2B5EF4-FFF2-40B4-BE49-F238E27FC236}">
                <a16:creationId xmlns:a16="http://schemas.microsoft.com/office/drawing/2014/main" id="{B7FDB240-2345-CBE3-5C84-DBDCC0A8C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64291" y="4211571"/>
            <a:ext cx="2272937" cy="1459684"/>
          </a:xfrm>
          <a:prstGeom prst="rect">
            <a:avLst/>
          </a:prstGeom>
        </p:spPr>
      </p:pic>
      <p:sp>
        <p:nvSpPr>
          <p:cNvPr id="16" name="Textfeld 15">
            <a:extLst>
              <a:ext uri="{FF2B5EF4-FFF2-40B4-BE49-F238E27FC236}">
                <a16:creationId xmlns:a16="http://schemas.microsoft.com/office/drawing/2014/main" id="{BDBCC8E4-50E2-BC90-4435-59BE18BCBF5F}"/>
              </a:ext>
            </a:extLst>
          </p:cNvPr>
          <p:cNvSpPr txBox="1"/>
          <p:nvPr/>
        </p:nvSpPr>
        <p:spPr>
          <a:xfrm>
            <a:off x="9273721" y="5156888"/>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196541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Send</a:t>
            </a:r>
            <a:r>
              <a:rPr kumimoji="0" lang="de-DE" sz="2800" b="0" i="0" u="none" strike="noStrike" kern="1200" cap="none" spc="0" normalizeH="0" baseline="0" noProof="0" dirty="0" err="1">
                <a:ln>
                  <a:noFill/>
                </a:ln>
                <a:solidFill>
                  <a:schemeClr val="tx1"/>
                </a:solidFill>
                <a:effectLst/>
                <a:uLnTx/>
                <a:uFillTx/>
                <a:latin typeface="+mn-lt"/>
                <a:ea typeface="+mj-ea"/>
                <a:cs typeface="+mj-cs"/>
              </a:rPr>
              <a:t>erkomponenten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043DC9BE-60B0-107F-99BD-392475C42629}"/>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b="1" dirty="0">
                <a:solidFill>
                  <a:srgbClr val="000000"/>
                </a:solidFill>
              </a:rPr>
              <a:t>VFO (Variable </a:t>
            </a:r>
            <a:r>
              <a:rPr lang="de-DE" b="1" dirty="0" err="1">
                <a:solidFill>
                  <a:srgbClr val="000000"/>
                </a:solidFill>
              </a:rPr>
              <a:t>Frequency</a:t>
            </a:r>
            <a:r>
              <a:rPr lang="de-DE" b="1" dirty="0">
                <a:solidFill>
                  <a:srgbClr val="000000"/>
                </a:solidFill>
              </a:rPr>
              <a:t> </a:t>
            </a:r>
            <a:r>
              <a:rPr lang="de-DE" b="1" dirty="0" err="1">
                <a:solidFill>
                  <a:srgbClr val="000000"/>
                </a:solidFill>
              </a:rPr>
              <a:t>Oscillator</a:t>
            </a:r>
            <a:r>
              <a:rPr lang="de-DE" b="1" dirty="0">
                <a:solidFill>
                  <a:srgbClr val="000000"/>
                </a:solidFill>
              </a:rPr>
              <a:t>):</a:t>
            </a:r>
          </a:p>
          <a:p>
            <a:pPr marL="255581" lvl="1" indent="0">
              <a:buNone/>
              <a:defRPr/>
            </a:pPr>
            <a:r>
              <a:rPr lang="de-DE" dirty="0">
                <a:solidFill>
                  <a:srgbClr val="000000"/>
                </a:solidFill>
              </a:rPr>
              <a:t>Oszillator z. B. zur Erzeugung der Trägerfrequenz. Ist dieser </a:t>
            </a:r>
            <a:r>
              <a:rPr lang="de-DE" b="1" dirty="0">
                <a:solidFill>
                  <a:srgbClr val="000000"/>
                </a:solidFill>
              </a:rPr>
              <a:t>Temperaturschwankungen</a:t>
            </a:r>
            <a:r>
              <a:rPr lang="de-DE" dirty="0">
                <a:solidFill>
                  <a:srgbClr val="000000"/>
                </a:solidFill>
              </a:rPr>
              <a:t> ausgesetzt, kann sich dies durch </a:t>
            </a:r>
            <a:r>
              <a:rPr lang="de-DE" b="1" dirty="0">
                <a:solidFill>
                  <a:srgbClr val="000000"/>
                </a:solidFill>
              </a:rPr>
              <a:t>langsames Ändern der Frequenz </a:t>
            </a:r>
            <a:r>
              <a:rPr lang="de-DE" dirty="0">
                <a:solidFill>
                  <a:srgbClr val="000000"/>
                </a:solidFill>
              </a:rPr>
              <a:t>bemerkbar machen.</a:t>
            </a:r>
          </a:p>
          <a:p>
            <a:pPr marL="255581" lvl="1" indent="0">
              <a:buNone/>
              <a:defRPr/>
            </a:pPr>
            <a:endParaRPr lang="de-DE" sz="400" b="1" dirty="0">
              <a:solidFill>
                <a:srgbClr val="000000"/>
              </a:solidFill>
            </a:endParaRPr>
          </a:p>
          <a:p>
            <a:pPr marL="0" indent="0">
              <a:buNone/>
              <a:defRPr/>
            </a:pPr>
            <a:r>
              <a:rPr lang="de-DE" b="1" dirty="0">
                <a:solidFill>
                  <a:srgbClr val="000000"/>
                </a:solidFill>
              </a:rPr>
              <a:t>ALC (</a:t>
            </a:r>
            <a:r>
              <a:rPr lang="de-DE" b="1" dirty="0" err="1">
                <a:solidFill>
                  <a:srgbClr val="000000"/>
                </a:solidFill>
              </a:rPr>
              <a:t>Automatic</a:t>
            </a:r>
            <a:r>
              <a:rPr lang="de-DE" b="1" dirty="0">
                <a:solidFill>
                  <a:srgbClr val="000000"/>
                </a:solidFill>
              </a:rPr>
              <a:t> Level Control):</a:t>
            </a:r>
          </a:p>
          <a:p>
            <a:pPr marL="255581" lvl="1" indent="0">
              <a:buNone/>
              <a:defRPr/>
            </a:pPr>
            <a:r>
              <a:rPr lang="de-DE" dirty="0">
                <a:solidFill>
                  <a:srgbClr val="000000"/>
                </a:solidFill>
              </a:rPr>
              <a:t>Reduziert die Amplitude des Signals im Sendezweig, bevor dieses auf dien Leistungsverstärker gegeben wird.</a:t>
            </a:r>
          </a:p>
          <a:p>
            <a:pPr marL="255581" lvl="1" indent="0">
              <a:buNone/>
              <a:defRPr/>
            </a:pPr>
            <a:endParaRPr lang="de-DE" sz="400" dirty="0">
              <a:solidFill>
                <a:srgbClr val="000000"/>
              </a:solidFill>
            </a:endParaRPr>
          </a:p>
          <a:p>
            <a:pPr marL="0" indent="0">
              <a:buNone/>
              <a:defRPr/>
            </a:pPr>
            <a:r>
              <a:rPr lang="de-DE" b="1" dirty="0" err="1">
                <a:solidFill>
                  <a:srgbClr val="000000"/>
                </a:solidFill>
              </a:rPr>
              <a:t>Dymanic</a:t>
            </a:r>
            <a:r>
              <a:rPr lang="de-DE" b="1" dirty="0">
                <a:solidFill>
                  <a:srgbClr val="000000"/>
                </a:solidFill>
              </a:rPr>
              <a:t> </a:t>
            </a:r>
            <a:r>
              <a:rPr lang="de-DE" b="1" dirty="0" err="1">
                <a:solidFill>
                  <a:srgbClr val="000000"/>
                </a:solidFill>
              </a:rPr>
              <a:t>Compressor</a:t>
            </a:r>
            <a:r>
              <a:rPr lang="de-DE" b="1" dirty="0">
                <a:solidFill>
                  <a:srgbClr val="000000"/>
                </a:solidFill>
              </a:rPr>
              <a:t>:</a:t>
            </a:r>
            <a:endParaRPr lang="de-DE" dirty="0">
              <a:solidFill>
                <a:srgbClr val="000000"/>
              </a:solidFill>
            </a:endParaRPr>
          </a:p>
          <a:p>
            <a:pPr marL="255581" lvl="1" indent="0">
              <a:buNone/>
              <a:defRPr/>
            </a:pPr>
            <a:r>
              <a:rPr lang="de-DE" dirty="0">
                <a:solidFill>
                  <a:srgbClr val="000000"/>
                </a:solidFill>
              </a:rPr>
              <a:t>Hebt leise Anteile des Sprachsignals gegenüber den lauten etwas an</a:t>
            </a:r>
          </a:p>
          <a:p>
            <a:pPr marL="255581" lvl="1" indent="0">
              <a:buNone/>
              <a:defRPr/>
            </a:pPr>
            <a:endParaRPr lang="de-DE" dirty="0">
              <a:solidFill>
                <a:srgbClr val="000000"/>
              </a:solidFill>
            </a:endParaRPr>
          </a:p>
          <a:p>
            <a:pPr marL="255581" lvl="1" indent="0">
              <a:buNone/>
              <a:defRPr/>
            </a:pPr>
            <a:endParaRPr lang="de-DE" dirty="0">
              <a:solidFill>
                <a:srgbClr val="000000"/>
              </a:solidFill>
            </a:endParaRPr>
          </a:p>
        </p:txBody>
      </p:sp>
    </p:spTree>
    <p:extLst>
      <p:ext uri="{BB962C8B-B14F-4D97-AF65-F5344CB8AC3E}">
        <p14:creationId xmlns:p14="http://schemas.microsoft.com/office/powerpoint/2010/main" val="257920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Leistungsverstärker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0498F9DE-C681-4BE1-AB30-8458A99109FF}"/>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Die Ausgangsstufe eines Senders ist der Leistungsverstärker (PA = Power Amplifier), der das Sendesignal möglichst verzerrungsarm verstärken soll. Daher ist er als </a:t>
            </a:r>
            <a:r>
              <a:rPr lang="de-DE" b="1" dirty="0">
                <a:solidFill>
                  <a:srgbClr val="000000"/>
                </a:solidFill>
              </a:rPr>
              <a:t>linearer Verstärker </a:t>
            </a:r>
            <a:r>
              <a:rPr lang="de-DE" dirty="0">
                <a:solidFill>
                  <a:srgbClr val="000000"/>
                </a:solidFill>
              </a:rPr>
              <a:t>aufgebaut, um die Entstehung von Oberwellen zu vermeiden. </a:t>
            </a:r>
            <a:endParaRPr lang="de-DE" sz="400" dirty="0">
              <a:solidFill>
                <a:srgbClr val="000000"/>
              </a:solidFill>
            </a:endParaRPr>
          </a:p>
          <a:p>
            <a:pPr marL="0" indent="0">
              <a:buNone/>
              <a:defRPr/>
            </a:pPr>
            <a:r>
              <a:rPr lang="de-DE" dirty="0">
                <a:solidFill>
                  <a:srgbClr val="000000"/>
                </a:solidFill>
              </a:rPr>
              <a:t>Insbesondere, wenn der Arbeitspunkt einer Endstufe neu justiert wurde, sollte der Sender auf mögliche Oberwellenaussendungen überprüft werden.</a:t>
            </a:r>
          </a:p>
          <a:p>
            <a:pPr marL="0" indent="0">
              <a:buNone/>
              <a:defRPr/>
            </a:pPr>
            <a:endParaRPr lang="de-DE" sz="400" dirty="0">
              <a:solidFill>
                <a:srgbClr val="000000"/>
              </a:solidFill>
            </a:endParaRPr>
          </a:p>
          <a:p>
            <a:pPr marL="0" indent="0">
              <a:buNone/>
              <a:defRPr/>
            </a:pPr>
            <a:r>
              <a:rPr lang="de-DE" dirty="0">
                <a:solidFill>
                  <a:srgbClr val="000000"/>
                </a:solidFill>
              </a:rPr>
              <a:t>Weitere unerwünschte Aussendungen können entstehen, wenn z. B. hochfrequente Signale über die Stromversorgung des Senders einkoppeln. Die Stromzufuhr muss daher entsprechend entkoppelt werden.</a:t>
            </a:r>
          </a:p>
          <a:p>
            <a:pPr marL="255581" lvl="1" indent="0">
              <a:buNone/>
              <a:defRPr/>
            </a:pPr>
            <a:endParaRPr lang="de-DE" sz="400" dirty="0">
              <a:solidFill>
                <a:srgbClr val="000000"/>
              </a:solidFill>
            </a:endParaRPr>
          </a:p>
          <a:p>
            <a:pPr marL="0" indent="0">
              <a:buNone/>
              <a:defRPr/>
            </a:pPr>
            <a:r>
              <a:rPr lang="de-DE" dirty="0">
                <a:solidFill>
                  <a:srgbClr val="000000"/>
                </a:solidFill>
              </a:rPr>
              <a:t>Die Ausgangsleistung eines Senders wird direkt am Senderausgang als PEP gemessen. Bei SSB-Betrieb wird dazu der Sender mit einen Ein- oder Zweitonsignal ausgesteuert.</a:t>
            </a:r>
          </a:p>
          <a:p>
            <a:pPr marL="0" indent="0">
              <a:buNone/>
              <a:defRPr/>
            </a:pPr>
            <a:endParaRPr lang="de-DE" sz="400" dirty="0">
              <a:solidFill>
                <a:srgbClr val="000000"/>
              </a:solidFill>
            </a:endParaRPr>
          </a:p>
          <a:p>
            <a:pPr marL="0" indent="0">
              <a:buNone/>
              <a:defRPr/>
            </a:pPr>
            <a:r>
              <a:rPr lang="de-DE" dirty="0">
                <a:solidFill>
                  <a:srgbClr val="000000"/>
                </a:solidFill>
              </a:rPr>
              <a:t>Die </a:t>
            </a:r>
            <a:r>
              <a:rPr lang="de-DE" b="1" dirty="0">
                <a:solidFill>
                  <a:srgbClr val="000000"/>
                </a:solidFill>
              </a:rPr>
              <a:t>PEP</a:t>
            </a:r>
            <a:r>
              <a:rPr lang="de-DE" dirty="0">
                <a:solidFill>
                  <a:srgbClr val="000000"/>
                </a:solidFill>
              </a:rPr>
              <a:t> (</a:t>
            </a:r>
            <a:r>
              <a:rPr lang="de-DE" b="1" dirty="0">
                <a:solidFill>
                  <a:srgbClr val="000000"/>
                </a:solidFill>
              </a:rPr>
              <a:t>Peak </a:t>
            </a:r>
            <a:r>
              <a:rPr lang="de-DE" b="1" dirty="0" err="1">
                <a:solidFill>
                  <a:srgbClr val="000000"/>
                </a:solidFill>
              </a:rPr>
              <a:t>Envelope</a:t>
            </a:r>
            <a:r>
              <a:rPr lang="de-DE" b="1" dirty="0">
                <a:solidFill>
                  <a:srgbClr val="000000"/>
                </a:solidFill>
              </a:rPr>
              <a:t> Power</a:t>
            </a:r>
            <a:r>
              <a:rPr lang="de-DE" dirty="0">
                <a:solidFill>
                  <a:srgbClr val="000000"/>
                </a:solidFill>
              </a:rPr>
              <a:t>) ist dabei die Leistung, die ein Sender unter normalen Betriebsbedingungen während einer Hochfrequenzschwingungsperiode bei der höchsten Spitze der Modulationshüllkurve durchschnittlich an einen reellen </a:t>
            </a:r>
            <a:r>
              <a:rPr lang="de-DE" dirty="0" err="1">
                <a:solidFill>
                  <a:srgbClr val="000000"/>
                </a:solidFill>
              </a:rPr>
              <a:t>Abschlußwiderstand</a:t>
            </a:r>
            <a:r>
              <a:rPr lang="de-DE" dirty="0">
                <a:solidFill>
                  <a:srgbClr val="000000"/>
                </a:solidFill>
              </a:rPr>
              <a:t> abgeben kann.</a:t>
            </a:r>
          </a:p>
        </p:txBody>
      </p:sp>
    </p:spTree>
    <p:extLst>
      <p:ext uri="{BB962C8B-B14F-4D97-AF65-F5344CB8AC3E}">
        <p14:creationId xmlns:p14="http://schemas.microsoft.com/office/powerpoint/2010/main" val="323064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Konverter und </a:t>
            </a:r>
            <a:r>
              <a:rPr lang="de-DE" dirty="0" err="1">
                <a:solidFill>
                  <a:schemeClr val="tx1"/>
                </a:solidFill>
                <a:latin typeface="+mn-lt"/>
              </a:rPr>
              <a:t>Transverter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Ein Konverter </a:t>
            </a:r>
            <a:r>
              <a:rPr lang="de-DE" b="1" dirty="0">
                <a:solidFill>
                  <a:srgbClr val="000000"/>
                </a:solidFill>
              </a:rPr>
              <a:t>setzt </a:t>
            </a:r>
            <a:r>
              <a:rPr lang="de-DE" dirty="0">
                <a:solidFill>
                  <a:srgbClr val="000000"/>
                </a:solidFill>
              </a:rPr>
              <a:t>ein Sende- oder Empfangssignal </a:t>
            </a:r>
            <a:r>
              <a:rPr lang="de-DE" b="1" dirty="0">
                <a:solidFill>
                  <a:srgbClr val="000000"/>
                </a:solidFill>
              </a:rPr>
              <a:t>auf eine andere Frequenz um</a:t>
            </a:r>
            <a:r>
              <a:rPr lang="de-DE" dirty="0">
                <a:solidFill>
                  <a:srgbClr val="000000"/>
                </a:solidFill>
              </a:rPr>
              <a:t>. Ein </a:t>
            </a:r>
            <a:r>
              <a:rPr lang="de-DE" dirty="0" err="1">
                <a:solidFill>
                  <a:srgbClr val="000000"/>
                </a:solidFill>
              </a:rPr>
              <a:t>Transverter</a:t>
            </a:r>
            <a:r>
              <a:rPr lang="de-DE" dirty="0">
                <a:solidFill>
                  <a:srgbClr val="000000"/>
                </a:solidFill>
              </a:rPr>
              <a:t> übernimmt dies in beiden Richtungen, als für den Sende- und den Empfangspfad. Die Umsetzung erfolgt dabei durch Frequenzmischung.</a:t>
            </a:r>
          </a:p>
          <a:p>
            <a:pPr marL="0" indent="0">
              <a:buNone/>
              <a:defRPr/>
            </a:pPr>
            <a:r>
              <a:rPr lang="de-DE" dirty="0">
                <a:solidFill>
                  <a:srgbClr val="000000"/>
                </a:solidFill>
              </a:rPr>
              <a:t>Es ist darauf zu achten, dass die genutzten </a:t>
            </a:r>
            <a:r>
              <a:rPr lang="de-DE" b="1" dirty="0">
                <a:solidFill>
                  <a:srgbClr val="000000"/>
                </a:solidFill>
              </a:rPr>
              <a:t>Oszillatoren temperaturstabil</a:t>
            </a:r>
            <a:r>
              <a:rPr lang="de-DE" dirty="0">
                <a:solidFill>
                  <a:srgbClr val="000000"/>
                </a:solidFill>
              </a:rPr>
              <a:t> arbeiten, da sich </a:t>
            </a:r>
            <a:r>
              <a:rPr lang="de-DE" b="1" dirty="0">
                <a:solidFill>
                  <a:srgbClr val="000000"/>
                </a:solidFill>
              </a:rPr>
              <a:t>Frequenzabweichungen durch eine Vervielfachung der Oszillatorfrequenz </a:t>
            </a:r>
            <a:r>
              <a:rPr lang="de-DE" dirty="0">
                <a:solidFill>
                  <a:srgbClr val="000000"/>
                </a:solidFill>
              </a:rPr>
              <a:t>auch vervielfachen, was z. B. für SSB-Betrieb zu einem zu großen Frequenzversatz führen kann.</a:t>
            </a:r>
          </a:p>
          <a:p>
            <a:pPr marL="0" indent="0">
              <a:buNone/>
              <a:defRPr/>
            </a:pPr>
            <a:r>
              <a:rPr lang="de-DE" dirty="0">
                <a:solidFill>
                  <a:srgbClr val="000000"/>
                </a:solidFill>
              </a:rPr>
              <a:t>Zur Stabilisierung des Oszillators kann dieser auch an ein höherwertiges Frequenznormal </a:t>
            </a:r>
            <a:r>
              <a:rPr lang="de-DE" dirty="0" err="1">
                <a:solidFill>
                  <a:srgbClr val="000000"/>
                </a:solidFill>
              </a:rPr>
              <a:t>geloppelt</a:t>
            </a:r>
            <a:r>
              <a:rPr lang="de-DE" dirty="0">
                <a:solidFill>
                  <a:srgbClr val="000000"/>
                </a:solidFill>
              </a:rPr>
              <a:t> werden (z. B.  eine GPS-gestützte 10MHz Referenzquelle)</a:t>
            </a:r>
          </a:p>
        </p:txBody>
      </p:sp>
      <p:pic>
        <p:nvPicPr>
          <p:cNvPr id="8" name="Grafik 7">
            <a:extLst>
              <a:ext uri="{FF2B5EF4-FFF2-40B4-BE49-F238E27FC236}">
                <a16:creationId xmlns:a16="http://schemas.microsoft.com/office/drawing/2014/main" id="{5B6D737F-9629-C343-9EB3-861457DBD1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98720" y="3624597"/>
            <a:ext cx="4014974" cy="2007487"/>
          </a:xfrm>
          <a:prstGeom prst="rect">
            <a:avLst/>
          </a:prstGeom>
        </p:spPr>
      </p:pic>
      <p:sp>
        <p:nvSpPr>
          <p:cNvPr id="9" name="Textfeld 8">
            <a:extLst>
              <a:ext uri="{FF2B5EF4-FFF2-40B4-BE49-F238E27FC236}">
                <a16:creationId xmlns:a16="http://schemas.microsoft.com/office/drawing/2014/main" id="{03A27C20-DFBE-CF60-3415-441A88AD970B}"/>
              </a:ext>
            </a:extLst>
          </p:cNvPr>
          <p:cNvSpPr txBox="1"/>
          <p:nvPr/>
        </p:nvSpPr>
        <p:spPr>
          <a:xfrm>
            <a:off x="7019366" y="4689947"/>
            <a:ext cx="3814860" cy="369332"/>
          </a:xfrm>
          <a:prstGeom prst="rect">
            <a:avLst/>
          </a:prstGeom>
          <a:noFill/>
        </p:spPr>
        <p:txBody>
          <a:bodyPr wrap="square" rtlCol="0">
            <a:spAutoFit/>
          </a:bodyPr>
          <a:lstStyle/>
          <a:p>
            <a:r>
              <a:rPr lang="de-DE" dirty="0"/>
              <a:t>13cm-Konverter für einen VHF Sender</a:t>
            </a:r>
          </a:p>
        </p:txBody>
      </p:sp>
      <p:sp>
        <p:nvSpPr>
          <p:cNvPr id="10" name="Textfeld 9">
            <a:extLst>
              <a:ext uri="{FF2B5EF4-FFF2-40B4-BE49-F238E27FC236}">
                <a16:creationId xmlns:a16="http://schemas.microsoft.com/office/drawing/2014/main" id="{3404145F-90EA-D1DE-1A19-F247D87CC1AB}"/>
              </a:ext>
            </a:extLst>
          </p:cNvPr>
          <p:cNvSpPr txBox="1"/>
          <p:nvPr/>
        </p:nvSpPr>
        <p:spPr>
          <a:xfrm>
            <a:off x="4909324" y="5392641"/>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259925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Datenübertragung mit einem Transceiver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pic>
        <p:nvPicPr>
          <p:cNvPr id="7" name="Grafik 6">
            <a:extLst>
              <a:ext uri="{FF2B5EF4-FFF2-40B4-BE49-F238E27FC236}">
                <a16:creationId xmlns:a16="http://schemas.microsoft.com/office/drawing/2014/main" id="{A6399B3A-28E5-ADA6-FDC0-426904728D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04216" y="2530111"/>
            <a:ext cx="4148177" cy="2237832"/>
          </a:xfrm>
          <a:prstGeom prst="rect">
            <a:avLst/>
          </a:prstGeom>
        </p:spPr>
      </p:pic>
      <p:pic>
        <p:nvPicPr>
          <p:cNvPr id="9" name="Grafik 8">
            <a:extLst>
              <a:ext uri="{FF2B5EF4-FFF2-40B4-BE49-F238E27FC236}">
                <a16:creationId xmlns:a16="http://schemas.microsoft.com/office/drawing/2014/main" id="{494F0F42-39C1-109B-C9CE-D7A99DF2AD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3670" y="2530111"/>
            <a:ext cx="4638416" cy="2237832"/>
          </a:xfrm>
          <a:prstGeom prst="rect">
            <a:avLst/>
          </a:prstGeom>
        </p:spPr>
      </p:pic>
      <p:sp>
        <p:nvSpPr>
          <p:cNvPr id="10" name="Inhaltsplatzhalter 4">
            <a:extLst>
              <a:ext uri="{FF2B5EF4-FFF2-40B4-BE49-F238E27FC236}">
                <a16:creationId xmlns:a16="http://schemas.microsoft.com/office/drawing/2014/main" id="{B250E405-AFAC-635E-D6E2-445840730DE8}"/>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t>Die für die Datenübertragung (z. B. eines 9600 Baud-Datensignals) erforderliche Bandbreite ist größer als die, die für eine Sprachübertragung ausreichend ist. Um nicht verzerrt zu werden, muss das Datensignal somit auf Senderseite nach den NF-Filtern eingespeist und auf Empfängerseite vor den NF-Filtern abgegriffen werden.</a:t>
            </a:r>
          </a:p>
        </p:txBody>
      </p:sp>
      <p:cxnSp>
        <p:nvCxnSpPr>
          <p:cNvPr id="17" name="Gerade Verbindung mit Pfeil 16">
            <a:extLst>
              <a:ext uri="{FF2B5EF4-FFF2-40B4-BE49-F238E27FC236}">
                <a16:creationId xmlns:a16="http://schemas.microsoft.com/office/drawing/2014/main" id="{803F2040-0D45-319F-2A33-7A142E60D569}"/>
              </a:ext>
            </a:extLst>
          </p:cNvPr>
          <p:cNvCxnSpPr>
            <a:cxnSpLocks/>
          </p:cNvCxnSpPr>
          <p:nvPr/>
        </p:nvCxnSpPr>
        <p:spPr>
          <a:xfrm flipV="1">
            <a:off x="2223389" y="4767943"/>
            <a:ext cx="0" cy="4709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AF9B1206-8216-E1EC-18B3-058D9163B1BA}"/>
              </a:ext>
            </a:extLst>
          </p:cNvPr>
          <p:cNvCxnSpPr>
            <a:cxnSpLocks/>
          </p:cNvCxnSpPr>
          <p:nvPr/>
        </p:nvCxnSpPr>
        <p:spPr>
          <a:xfrm>
            <a:off x="8765867" y="5238921"/>
            <a:ext cx="14031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BF5B9BDA-5E1D-8051-AC98-52E30909B8DB}"/>
              </a:ext>
            </a:extLst>
          </p:cNvPr>
          <p:cNvCxnSpPr>
            <a:cxnSpLocks/>
          </p:cNvCxnSpPr>
          <p:nvPr/>
        </p:nvCxnSpPr>
        <p:spPr>
          <a:xfrm flipV="1">
            <a:off x="8765867" y="4767943"/>
            <a:ext cx="0" cy="486445"/>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6FECC99D-F283-C945-3890-2AAB3F026295}"/>
              </a:ext>
            </a:extLst>
          </p:cNvPr>
          <p:cNvCxnSpPr>
            <a:cxnSpLocks/>
          </p:cNvCxnSpPr>
          <p:nvPr/>
        </p:nvCxnSpPr>
        <p:spPr>
          <a:xfrm>
            <a:off x="573206" y="5223455"/>
            <a:ext cx="1663831"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2D5BB85D-DB6C-6AEE-AD3A-ECFAAD4972A5}"/>
              </a:ext>
            </a:extLst>
          </p:cNvPr>
          <p:cNvSpPr txBox="1"/>
          <p:nvPr/>
        </p:nvSpPr>
        <p:spPr>
          <a:xfrm>
            <a:off x="603501" y="4883507"/>
            <a:ext cx="1408293" cy="369332"/>
          </a:xfrm>
          <a:prstGeom prst="rect">
            <a:avLst/>
          </a:prstGeom>
          <a:noFill/>
        </p:spPr>
        <p:txBody>
          <a:bodyPr wrap="square" rtlCol="0">
            <a:spAutoFit/>
          </a:bodyPr>
          <a:lstStyle/>
          <a:p>
            <a:pPr algn="r"/>
            <a:r>
              <a:rPr lang="de-DE" dirty="0">
                <a:solidFill>
                  <a:srgbClr val="FF0000"/>
                </a:solidFill>
              </a:rPr>
              <a:t>Datensignal</a:t>
            </a:r>
          </a:p>
        </p:txBody>
      </p:sp>
      <p:sp>
        <p:nvSpPr>
          <p:cNvPr id="29" name="Textfeld 28">
            <a:extLst>
              <a:ext uri="{FF2B5EF4-FFF2-40B4-BE49-F238E27FC236}">
                <a16:creationId xmlns:a16="http://schemas.microsoft.com/office/drawing/2014/main" id="{543AF243-ED39-526F-A7B5-974746BB999C}"/>
              </a:ext>
            </a:extLst>
          </p:cNvPr>
          <p:cNvSpPr txBox="1"/>
          <p:nvPr/>
        </p:nvSpPr>
        <p:spPr>
          <a:xfrm>
            <a:off x="8765867" y="4881419"/>
            <a:ext cx="1408293" cy="369332"/>
          </a:xfrm>
          <a:prstGeom prst="rect">
            <a:avLst/>
          </a:prstGeom>
          <a:noFill/>
        </p:spPr>
        <p:txBody>
          <a:bodyPr wrap="square" rtlCol="0">
            <a:spAutoFit/>
          </a:bodyPr>
          <a:lstStyle/>
          <a:p>
            <a:r>
              <a:rPr lang="de-DE" dirty="0">
                <a:solidFill>
                  <a:srgbClr val="FF0000"/>
                </a:solidFill>
              </a:rPr>
              <a:t>Datensignal</a:t>
            </a:r>
          </a:p>
        </p:txBody>
      </p:sp>
      <p:sp>
        <p:nvSpPr>
          <p:cNvPr id="30" name="Textfeld 29">
            <a:extLst>
              <a:ext uri="{FF2B5EF4-FFF2-40B4-BE49-F238E27FC236}">
                <a16:creationId xmlns:a16="http://schemas.microsoft.com/office/drawing/2014/main" id="{CB40209A-C482-AA06-1208-30E2E58F6248}"/>
              </a:ext>
            </a:extLst>
          </p:cNvPr>
          <p:cNvSpPr txBox="1"/>
          <p:nvPr/>
        </p:nvSpPr>
        <p:spPr>
          <a:xfrm>
            <a:off x="2223389" y="2350823"/>
            <a:ext cx="1408293" cy="461665"/>
          </a:xfrm>
          <a:prstGeom prst="rect">
            <a:avLst/>
          </a:prstGeom>
          <a:noFill/>
        </p:spPr>
        <p:txBody>
          <a:bodyPr wrap="square" rtlCol="0">
            <a:spAutoFit/>
          </a:bodyPr>
          <a:lstStyle/>
          <a:p>
            <a:pPr algn="ctr"/>
            <a:r>
              <a:rPr lang="de-DE" sz="2400" dirty="0"/>
              <a:t>Sender</a:t>
            </a:r>
          </a:p>
        </p:txBody>
      </p:sp>
      <p:sp>
        <p:nvSpPr>
          <p:cNvPr id="31" name="Textfeld 30">
            <a:extLst>
              <a:ext uri="{FF2B5EF4-FFF2-40B4-BE49-F238E27FC236}">
                <a16:creationId xmlns:a16="http://schemas.microsoft.com/office/drawing/2014/main" id="{060D3E41-3FC5-78DF-7DCD-269148A10C34}"/>
              </a:ext>
            </a:extLst>
          </p:cNvPr>
          <p:cNvSpPr txBox="1"/>
          <p:nvPr/>
        </p:nvSpPr>
        <p:spPr>
          <a:xfrm>
            <a:off x="7602583" y="2346934"/>
            <a:ext cx="1677265" cy="461665"/>
          </a:xfrm>
          <a:prstGeom prst="rect">
            <a:avLst/>
          </a:prstGeom>
          <a:noFill/>
        </p:spPr>
        <p:txBody>
          <a:bodyPr wrap="square" rtlCol="0">
            <a:spAutoFit/>
          </a:bodyPr>
          <a:lstStyle/>
          <a:p>
            <a:pPr algn="ctr"/>
            <a:r>
              <a:rPr lang="de-DE" sz="2400" dirty="0"/>
              <a:t>Empfänger</a:t>
            </a:r>
          </a:p>
        </p:txBody>
      </p:sp>
      <p:sp>
        <p:nvSpPr>
          <p:cNvPr id="32" name="Textfeld 31">
            <a:extLst>
              <a:ext uri="{FF2B5EF4-FFF2-40B4-BE49-F238E27FC236}">
                <a16:creationId xmlns:a16="http://schemas.microsoft.com/office/drawing/2014/main" id="{EDA176B6-0376-1B3A-264F-4D0235A8F032}"/>
              </a:ext>
            </a:extLst>
          </p:cNvPr>
          <p:cNvSpPr txBox="1"/>
          <p:nvPr/>
        </p:nvSpPr>
        <p:spPr>
          <a:xfrm>
            <a:off x="9234690" y="3859533"/>
            <a:ext cx="1149674" cy="246221"/>
          </a:xfrm>
          <a:prstGeom prst="rect">
            <a:avLst/>
          </a:prstGeom>
          <a:noFill/>
        </p:spPr>
        <p:txBody>
          <a:bodyPr wrap="none" rtlCol="0">
            <a:spAutoFit/>
          </a:bodyPr>
          <a:lstStyle/>
          <a:p>
            <a:r>
              <a:rPr lang="de-DE" sz="1000" dirty="0"/>
              <a:t>Bildquelle: BNetzA</a:t>
            </a:r>
          </a:p>
        </p:txBody>
      </p:sp>
      <p:sp>
        <p:nvSpPr>
          <p:cNvPr id="33" name="Textfeld 32">
            <a:extLst>
              <a:ext uri="{FF2B5EF4-FFF2-40B4-BE49-F238E27FC236}">
                <a16:creationId xmlns:a16="http://schemas.microsoft.com/office/drawing/2014/main" id="{BF75BA40-A123-3582-3145-42233C3445AE}"/>
              </a:ext>
            </a:extLst>
          </p:cNvPr>
          <p:cNvSpPr txBox="1"/>
          <p:nvPr/>
        </p:nvSpPr>
        <p:spPr>
          <a:xfrm>
            <a:off x="4058640" y="3859532"/>
            <a:ext cx="1149674" cy="246221"/>
          </a:xfrm>
          <a:prstGeom prst="rect">
            <a:avLst/>
          </a:prstGeom>
          <a:noFill/>
        </p:spPr>
        <p:txBody>
          <a:bodyPr wrap="none" rtlCol="0">
            <a:spAutoFit/>
          </a:bodyPr>
          <a:lstStyle/>
          <a:p>
            <a:r>
              <a:rPr lang="de-DE" sz="1000" dirty="0"/>
              <a:t>Bildquelle: BNetzA</a:t>
            </a:r>
          </a:p>
        </p:txBody>
      </p:sp>
      <p:sp>
        <p:nvSpPr>
          <p:cNvPr id="36" name="Bogen 35">
            <a:extLst>
              <a:ext uri="{FF2B5EF4-FFF2-40B4-BE49-F238E27FC236}">
                <a16:creationId xmlns:a16="http://schemas.microsoft.com/office/drawing/2014/main" id="{C3A424FA-4492-1C66-D40E-A980600CFACE}"/>
              </a:ext>
            </a:extLst>
          </p:cNvPr>
          <p:cNvSpPr/>
          <p:nvPr/>
        </p:nvSpPr>
        <p:spPr>
          <a:xfrm rot="3169392">
            <a:off x="4954849" y="2304356"/>
            <a:ext cx="573206" cy="50984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7" name="Bogen 36">
            <a:extLst>
              <a:ext uri="{FF2B5EF4-FFF2-40B4-BE49-F238E27FC236}">
                <a16:creationId xmlns:a16="http://schemas.microsoft.com/office/drawing/2014/main" id="{ED8A2A18-6CC5-2BFB-1A09-C2774BC5884C}"/>
              </a:ext>
            </a:extLst>
          </p:cNvPr>
          <p:cNvSpPr/>
          <p:nvPr/>
        </p:nvSpPr>
        <p:spPr>
          <a:xfrm rot="3169392">
            <a:off x="4896215" y="2141830"/>
            <a:ext cx="894040" cy="79521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8" name="Bogen 37">
            <a:extLst>
              <a:ext uri="{FF2B5EF4-FFF2-40B4-BE49-F238E27FC236}">
                <a16:creationId xmlns:a16="http://schemas.microsoft.com/office/drawing/2014/main" id="{0B83AF44-E56A-CAFA-89E7-0A8FD4799682}"/>
              </a:ext>
            </a:extLst>
          </p:cNvPr>
          <p:cNvSpPr/>
          <p:nvPr/>
        </p:nvSpPr>
        <p:spPr>
          <a:xfrm rot="3169392">
            <a:off x="4928262" y="2050009"/>
            <a:ext cx="1098828" cy="97736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Tree>
    <p:extLst>
      <p:ext uri="{BB962C8B-B14F-4D97-AF65-F5344CB8AC3E}">
        <p14:creationId xmlns:p14="http://schemas.microsoft.com/office/powerpoint/2010/main" val="413454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6" grpId="0" animBg="1"/>
      <p:bldP spid="37" grpId="0" animBg="1"/>
      <p:bldP spid="3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DSV Digitale Signalverarbeitung</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Der Begriff </a:t>
            </a:r>
            <a:r>
              <a:rPr lang="de-DE" b="1" dirty="0">
                <a:solidFill>
                  <a:srgbClr val="000000"/>
                </a:solidFill>
              </a:rPr>
              <a:t>SDR</a:t>
            </a:r>
            <a:r>
              <a:rPr lang="de-DE" dirty="0">
                <a:solidFill>
                  <a:srgbClr val="000000"/>
                </a:solidFill>
              </a:rPr>
              <a:t> (</a:t>
            </a:r>
            <a:r>
              <a:rPr lang="de-DE" b="1" dirty="0">
                <a:solidFill>
                  <a:srgbClr val="000000"/>
                </a:solidFill>
              </a:rPr>
              <a:t>S</a:t>
            </a:r>
            <a:r>
              <a:rPr lang="de-DE" dirty="0">
                <a:solidFill>
                  <a:srgbClr val="000000"/>
                </a:solidFill>
              </a:rPr>
              <a:t>oftware </a:t>
            </a:r>
            <a:r>
              <a:rPr lang="de-DE" b="1" dirty="0" err="1">
                <a:solidFill>
                  <a:srgbClr val="000000"/>
                </a:solidFill>
              </a:rPr>
              <a:t>D</a:t>
            </a:r>
            <a:r>
              <a:rPr lang="de-DE" dirty="0" err="1">
                <a:solidFill>
                  <a:srgbClr val="000000"/>
                </a:solidFill>
              </a:rPr>
              <a:t>efined</a:t>
            </a:r>
            <a:r>
              <a:rPr lang="de-DE" dirty="0">
                <a:solidFill>
                  <a:srgbClr val="000000"/>
                </a:solidFill>
              </a:rPr>
              <a:t> </a:t>
            </a:r>
            <a:r>
              <a:rPr lang="de-DE" b="1" dirty="0">
                <a:solidFill>
                  <a:srgbClr val="000000"/>
                </a:solidFill>
              </a:rPr>
              <a:t>R</a:t>
            </a:r>
            <a:r>
              <a:rPr lang="de-DE" dirty="0">
                <a:solidFill>
                  <a:srgbClr val="000000"/>
                </a:solidFill>
              </a:rPr>
              <a:t>adio) </a:t>
            </a:r>
            <a:r>
              <a:rPr lang="de-DE" dirty="0" err="1">
                <a:solidFill>
                  <a:srgbClr val="000000"/>
                </a:solidFill>
              </a:rPr>
              <a:t>deuted</a:t>
            </a:r>
            <a:r>
              <a:rPr lang="de-DE" dirty="0">
                <a:solidFill>
                  <a:srgbClr val="000000"/>
                </a:solidFill>
              </a:rPr>
              <a:t> darauf hin, dass zumindest ein Teil der Signalaufbereitung in Software realisiert ist.</a:t>
            </a:r>
          </a:p>
          <a:p>
            <a:pPr marL="0" indent="0">
              <a:buNone/>
              <a:defRPr/>
            </a:pPr>
            <a:endParaRPr lang="de-DE" dirty="0">
              <a:solidFill>
                <a:srgbClr val="000000"/>
              </a:solidFill>
            </a:endParaRPr>
          </a:p>
          <a:p>
            <a:pPr marL="0" indent="0">
              <a:buNone/>
              <a:defRPr/>
            </a:pPr>
            <a:r>
              <a:rPr lang="de-DE" dirty="0">
                <a:solidFill>
                  <a:srgbClr val="000000"/>
                </a:solidFill>
              </a:rPr>
              <a:t>Voraussetzung für die </a:t>
            </a:r>
            <a:r>
              <a:rPr lang="de-DE" b="1" dirty="0">
                <a:solidFill>
                  <a:srgbClr val="000000"/>
                </a:solidFill>
              </a:rPr>
              <a:t>digitale Signalverarbeitung </a:t>
            </a:r>
            <a:r>
              <a:rPr lang="de-DE" dirty="0">
                <a:solidFill>
                  <a:srgbClr val="000000"/>
                </a:solidFill>
              </a:rPr>
              <a:t>(z.B. Filterung) ist es, dass das analoge Signal zunächst mit einem A/D-Umsetzer </a:t>
            </a:r>
            <a:r>
              <a:rPr lang="de-DE" b="1" dirty="0">
                <a:solidFill>
                  <a:srgbClr val="000000"/>
                </a:solidFill>
              </a:rPr>
              <a:t>digitalisiert</a:t>
            </a:r>
            <a:r>
              <a:rPr lang="de-DE" dirty="0">
                <a:solidFill>
                  <a:srgbClr val="000000"/>
                </a:solidFill>
              </a:rPr>
              <a:t> wird. Ggf. ist nach der digitalen Signalverarbeitung wieder ein D/A-Umsetzer erforderlich, wenn eine weitere Signalverarbeitung in einem analogen Schaltungsteil erfolgen soll.</a:t>
            </a:r>
          </a:p>
          <a:p>
            <a:pPr marL="0" indent="0">
              <a:buNone/>
              <a:defRPr/>
            </a:pPr>
            <a:endParaRPr lang="de-DE" dirty="0">
              <a:solidFill>
                <a:srgbClr val="000000"/>
              </a:solidFill>
            </a:endParaRPr>
          </a:p>
        </p:txBody>
      </p:sp>
      <p:grpSp>
        <p:nvGrpSpPr>
          <p:cNvPr id="36" name="Gruppieren 35">
            <a:extLst>
              <a:ext uri="{FF2B5EF4-FFF2-40B4-BE49-F238E27FC236}">
                <a16:creationId xmlns:a16="http://schemas.microsoft.com/office/drawing/2014/main" id="{57BFABFD-8698-B2A2-4243-132ADE21751A}"/>
              </a:ext>
            </a:extLst>
          </p:cNvPr>
          <p:cNvGrpSpPr/>
          <p:nvPr/>
        </p:nvGrpSpPr>
        <p:grpSpPr>
          <a:xfrm>
            <a:off x="2853335" y="4046852"/>
            <a:ext cx="5261652" cy="945299"/>
            <a:chOff x="1092853" y="3521380"/>
            <a:chExt cx="5261652" cy="945299"/>
          </a:xfrm>
        </p:grpSpPr>
        <p:sp>
          <p:nvSpPr>
            <p:cNvPr id="7" name="Rechteck 6">
              <a:extLst>
                <a:ext uri="{FF2B5EF4-FFF2-40B4-BE49-F238E27FC236}">
                  <a16:creationId xmlns:a16="http://schemas.microsoft.com/office/drawing/2014/main" id="{ED6A6ED3-BEE6-7DBB-6222-CDAFDA39CF5B}"/>
                </a:ext>
              </a:extLst>
            </p:cNvPr>
            <p:cNvSpPr/>
            <p:nvPr/>
          </p:nvSpPr>
          <p:spPr>
            <a:xfrm>
              <a:off x="1733266" y="3575712"/>
              <a:ext cx="630000" cy="63000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r Verbinder 14">
              <a:extLst>
                <a:ext uri="{FF2B5EF4-FFF2-40B4-BE49-F238E27FC236}">
                  <a16:creationId xmlns:a16="http://schemas.microsoft.com/office/drawing/2014/main" id="{21F6236D-4556-7497-E3E0-C4860D70A6A7}"/>
                </a:ext>
              </a:extLst>
            </p:cNvPr>
            <p:cNvCxnSpPr>
              <a:cxnSpLocks/>
            </p:cNvCxnSpPr>
            <p:nvPr/>
          </p:nvCxnSpPr>
          <p:spPr>
            <a:xfrm flipV="1">
              <a:off x="1733266" y="3575712"/>
              <a:ext cx="630000" cy="63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3F01C42E-2DDB-8FE3-56E2-F538B307F629}"/>
                </a:ext>
              </a:extLst>
            </p:cNvPr>
            <p:cNvSpPr/>
            <p:nvPr/>
          </p:nvSpPr>
          <p:spPr>
            <a:xfrm>
              <a:off x="3003679" y="3579549"/>
              <a:ext cx="1440000" cy="63000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Digitale Signalverarbeitung</a:t>
              </a:r>
            </a:p>
          </p:txBody>
        </p:sp>
        <p:sp>
          <p:nvSpPr>
            <p:cNvPr id="19" name="Rechteck 18">
              <a:extLst>
                <a:ext uri="{FF2B5EF4-FFF2-40B4-BE49-F238E27FC236}">
                  <a16:creationId xmlns:a16="http://schemas.microsoft.com/office/drawing/2014/main" id="{29014FC1-D3F0-51E7-B6A4-11373269A3EA}"/>
                </a:ext>
              </a:extLst>
            </p:cNvPr>
            <p:cNvSpPr/>
            <p:nvPr/>
          </p:nvSpPr>
          <p:spPr>
            <a:xfrm>
              <a:off x="5084092" y="3575712"/>
              <a:ext cx="630000" cy="63000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rader Verbinder 19">
              <a:extLst>
                <a:ext uri="{FF2B5EF4-FFF2-40B4-BE49-F238E27FC236}">
                  <a16:creationId xmlns:a16="http://schemas.microsoft.com/office/drawing/2014/main" id="{CE72CEEE-CE41-E2B6-79BE-3DCF27421FD9}"/>
                </a:ext>
              </a:extLst>
            </p:cNvPr>
            <p:cNvCxnSpPr>
              <a:cxnSpLocks/>
            </p:cNvCxnSpPr>
            <p:nvPr/>
          </p:nvCxnSpPr>
          <p:spPr>
            <a:xfrm flipV="1">
              <a:off x="5084092" y="3575712"/>
              <a:ext cx="630000" cy="63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16ABF07E-90E0-28E3-D8F8-9889BC32A6D7}"/>
                </a:ext>
              </a:extLst>
            </p:cNvPr>
            <p:cNvCxnSpPr>
              <a:cxnSpLocks/>
              <a:stCxn id="7" idx="3"/>
              <a:endCxn id="18" idx="1"/>
            </p:cNvCxnSpPr>
            <p:nvPr/>
          </p:nvCxnSpPr>
          <p:spPr>
            <a:xfrm>
              <a:off x="2363266" y="3890712"/>
              <a:ext cx="640413" cy="38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6854D4AB-D313-B3CD-A883-796959C0415E}"/>
                </a:ext>
              </a:extLst>
            </p:cNvPr>
            <p:cNvCxnSpPr>
              <a:cxnSpLocks/>
              <a:endCxn id="19" idx="1"/>
            </p:cNvCxnSpPr>
            <p:nvPr/>
          </p:nvCxnSpPr>
          <p:spPr>
            <a:xfrm>
              <a:off x="4443679" y="3890712"/>
              <a:ext cx="64041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09BB66A4-3535-A60C-8D47-DFEBBF3F019D}"/>
                </a:ext>
              </a:extLst>
            </p:cNvPr>
            <p:cNvCxnSpPr>
              <a:cxnSpLocks/>
            </p:cNvCxnSpPr>
            <p:nvPr/>
          </p:nvCxnSpPr>
          <p:spPr>
            <a:xfrm>
              <a:off x="5714092" y="3890712"/>
              <a:ext cx="64041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6178DF55-B1E3-B3B4-BC31-BBFDABB4B1BA}"/>
                </a:ext>
              </a:extLst>
            </p:cNvPr>
            <p:cNvCxnSpPr>
              <a:cxnSpLocks/>
            </p:cNvCxnSpPr>
            <p:nvPr/>
          </p:nvCxnSpPr>
          <p:spPr>
            <a:xfrm>
              <a:off x="1092853" y="3890712"/>
              <a:ext cx="64041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7D3C8155-51A7-19AB-4B0D-1887259053DB}"/>
                </a:ext>
              </a:extLst>
            </p:cNvPr>
            <p:cNvSpPr txBox="1"/>
            <p:nvPr/>
          </p:nvSpPr>
          <p:spPr>
            <a:xfrm>
              <a:off x="1733266" y="3521380"/>
              <a:ext cx="317716" cy="369332"/>
            </a:xfrm>
            <a:prstGeom prst="rect">
              <a:avLst/>
            </a:prstGeom>
            <a:noFill/>
          </p:spPr>
          <p:txBody>
            <a:bodyPr wrap="none" rtlCol="0">
              <a:spAutoFit/>
            </a:bodyPr>
            <a:lstStyle/>
            <a:p>
              <a:r>
                <a:rPr lang="de-DE" dirty="0"/>
                <a:t>A</a:t>
              </a:r>
            </a:p>
          </p:txBody>
        </p:sp>
        <p:sp>
          <p:nvSpPr>
            <p:cNvPr id="31" name="Textfeld 30">
              <a:extLst>
                <a:ext uri="{FF2B5EF4-FFF2-40B4-BE49-F238E27FC236}">
                  <a16:creationId xmlns:a16="http://schemas.microsoft.com/office/drawing/2014/main" id="{196EC661-ACF8-D22C-41BC-6B13B14DAF56}"/>
                </a:ext>
              </a:extLst>
            </p:cNvPr>
            <p:cNvSpPr txBox="1"/>
            <p:nvPr/>
          </p:nvSpPr>
          <p:spPr>
            <a:xfrm>
              <a:off x="5399092" y="3887332"/>
              <a:ext cx="317716" cy="369332"/>
            </a:xfrm>
            <a:prstGeom prst="rect">
              <a:avLst/>
            </a:prstGeom>
            <a:noFill/>
          </p:spPr>
          <p:txBody>
            <a:bodyPr wrap="none" rtlCol="0">
              <a:spAutoFit/>
            </a:bodyPr>
            <a:lstStyle/>
            <a:p>
              <a:r>
                <a:rPr lang="de-DE" dirty="0"/>
                <a:t>A</a:t>
              </a:r>
            </a:p>
          </p:txBody>
        </p:sp>
        <p:sp>
          <p:nvSpPr>
            <p:cNvPr id="32" name="Textfeld 31">
              <a:extLst>
                <a:ext uri="{FF2B5EF4-FFF2-40B4-BE49-F238E27FC236}">
                  <a16:creationId xmlns:a16="http://schemas.microsoft.com/office/drawing/2014/main" id="{DFD38046-3432-0BE8-795A-3EA0C7959CCA}"/>
                </a:ext>
              </a:extLst>
            </p:cNvPr>
            <p:cNvSpPr txBox="1"/>
            <p:nvPr/>
          </p:nvSpPr>
          <p:spPr>
            <a:xfrm>
              <a:off x="2053479" y="3894549"/>
              <a:ext cx="327334" cy="369332"/>
            </a:xfrm>
            <a:prstGeom prst="rect">
              <a:avLst/>
            </a:prstGeom>
            <a:noFill/>
          </p:spPr>
          <p:txBody>
            <a:bodyPr wrap="none" rtlCol="0">
              <a:spAutoFit/>
            </a:bodyPr>
            <a:lstStyle/>
            <a:p>
              <a:r>
                <a:rPr lang="de-DE" dirty="0"/>
                <a:t>D</a:t>
              </a:r>
            </a:p>
          </p:txBody>
        </p:sp>
        <p:sp>
          <p:nvSpPr>
            <p:cNvPr id="33" name="Textfeld 32">
              <a:extLst>
                <a:ext uri="{FF2B5EF4-FFF2-40B4-BE49-F238E27FC236}">
                  <a16:creationId xmlns:a16="http://schemas.microsoft.com/office/drawing/2014/main" id="{B36E7C74-56A0-9C34-7D58-7A12F55111D7}"/>
                </a:ext>
              </a:extLst>
            </p:cNvPr>
            <p:cNvSpPr txBox="1"/>
            <p:nvPr/>
          </p:nvSpPr>
          <p:spPr>
            <a:xfrm>
              <a:off x="5065591" y="3525217"/>
              <a:ext cx="327334" cy="369332"/>
            </a:xfrm>
            <a:prstGeom prst="rect">
              <a:avLst/>
            </a:prstGeom>
            <a:noFill/>
          </p:spPr>
          <p:txBody>
            <a:bodyPr wrap="none" rtlCol="0">
              <a:spAutoFit/>
            </a:bodyPr>
            <a:lstStyle/>
            <a:p>
              <a:r>
                <a:rPr lang="de-DE" dirty="0"/>
                <a:t>D</a:t>
              </a:r>
            </a:p>
          </p:txBody>
        </p:sp>
        <p:sp>
          <p:nvSpPr>
            <p:cNvPr id="34" name="Textfeld 33">
              <a:extLst>
                <a:ext uri="{FF2B5EF4-FFF2-40B4-BE49-F238E27FC236}">
                  <a16:creationId xmlns:a16="http://schemas.microsoft.com/office/drawing/2014/main" id="{9F1EAE10-1EB0-4108-A266-25F341055A4D}"/>
                </a:ext>
              </a:extLst>
            </p:cNvPr>
            <p:cNvSpPr txBox="1"/>
            <p:nvPr/>
          </p:nvSpPr>
          <p:spPr>
            <a:xfrm>
              <a:off x="1327494" y="4189680"/>
              <a:ext cx="1285463" cy="276999"/>
            </a:xfrm>
            <a:prstGeom prst="rect">
              <a:avLst/>
            </a:prstGeom>
            <a:noFill/>
          </p:spPr>
          <p:txBody>
            <a:bodyPr wrap="square" rtlCol="0">
              <a:spAutoFit/>
            </a:bodyPr>
            <a:lstStyle/>
            <a:p>
              <a:pPr algn="ctr"/>
              <a:r>
                <a:rPr lang="de-DE" sz="1200" dirty="0">
                  <a:solidFill>
                    <a:srgbClr val="000000"/>
                  </a:solidFill>
                </a:rPr>
                <a:t>A/D-Umsetzer</a:t>
              </a:r>
              <a:endParaRPr lang="de-DE" sz="1200" dirty="0"/>
            </a:p>
          </p:txBody>
        </p:sp>
        <p:sp>
          <p:nvSpPr>
            <p:cNvPr id="35" name="Textfeld 34">
              <a:extLst>
                <a:ext uri="{FF2B5EF4-FFF2-40B4-BE49-F238E27FC236}">
                  <a16:creationId xmlns:a16="http://schemas.microsoft.com/office/drawing/2014/main" id="{30A3058A-8FD3-7D98-F604-17152ED09D46}"/>
                </a:ext>
              </a:extLst>
            </p:cNvPr>
            <p:cNvSpPr txBox="1"/>
            <p:nvPr/>
          </p:nvSpPr>
          <p:spPr>
            <a:xfrm>
              <a:off x="4763885" y="4189680"/>
              <a:ext cx="1285463" cy="276999"/>
            </a:xfrm>
            <a:prstGeom prst="rect">
              <a:avLst/>
            </a:prstGeom>
            <a:noFill/>
          </p:spPr>
          <p:txBody>
            <a:bodyPr wrap="square" rtlCol="0">
              <a:spAutoFit/>
            </a:bodyPr>
            <a:lstStyle/>
            <a:p>
              <a:pPr algn="ctr"/>
              <a:r>
                <a:rPr lang="de-DE" sz="1200" dirty="0">
                  <a:solidFill>
                    <a:srgbClr val="000000"/>
                  </a:solidFill>
                </a:rPr>
                <a:t>D/A-Umsetzer</a:t>
              </a:r>
              <a:endParaRPr lang="de-DE" sz="1200" dirty="0"/>
            </a:p>
          </p:txBody>
        </p:sp>
      </p:grpSp>
    </p:spTree>
    <p:extLst>
      <p:ext uri="{BB962C8B-B14F-4D97-AF65-F5344CB8AC3E}">
        <p14:creationId xmlns:p14="http://schemas.microsoft.com/office/powerpoint/2010/main" val="220132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Digitale Übertragungsverfahren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87</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Digitale Daten können z. B. übertragen werden als unterschiedliche Amplitudenzustände der Trägerfrequenz </a:t>
            </a:r>
            <a:r>
              <a:rPr lang="de-DE" dirty="0">
                <a:solidFill>
                  <a:srgbClr val="000000"/>
                </a:solidFill>
                <a:sym typeface="Wingdings" panose="05000000000000000000" pitchFamily="2" charset="2"/>
              </a:rPr>
              <a:t> </a:t>
            </a:r>
            <a:r>
              <a:rPr lang="de-DE" dirty="0" err="1">
                <a:solidFill>
                  <a:srgbClr val="000000"/>
                </a:solidFill>
                <a:sym typeface="Wingdings" panose="05000000000000000000" pitchFamily="2" charset="2"/>
              </a:rPr>
              <a:t>Amplitudenumtastung</a:t>
            </a:r>
            <a:r>
              <a:rPr lang="de-DE" dirty="0">
                <a:solidFill>
                  <a:srgbClr val="000000"/>
                </a:solidFill>
                <a:sym typeface="Wingdings" panose="05000000000000000000" pitchFamily="2" charset="2"/>
              </a:rPr>
              <a:t> (</a:t>
            </a:r>
            <a:r>
              <a:rPr lang="de-DE" b="1" dirty="0">
                <a:solidFill>
                  <a:srgbClr val="000000"/>
                </a:solidFill>
                <a:sym typeface="Wingdings" panose="05000000000000000000" pitchFamily="2" charset="2"/>
              </a:rPr>
              <a:t>ASK = Amplitude Shift </a:t>
            </a:r>
            <a:r>
              <a:rPr lang="de-DE" b="1" dirty="0" err="1">
                <a:solidFill>
                  <a:srgbClr val="000000"/>
                </a:solidFill>
                <a:sym typeface="Wingdings" panose="05000000000000000000" pitchFamily="2" charset="2"/>
              </a:rPr>
              <a:t>Keying</a:t>
            </a:r>
            <a:r>
              <a:rPr lang="de-DE" dirty="0">
                <a:solidFill>
                  <a:srgbClr val="000000"/>
                </a:solidFill>
                <a:sym typeface="Wingdings" panose="05000000000000000000" pitchFamily="2" charset="2"/>
              </a:rPr>
              <a:t>) oder </a:t>
            </a:r>
            <a:r>
              <a:rPr lang="de-DE" dirty="0">
                <a:solidFill>
                  <a:srgbClr val="000000"/>
                </a:solidFill>
              </a:rPr>
              <a:t>über die Trägerfrequenz </a:t>
            </a:r>
            <a:r>
              <a:rPr lang="de-DE" dirty="0">
                <a:solidFill>
                  <a:srgbClr val="000000"/>
                </a:solidFill>
                <a:sym typeface="Wingdings" panose="05000000000000000000" pitchFamily="2" charset="2"/>
              </a:rPr>
              <a:t> </a:t>
            </a:r>
            <a:r>
              <a:rPr lang="de-DE" dirty="0" err="1">
                <a:solidFill>
                  <a:srgbClr val="000000"/>
                </a:solidFill>
              </a:rPr>
              <a:t>Frequenzumtastung</a:t>
            </a:r>
            <a:r>
              <a:rPr lang="de-DE" dirty="0">
                <a:solidFill>
                  <a:srgbClr val="000000"/>
                </a:solidFill>
              </a:rPr>
              <a:t> (</a:t>
            </a:r>
            <a:r>
              <a:rPr lang="de-DE" b="1" dirty="0">
                <a:solidFill>
                  <a:srgbClr val="000000"/>
                </a:solidFill>
              </a:rPr>
              <a:t>FSK</a:t>
            </a:r>
            <a:r>
              <a:rPr lang="de-DE" b="1" dirty="0">
                <a:solidFill>
                  <a:srgbClr val="000000"/>
                </a:solidFill>
                <a:sym typeface="Wingdings" panose="05000000000000000000" pitchFamily="2" charset="2"/>
              </a:rPr>
              <a:t> = </a:t>
            </a:r>
            <a:r>
              <a:rPr lang="de-DE" b="1" dirty="0" err="1">
                <a:solidFill>
                  <a:srgbClr val="000000"/>
                </a:solidFill>
                <a:sym typeface="Wingdings" panose="05000000000000000000" pitchFamily="2" charset="2"/>
              </a:rPr>
              <a:t>Frequency</a:t>
            </a:r>
            <a:r>
              <a:rPr lang="de-DE" b="1" dirty="0">
                <a:solidFill>
                  <a:srgbClr val="000000"/>
                </a:solidFill>
                <a:sym typeface="Wingdings" panose="05000000000000000000" pitchFamily="2" charset="2"/>
              </a:rPr>
              <a:t> Shift </a:t>
            </a:r>
            <a:r>
              <a:rPr lang="de-DE" b="1" dirty="0" err="1">
                <a:solidFill>
                  <a:srgbClr val="000000"/>
                </a:solidFill>
                <a:sym typeface="Wingdings" panose="05000000000000000000" pitchFamily="2" charset="2"/>
              </a:rPr>
              <a:t>Keying</a:t>
            </a:r>
            <a:r>
              <a:rPr lang="de-DE" dirty="0">
                <a:solidFill>
                  <a:srgbClr val="000000"/>
                </a:solidFill>
              </a:rPr>
              <a:t>)</a:t>
            </a: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r>
              <a:rPr lang="de-DE" dirty="0" err="1">
                <a:solidFill>
                  <a:srgbClr val="000000"/>
                </a:solidFill>
              </a:rPr>
              <a:t>Frequenzumtastung</a:t>
            </a:r>
            <a:r>
              <a:rPr lang="de-DE" dirty="0">
                <a:solidFill>
                  <a:srgbClr val="000000"/>
                </a:solidFill>
              </a:rPr>
              <a:t> kann aber auch z. B. bereits auf den NF-Ebene stattfinden. Mit dem AFSK-Signal (AFSK = Audio </a:t>
            </a:r>
            <a:r>
              <a:rPr lang="de-DE" dirty="0" err="1">
                <a:solidFill>
                  <a:srgbClr val="000000"/>
                </a:solidFill>
              </a:rPr>
              <a:t>Frequency</a:t>
            </a:r>
            <a:r>
              <a:rPr lang="de-DE" dirty="0">
                <a:solidFill>
                  <a:srgbClr val="000000"/>
                </a:solidFill>
              </a:rPr>
              <a:t> Shift </a:t>
            </a:r>
            <a:r>
              <a:rPr lang="de-DE" dirty="0" err="1">
                <a:solidFill>
                  <a:srgbClr val="000000"/>
                </a:solidFill>
              </a:rPr>
              <a:t>Keying</a:t>
            </a:r>
            <a:r>
              <a:rPr lang="de-DE" dirty="0">
                <a:solidFill>
                  <a:srgbClr val="000000"/>
                </a:solidFill>
              </a:rPr>
              <a:t>) wird dann ein Hochfrequenzträger (z.B. mittels FM) moduliert.</a:t>
            </a:r>
          </a:p>
          <a:p>
            <a:pPr marL="0" indent="0">
              <a:buNone/>
              <a:defRPr/>
            </a:pPr>
            <a:endParaRPr lang="de-DE" sz="400" dirty="0">
              <a:solidFill>
                <a:srgbClr val="000000"/>
              </a:solidFill>
            </a:endParaRPr>
          </a:p>
          <a:p>
            <a:pPr marL="0" indent="0">
              <a:buNone/>
              <a:defRPr/>
            </a:pPr>
            <a:r>
              <a:rPr lang="de-DE" dirty="0">
                <a:solidFill>
                  <a:srgbClr val="000000"/>
                </a:solidFill>
              </a:rPr>
              <a:t>Oft wird zur Übertragung </a:t>
            </a:r>
            <a:r>
              <a:rPr lang="de-DE" dirty="0" err="1">
                <a:solidFill>
                  <a:srgbClr val="000000"/>
                </a:solidFill>
              </a:rPr>
              <a:t>schmalbandiger</a:t>
            </a:r>
            <a:r>
              <a:rPr lang="de-DE" dirty="0">
                <a:solidFill>
                  <a:srgbClr val="000000"/>
                </a:solidFill>
              </a:rPr>
              <a:t> digitaler Signale (z. B. bei BPSK31 oder FT8) Einseitenbandmodulation (SSB) genutzt. Das digitale Signal, per Audiosignal als NF eingespeist, wird dann unter Beibehaltung der NF-Bandbreite in die HF umgesetzt.</a:t>
            </a:r>
          </a:p>
          <a:p>
            <a:pPr marL="0" indent="0">
              <a:buNone/>
              <a:defRPr/>
            </a:pPr>
            <a:endParaRPr lang="de-DE" sz="400" dirty="0">
              <a:solidFill>
                <a:srgbClr val="000000"/>
              </a:solidFill>
            </a:endParaRPr>
          </a:p>
          <a:p>
            <a:pPr marL="0" indent="0">
              <a:buNone/>
              <a:defRPr/>
            </a:pPr>
            <a:r>
              <a:rPr lang="de-DE" dirty="0">
                <a:solidFill>
                  <a:srgbClr val="000000"/>
                </a:solidFill>
              </a:rPr>
              <a:t>Als Bandbreite wird hier der genutzte Frequenzbereich (in Hz) und als datenübertragungsrate die je Zeiteinheit übertragene Datenmenge in Bit pro Sekunde (Bit/s) bezeichnet.</a:t>
            </a:r>
          </a:p>
        </p:txBody>
      </p:sp>
      <p:pic>
        <p:nvPicPr>
          <p:cNvPr id="9" name="Grafik 8">
            <a:extLst>
              <a:ext uri="{FF2B5EF4-FFF2-40B4-BE49-F238E27FC236}">
                <a16:creationId xmlns:a16="http://schemas.microsoft.com/office/drawing/2014/main" id="{9FBE6A19-5045-109A-987D-57D86DD5B2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60745" y="1965859"/>
            <a:ext cx="2293008" cy="836505"/>
          </a:xfrm>
          <a:prstGeom prst="rect">
            <a:avLst/>
          </a:prstGeom>
        </p:spPr>
      </p:pic>
      <p:pic>
        <p:nvPicPr>
          <p:cNvPr id="14" name="Grafik 13">
            <a:extLst>
              <a:ext uri="{FF2B5EF4-FFF2-40B4-BE49-F238E27FC236}">
                <a16:creationId xmlns:a16="http://schemas.microsoft.com/office/drawing/2014/main" id="{764536DA-8994-14FB-EEDD-8E2576445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2887" y="1965858"/>
            <a:ext cx="2293008" cy="836505"/>
          </a:xfrm>
          <a:prstGeom prst="rect">
            <a:avLst/>
          </a:prstGeom>
        </p:spPr>
      </p:pic>
      <p:sp>
        <p:nvSpPr>
          <p:cNvPr id="16" name="Textfeld 15">
            <a:extLst>
              <a:ext uri="{FF2B5EF4-FFF2-40B4-BE49-F238E27FC236}">
                <a16:creationId xmlns:a16="http://schemas.microsoft.com/office/drawing/2014/main" id="{EEC40844-0194-A991-27ED-0FDCABC29A7B}"/>
              </a:ext>
            </a:extLst>
          </p:cNvPr>
          <p:cNvSpPr txBox="1"/>
          <p:nvPr/>
        </p:nvSpPr>
        <p:spPr>
          <a:xfrm>
            <a:off x="9256431" y="2233970"/>
            <a:ext cx="1149674" cy="246221"/>
          </a:xfrm>
          <a:prstGeom prst="rect">
            <a:avLst/>
          </a:prstGeom>
          <a:noFill/>
        </p:spPr>
        <p:txBody>
          <a:bodyPr wrap="none" rtlCol="0">
            <a:spAutoFit/>
          </a:bodyPr>
          <a:lstStyle/>
          <a:p>
            <a:r>
              <a:rPr lang="de-DE" sz="1000" dirty="0"/>
              <a:t>Bildquelle: BNetzA</a:t>
            </a:r>
          </a:p>
        </p:txBody>
      </p:sp>
    </p:spTree>
    <p:extLst>
      <p:ext uri="{BB962C8B-B14F-4D97-AF65-F5344CB8AC3E}">
        <p14:creationId xmlns:p14="http://schemas.microsoft.com/office/powerpoint/2010/main" val="13902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Digitale Übertragungsverfahren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88</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Je nach Art der Signale ist es möglich mit einem analogen Funkgerätes bei 2,4kHz SSB-Bandbreite mittels eines über die Audio-Schnittstelle angeschlossenen Computers ein oder sogar mehrere Signale gleichzeitig zu empfangen bzw. zu dekodieren.</a:t>
            </a:r>
          </a:p>
          <a:p>
            <a:pPr marL="0" indent="0">
              <a:buNone/>
              <a:defRPr/>
            </a:pPr>
            <a:endParaRPr lang="de-DE" sz="400" dirty="0">
              <a:solidFill>
                <a:srgbClr val="000000"/>
              </a:solidFill>
            </a:endParaRPr>
          </a:p>
          <a:p>
            <a:pPr marL="0" indent="0">
              <a:buNone/>
              <a:defRPr/>
            </a:pPr>
            <a:r>
              <a:rPr lang="de-DE" dirty="0">
                <a:solidFill>
                  <a:srgbClr val="000000"/>
                </a:solidFill>
              </a:rPr>
              <a:t>Bei digitalen Betriebsarten ist es möglich, automatische Empfangsberichte zu erhalten, um z. B. die Sender-</a:t>
            </a:r>
            <a:r>
              <a:rPr lang="de-DE" dirty="0" err="1">
                <a:solidFill>
                  <a:srgbClr val="000000"/>
                </a:solidFill>
              </a:rPr>
              <a:t>reichweite</a:t>
            </a:r>
            <a:r>
              <a:rPr lang="de-DE" dirty="0">
                <a:solidFill>
                  <a:srgbClr val="000000"/>
                </a:solidFill>
              </a:rPr>
              <a:t> zu testen. Hierzu wird nach Aussendung einer entsprechenden Nachricht z. B. in CW oder WSPR auf einer passenden Internetplattform nach dem eigenen Rufzeichen gesucht. (vgl. </a:t>
            </a:r>
            <a:r>
              <a:rPr lang="de-DE" dirty="0">
                <a:solidFill>
                  <a:srgbClr val="000000"/>
                </a:solidFill>
                <a:hlinkClick r:id="rId5"/>
              </a:rPr>
              <a:t>www.reversebeacon.net</a:t>
            </a:r>
            <a:r>
              <a:rPr lang="de-DE" dirty="0">
                <a:solidFill>
                  <a:srgbClr val="000000"/>
                </a:solidFill>
              </a:rPr>
              <a:t>)</a:t>
            </a:r>
          </a:p>
          <a:p>
            <a:pPr marL="0" indent="0">
              <a:buNone/>
              <a:defRPr/>
            </a:pPr>
            <a:endParaRPr lang="de-DE" dirty="0">
              <a:solidFill>
                <a:srgbClr val="000000"/>
              </a:solidFill>
            </a:endParaRPr>
          </a:p>
          <a:p>
            <a:pPr marL="0" indent="0">
              <a:buNone/>
              <a:defRPr/>
            </a:pPr>
            <a:r>
              <a:rPr lang="de-DE" dirty="0">
                <a:solidFill>
                  <a:srgbClr val="000000"/>
                </a:solidFill>
              </a:rPr>
              <a:t>Auch das Internetprotokoll (IP) kann im Amateurfunk genutzt werden und ist nicht allein auf das Internet beschränkt. Dabei ergibt sich aus der eingestellten IP-Adresse und Subnetzmaske der direkt (also ohne Router) über die Kommunikationsschnittstelle erreichbare Adressbereich.</a:t>
            </a:r>
          </a:p>
          <a:p>
            <a:pPr marL="0" indent="0">
              <a:buNone/>
              <a:defRPr/>
            </a:pPr>
            <a:endParaRPr lang="de-DE" dirty="0">
              <a:solidFill>
                <a:srgbClr val="000000"/>
              </a:solidFill>
            </a:endParaRPr>
          </a:p>
          <a:p>
            <a:pPr marL="0" indent="0">
              <a:buNone/>
              <a:defRPr/>
            </a:pPr>
            <a:r>
              <a:rPr lang="de-DE" dirty="0">
                <a:solidFill>
                  <a:srgbClr val="000000"/>
                </a:solidFill>
              </a:rPr>
              <a:t>Innerhalb eines paketvermittelten Netzes können Informationen zwischen Stationen, die sich nicht direkt erreichen können, durch Weiterleitung über Zwischenstationen ausgetauscht werden (Paketweiterleitung)</a:t>
            </a:r>
          </a:p>
        </p:txBody>
      </p:sp>
    </p:spTree>
    <p:extLst>
      <p:ext uri="{BB962C8B-B14F-4D97-AF65-F5344CB8AC3E}">
        <p14:creationId xmlns:p14="http://schemas.microsoft.com/office/powerpoint/2010/main" val="178231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Digitale Übertragungsverfahren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89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D3463C3D-F751-DDA9-6E89-AAC7E494B10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Begrifflichkeiten im Zusammenhang mit d</a:t>
            </a:r>
            <a:r>
              <a:rPr lang="de-DE" dirty="0">
                <a:solidFill>
                  <a:schemeClr val="tx1"/>
                </a:solidFill>
                <a:latin typeface="+mn-lt"/>
              </a:rPr>
              <a:t>igitalen Übertragungsverfahren:</a:t>
            </a:r>
          </a:p>
          <a:p>
            <a:pPr marL="0" indent="0">
              <a:buNone/>
              <a:defRPr/>
            </a:pPr>
            <a:endParaRPr lang="de-DE" dirty="0">
              <a:solidFill>
                <a:schemeClr val="tx1"/>
              </a:solidFill>
              <a:latin typeface="+mn-lt"/>
            </a:endParaRPr>
          </a:p>
          <a:p>
            <a:pPr marL="0" indent="0">
              <a:buNone/>
              <a:defRPr/>
            </a:pPr>
            <a:r>
              <a:rPr lang="de-DE" dirty="0">
                <a:solidFill>
                  <a:srgbClr val="000000"/>
                </a:solidFill>
              </a:rPr>
              <a:t>	</a:t>
            </a:r>
            <a:r>
              <a:rPr lang="de-DE" b="1" dirty="0">
                <a:solidFill>
                  <a:srgbClr val="000000"/>
                </a:solidFill>
              </a:rPr>
              <a:t>TDMA</a:t>
            </a:r>
            <a:r>
              <a:rPr lang="de-DE" dirty="0">
                <a:solidFill>
                  <a:srgbClr val="000000"/>
                </a:solidFill>
              </a:rPr>
              <a:t> = </a:t>
            </a:r>
            <a:r>
              <a:rPr lang="de-DE" b="1" dirty="0">
                <a:solidFill>
                  <a:srgbClr val="000000"/>
                </a:solidFill>
              </a:rPr>
              <a:t>T</a:t>
            </a:r>
            <a:r>
              <a:rPr lang="de-DE" dirty="0">
                <a:solidFill>
                  <a:srgbClr val="000000"/>
                </a:solidFill>
              </a:rPr>
              <a:t>ime </a:t>
            </a:r>
            <a:r>
              <a:rPr lang="de-DE" b="1" dirty="0">
                <a:solidFill>
                  <a:srgbClr val="000000"/>
                </a:solidFill>
              </a:rPr>
              <a:t>D</a:t>
            </a:r>
            <a:r>
              <a:rPr lang="de-DE" dirty="0">
                <a:solidFill>
                  <a:srgbClr val="000000"/>
                </a:solidFill>
              </a:rPr>
              <a:t>ivision </a:t>
            </a:r>
            <a:r>
              <a:rPr lang="de-DE" b="1" dirty="0">
                <a:solidFill>
                  <a:srgbClr val="000000"/>
                </a:solidFill>
              </a:rPr>
              <a:t>M</a:t>
            </a:r>
            <a:r>
              <a:rPr lang="de-DE" dirty="0">
                <a:solidFill>
                  <a:srgbClr val="000000"/>
                </a:solidFill>
              </a:rPr>
              <a:t>ultiple </a:t>
            </a:r>
            <a:r>
              <a:rPr lang="de-DE" b="1" dirty="0">
                <a:solidFill>
                  <a:srgbClr val="000000"/>
                </a:solidFill>
              </a:rPr>
              <a:t>A</a:t>
            </a:r>
            <a:r>
              <a:rPr lang="de-DE" dirty="0">
                <a:solidFill>
                  <a:srgbClr val="000000"/>
                </a:solidFill>
              </a:rPr>
              <a:t>ccess (Zeitmultiplexverfahren)</a:t>
            </a:r>
            <a:br>
              <a:rPr lang="de-DE" dirty="0">
                <a:solidFill>
                  <a:srgbClr val="000000"/>
                </a:solidFill>
              </a:rPr>
            </a:br>
            <a:r>
              <a:rPr lang="de-DE" dirty="0">
                <a:solidFill>
                  <a:srgbClr val="000000"/>
                </a:solidFill>
              </a:rPr>
              <a:t>	mehrere Signale werden im schnellen </a:t>
            </a:r>
            <a:r>
              <a:rPr lang="de-DE" b="1" dirty="0">
                <a:solidFill>
                  <a:srgbClr val="000000"/>
                </a:solidFill>
              </a:rPr>
              <a:t>zeitlichen Wechsel auf derselben Frequenz </a:t>
            </a:r>
            <a:r>
              <a:rPr lang="de-DE" dirty="0">
                <a:solidFill>
                  <a:srgbClr val="000000"/>
                </a:solidFill>
              </a:rPr>
              <a:t>übertragen</a:t>
            </a:r>
          </a:p>
          <a:p>
            <a:pPr marL="0" indent="0">
              <a:buNone/>
              <a:defRPr/>
            </a:pPr>
            <a:endParaRPr lang="de-DE" dirty="0">
              <a:solidFill>
                <a:srgbClr val="000000"/>
              </a:solidFill>
            </a:endParaRPr>
          </a:p>
          <a:p>
            <a:pPr marL="0" indent="0">
              <a:buNone/>
              <a:defRPr/>
            </a:pPr>
            <a:r>
              <a:rPr lang="de-DE" dirty="0">
                <a:solidFill>
                  <a:srgbClr val="000000"/>
                </a:solidFill>
              </a:rPr>
              <a:t>	</a:t>
            </a:r>
            <a:r>
              <a:rPr lang="de-DE" b="1" dirty="0">
                <a:solidFill>
                  <a:srgbClr val="000000"/>
                </a:solidFill>
              </a:rPr>
              <a:t>FDMA</a:t>
            </a:r>
            <a:r>
              <a:rPr lang="de-DE" dirty="0">
                <a:solidFill>
                  <a:srgbClr val="000000"/>
                </a:solidFill>
              </a:rPr>
              <a:t> = </a:t>
            </a:r>
            <a:r>
              <a:rPr lang="de-DE" b="1" dirty="0" err="1">
                <a:solidFill>
                  <a:srgbClr val="000000"/>
                </a:solidFill>
              </a:rPr>
              <a:t>F</a:t>
            </a:r>
            <a:r>
              <a:rPr lang="de-DE" dirty="0" err="1">
                <a:solidFill>
                  <a:srgbClr val="000000"/>
                </a:solidFill>
              </a:rPr>
              <a:t>requency</a:t>
            </a:r>
            <a:r>
              <a:rPr lang="de-DE" dirty="0">
                <a:solidFill>
                  <a:srgbClr val="000000"/>
                </a:solidFill>
              </a:rPr>
              <a:t> </a:t>
            </a:r>
            <a:r>
              <a:rPr lang="de-DE" b="1" dirty="0">
                <a:solidFill>
                  <a:srgbClr val="000000"/>
                </a:solidFill>
              </a:rPr>
              <a:t>D</a:t>
            </a:r>
            <a:r>
              <a:rPr lang="de-DE" dirty="0">
                <a:solidFill>
                  <a:srgbClr val="000000"/>
                </a:solidFill>
              </a:rPr>
              <a:t>ivision </a:t>
            </a:r>
            <a:r>
              <a:rPr lang="de-DE" b="1" dirty="0">
                <a:solidFill>
                  <a:srgbClr val="000000"/>
                </a:solidFill>
              </a:rPr>
              <a:t>M</a:t>
            </a:r>
            <a:r>
              <a:rPr lang="de-DE" dirty="0">
                <a:solidFill>
                  <a:srgbClr val="000000"/>
                </a:solidFill>
              </a:rPr>
              <a:t>ultiple </a:t>
            </a:r>
            <a:r>
              <a:rPr lang="de-DE" b="1" dirty="0">
                <a:solidFill>
                  <a:srgbClr val="000000"/>
                </a:solidFill>
              </a:rPr>
              <a:t>A</a:t>
            </a:r>
            <a:r>
              <a:rPr lang="de-DE" dirty="0">
                <a:solidFill>
                  <a:srgbClr val="000000"/>
                </a:solidFill>
              </a:rPr>
              <a:t>ccess (Frequenzmultiplexverfahren)</a:t>
            </a:r>
          </a:p>
          <a:p>
            <a:pPr marL="0" indent="0">
              <a:buNone/>
              <a:defRPr/>
            </a:pPr>
            <a:r>
              <a:rPr lang="de-DE" dirty="0">
                <a:solidFill>
                  <a:srgbClr val="000000"/>
                </a:solidFill>
              </a:rPr>
              <a:t>	mehrere Signale werden im </a:t>
            </a:r>
            <a:r>
              <a:rPr lang="de-DE" b="1" dirty="0">
                <a:solidFill>
                  <a:srgbClr val="000000"/>
                </a:solidFill>
              </a:rPr>
              <a:t>zeitgleich auf unterschiedlichen Frequenzen </a:t>
            </a:r>
            <a:r>
              <a:rPr lang="de-DE" dirty="0">
                <a:solidFill>
                  <a:srgbClr val="000000"/>
                </a:solidFill>
              </a:rPr>
              <a:t>übertragen</a:t>
            </a:r>
          </a:p>
          <a:p>
            <a:pPr marL="0" indent="0">
              <a:buNone/>
              <a:defRPr/>
            </a:pPr>
            <a:endParaRPr lang="de-DE" dirty="0">
              <a:solidFill>
                <a:srgbClr val="000000"/>
              </a:solidFill>
            </a:endParaRPr>
          </a:p>
          <a:p>
            <a:pPr marL="0" indent="0">
              <a:buNone/>
              <a:defRPr/>
            </a:pPr>
            <a:r>
              <a:rPr lang="de-DE" dirty="0">
                <a:solidFill>
                  <a:srgbClr val="000000"/>
                </a:solidFill>
              </a:rPr>
              <a:t>	</a:t>
            </a:r>
            <a:r>
              <a:rPr lang="de-DE" b="1" dirty="0">
                <a:solidFill>
                  <a:srgbClr val="000000"/>
                </a:solidFill>
              </a:rPr>
              <a:t>CDMA</a:t>
            </a:r>
            <a:r>
              <a:rPr lang="de-DE" dirty="0">
                <a:solidFill>
                  <a:srgbClr val="000000"/>
                </a:solidFill>
              </a:rPr>
              <a:t> = </a:t>
            </a:r>
            <a:r>
              <a:rPr lang="de-DE" b="1" dirty="0">
                <a:solidFill>
                  <a:srgbClr val="000000"/>
                </a:solidFill>
              </a:rPr>
              <a:t>C</a:t>
            </a:r>
            <a:r>
              <a:rPr lang="de-DE" dirty="0">
                <a:solidFill>
                  <a:srgbClr val="000000"/>
                </a:solidFill>
              </a:rPr>
              <a:t>ode </a:t>
            </a:r>
            <a:r>
              <a:rPr lang="de-DE" b="1" dirty="0">
                <a:solidFill>
                  <a:srgbClr val="000000"/>
                </a:solidFill>
              </a:rPr>
              <a:t>D</a:t>
            </a:r>
            <a:r>
              <a:rPr lang="de-DE" dirty="0">
                <a:solidFill>
                  <a:srgbClr val="000000"/>
                </a:solidFill>
              </a:rPr>
              <a:t>ivision </a:t>
            </a:r>
            <a:r>
              <a:rPr lang="de-DE" b="1" dirty="0">
                <a:solidFill>
                  <a:srgbClr val="000000"/>
                </a:solidFill>
              </a:rPr>
              <a:t>M</a:t>
            </a:r>
            <a:r>
              <a:rPr lang="de-DE" dirty="0">
                <a:solidFill>
                  <a:srgbClr val="000000"/>
                </a:solidFill>
              </a:rPr>
              <a:t>ultiple </a:t>
            </a:r>
            <a:r>
              <a:rPr lang="de-DE" b="1" dirty="0">
                <a:solidFill>
                  <a:srgbClr val="000000"/>
                </a:solidFill>
              </a:rPr>
              <a:t>A</a:t>
            </a:r>
            <a:r>
              <a:rPr lang="de-DE" dirty="0">
                <a:solidFill>
                  <a:srgbClr val="000000"/>
                </a:solidFill>
              </a:rPr>
              <a:t>ccess (Codemultiplexverfahren)</a:t>
            </a:r>
          </a:p>
          <a:p>
            <a:pPr marL="0" indent="0">
              <a:buNone/>
              <a:defRPr/>
            </a:pPr>
            <a:r>
              <a:rPr lang="de-DE" dirty="0">
                <a:solidFill>
                  <a:srgbClr val="000000"/>
                </a:solidFill>
              </a:rPr>
              <a:t>	mehrere Signale werden im </a:t>
            </a:r>
            <a:r>
              <a:rPr lang="de-DE" b="1" dirty="0">
                <a:solidFill>
                  <a:srgbClr val="000000"/>
                </a:solidFill>
              </a:rPr>
              <a:t>zeitgleich mit Spreizkodierung im selben Frequenzbereich </a:t>
            </a:r>
            <a:r>
              <a:rPr lang="de-DE" dirty="0">
                <a:solidFill>
                  <a:srgbClr val="000000"/>
                </a:solidFill>
              </a:rPr>
              <a:t>übertragen</a:t>
            </a:r>
          </a:p>
          <a:p>
            <a:pPr marL="0" indent="0">
              <a:buNone/>
              <a:defRPr/>
            </a:pPr>
            <a:endParaRPr lang="de-DE" dirty="0">
              <a:solidFill>
                <a:srgbClr val="000000"/>
              </a:solidFill>
            </a:endParaRPr>
          </a:p>
          <a:p>
            <a:pPr marL="0" indent="0">
              <a:buNone/>
              <a:defRPr/>
            </a:pPr>
            <a:endParaRPr lang="de-DE" dirty="0">
              <a:solidFill>
                <a:srgbClr val="000000"/>
              </a:solidFill>
            </a:endParaRPr>
          </a:p>
          <a:p>
            <a:pPr marL="0" indent="0">
              <a:buNone/>
              <a:defRPr/>
            </a:pPr>
            <a:endParaRPr lang="de-DE" dirty="0">
              <a:solidFill>
                <a:srgbClr val="000000"/>
              </a:solidFill>
            </a:endParaRPr>
          </a:p>
        </p:txBody>
      </p:sp>
    </p:spTree>
    <p:extLst>
      <p:ext uri="{BB962C8B-B14F-4D97-AF65-F5344CB8AC3E}">
        <p14:creationId xmlns:p14="http://schemas.microsoft.com/office/powerpoint/2010/main" val="92704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0" y="-1"/>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Binäres Zahlensystem</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lnSpc>
                <a:spcPct val="100000"/>
              </a:lnSpc>
              <a:spcBef>
                <a:spcPts val="0"/>
              </a:spcBef>
              <a:buNone/>
              <a:defRPr/>
            </a:pPr>
            <a:r>
              <a:rPr lang="de-DE" dirty="0">
                <a:solidFill>
                  <a:srgbClr val="000000"/>
                </a:solidFill>
              </a:rPr>
              <a:t>Gegenüber dem dezimalen Zahlensystem hat das binäre Zahlensystem den Vorteil, dass die binären</a:t>
            </a:r>
          </a:p>
          <a:p>
            <a:pPr marL="0" indent="0">
              <a:lnSpc>
                <a:spcPct val="100000"/>
              </a:lnSpc>
              <a:spcBef>
                <a:spcPts val="0"/>
              </a:spcBef>
              <a:buNone/>
              <a:defRPr/>
            </a:pPr>
            <a:r>
              <a:rPr lang="de-DE" dirty="0">
                <a:solidFill>
                  <a:srgbClr val="000000"/>
                </a:solidFill>
              </a:rPr>
              <a:t>Ziffern 0 und 1 als zwei elektrische Zustände dargestellt und mittels einfacher Schaltelemente (z. B. Transistor) verarbeitet werden können. Um zu zeigen, dass eine Zahl im Binärsystem dargestellt ist, wird oft ein „0b“ davor gesetzt.</a:t>
            </a: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graphicFrame>
        <p:nvGraphicFramePr>
          <p:cNvPr id="6" name="Tabelle 5">
            <a:extLst>
              <a:ext uri="{FF2B5EF4-FFF2-40B4-BE49-F238E27FC236}">
                <a16:creationId xmlns:a16="http://schemas.microsoft.com/office/drawing/2014/main" id="{8A422377-88D9-6ED3-7B66-D9D170660F78}"/>
              </a:ext>
            </a:extLst>
          </p:cNvPr>
          <p:cNvGraphicFramePr>
            <a:graphicFrameLocks noGrp="1"/>
          </p:cNvGraphicFramePr>
          <p:nvPr>
            <p:extLst>
              <p:ext uri="{D42A27DB-BD31-4B8C-83A1-F6EECF244321}">
                <p14:modId xmlns:p14="http://schemas.microsoft.com/office/powerpoint/2010/main" val="1931002127"/>
              </p:ext>
            </p:extLst>
          </p:nvPr>
        </p:nvGraphicFramePr>
        <p:xfrm>
          <a:off x="444136" y="2828394"/>
          <a:ext cx="10265424" cy="2166323"/>
        </p:xfrm>
        <a:graphic>
          <a:graphicData uri="http://schemas.openxmlformats.org/drawingml/2006/table">
            <a:tbl>
              <a:tblPr firstRow="1" bandRow="1">
                <a:tableStyleId>{5C22544A-7EE6-4342-B048-85BDC9FD1C3A}</a:tableStyleId>
              </a:tblPr>
              <a:tblGrid>
                <a:gridCol w="2534889">
                  <a:extLst>
                    <a:ext uri="{9D8B030D-6E8A-4147-A177-3AD203B41FA5}">
                      <a16:colId xmlns:a16="http://schemas.microsoft.com/office/drawing/2014/main" val="2733895963"/>
                    </a:ext>
                  </a:extLst>
                </a:gridCol>
                <a:gridCol w="1306083">
                  <a:extLst>
                    <a:ext uri="{9D8B030D-6E8A-4147-A177-3AD203B41FA5}">
                      <a16:colId xmlns:a16="http://schemas.microsoft.com/office/drawing/2014/main" val="3462060045"/>
                    </a:ext>
                  </a:extLst>
                </a:gridCol>
                <a:gridCol w="959698">
                  <a:extLst>
                    <a:ext uri="{9D8B030D-6E8A-4147-A177-3AD203B41FA5}">
                      <a16:colId xmlns:a16="http://schemas.microsoft.com/office/drawing/2014/main" val="3582577388"/>
                    </a:ext>
                  </a:extLst>
                </a:gridCol>
                <a:gridCol w="959698">
                  <a:extLst>
                    <a:ext uri="{9D8B030D-6E8A-4147-A177-3AD203B41FA5}">
                      <a16:colId xmlns:a16="http://schemas.microsoft.com/office/drawing/2014/main" val="1943942442"/>
                    </a:ext>
                  </a:extLst>
                </a:gridCol>
                <a:gridCol w="959698">
                  <a:extLst>
                    <a:ext uri="{9D8B030D-6E8A-4147-A177-3AD203B41FA5}">
                      <a16:colId xmlns:a16="http://schemas.microsoft.com/office/drawing/2014/main" val="809684014"/>
                    </a:ext>
                  </a:extLst>
                </a:gridCol>
                <a:gridCol w="835307">
                  <a:extLst>
                    <a:ext uri="{9D8B030D-6E8A-4147-A177-3AD203B41FA5}">
                      <a16:colId xmlns:a16="http://schemas.microsoft.com/office/drawing/2014/main" val="3610889992"/>
                    </a:ext>
                  </a:extLst>
                </a:gridCol>
                <a:gridCol w="835307">
                  <a:extLst>
                    <a:ext uri="{9D8B030D-6E8A-4147-A177-3AD203B41FA5}">
                      <a16:colId xmlns:a16="http://schemas.microsoft.com/office/drawing/2014/main" val="73706329"/>
                    </a:ext>
                  </a:extLst>
                </a:gridCol>
                <a:gridCol w="835307">
                  <a:extLst>
                    <a:ext uri="{9D8B030D-6E8A-4147-A177-3AD203B41FA5}">
                      <a16:colId xmlns:a16="http://schemas.microsoft.com/office/drawing/2014/main" val="4237116791"/>
                    </a:ext>
                  </a:extLst>
                </a:gridCol>
                <a:gridCol w="1039437">
                  <a:extLst>
                    <a:ext uri="{9D8B030D-6E8A-4147-A177-3AD203B41FA5}">
                      <a16:colId xmlns:a16="http://schemas.microsoft.com/office/drawing/2014/main" val="3017521151"/>
                    </a:ext>
                  </a:extLst>
                </a:gridCol>
              </a:tblGrid>
              <a:tr h="316938">
                <a:tc>
                  <a:txBody>
                    <a:bodyPr/>
                    <a:lstStyle/>
                    <a:p>
                      <a:r>
                        <a:rPr lang="de-DE" dirty="0">
                          <a:solidFill>
                            <a:schemeClr val="tx1"/>
                          </a:solidFill>
                        </a:rPr>
                        <a:t>Dualsystem/Binärsystem (Basis</a:t>
                      </a:r>
                      <a:r>
                        <a:rPr lang="de-DE" baseline="0" dirty="0">
                          <a:solidFill>
                            <a:schemeClr val="tx1"/>
                          </a:solidFill>
                        </a:rPr>
                        <a:t> 2)</a:t>
                      </a:r>
                    </a:p>
                    <a:p>
                      <a:r>
                        <a:rPr lang="de-DE" baseline="0" dirty="0">
                          <a:solidFill>
                            <a:schemeClr val="tx1"/>
                          </a:solidFill>
                        </a:rPr>
                        <a:t>Zahlenvorrat 0,1</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dirty="0">
                          <a:solidFill>
                            <a:schemeClr val="tx1"/>
                          </a:solidFill>
                        </a:rPr>
                        <a:t>2</a:t>
                      </a:r>
                      <a:r>
                        <a:rPr lang="de-DE" baseline="30000" dirty="0">
                          <a:solidFill>
                            <a:schemeClr val="tx1"/>
                          </a:solidFill>
                        </a:rPr>
                        <a:t>7</a:t>
                      </a:r>
                      <a:r>
                        <a:rPr lang="de-DE" dirty="0">
                          <a:solidFill>
                            <a:schemeClr val="tx1"/>
                          </a:solidFill>
                        </a:rPr>
                        <a:t> = 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dirty="0">
                          <a:solidFill>
                            <a:schemeClr val="tx1"/>
                          </a:solidFill>
                        </a:rPr>
                        <a:t>2</a:t>
                      </a:r>
                      <a:r>
                        <a:rPr lang="de-DE" baseline="30000" dirty="0">
                          <a:solidFill>
                            <a:schemeClr val="tx1"/>
                          </a:solidFill>
                        </a:rPr>
                        <a:t>6</a:t>
                      </a:r>
                      <a:r>
                        <a:rPr lang="de-DE" dirty="0">
                          <a:solidFill>
                            <a:schemeClr val="tx1"/>
                          </a:solidFill>
                        </a:rPr>
                        <a:t> = 64</a:t>
                      </a:r>
                    </a:p>
                    <a:p>
                      <a:pPr marL="0" marR="0" lvl="0" indent="0" algn="l" defTabSz="822686" rtl="0" eaLnBrk="1" fontAlgn="auto" latinLnBrk="0" hangingPunct="1">
                        <a:lnSpc>
                          <a:spcPct val="100000"/>
                        </a:lnSpc>
                        <a:spcBef>
                          <a:spcPts val="0"/>
                        </a:spcBef>
                        <a:spcAft>
                          <a:spcPts val="0"/>
                        </a:spcAft>
                        <a:buClrTx/>
                        <a:buSzTx/>
                        <a:buFontTx/>
                        <a:buNone/>
                        <a:tabLst/>
                        <a:defRPr/>
                      </a:pP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dirty="0">
                          <a:solidFill>
                            <a:schemeClr val="tx1"/>
                          </a:solidFill>
                        </a:rPr>
                        <a:t>2</a:t>
                      </a:r>
                      <a:r>
                        <a:rPr lang="de-DE" baseline="30000" dirty="0">
                          <a:solidFill>
                            <a:schemeClr val="tx1"/>
                          </a:solidFill>
                        </a:rPr>
                        <a:t>5</a:t>
                      </a:r>
                      <a:r>
                        <a:rPr lang="de-DE" dirty="0">
                          <a:solidFill>
                            <a:schemeClr val="tx1"/>
                          </a:solidFill>
                        </a:rPr>
                        <a:t> = 32</a:t>
                      </a:r>
                    </a:p>
                    <a:p>
                      <a:pPr marL="0" marR="0" lvl="0" indent="0" algn="l" defTabSz="822686" rtl="0" eaLnBrk="1" fontAlgn="auto" latinLnBrk="0" hangingPunct="1">
                        <a:lnSpc>
                          <a:spcPct val="100000"/>
                        </a:lnSpc>
                        <a:spcBef>
                          <a:spcPts val="0"/>
                        </a:spcBef>
                        <a:spcAft>
                          <a:spcPts val="0"/>
                        </a:spcAft>
                        <a:buClrTx/>
                        <a:buSzTx/>
                        <a:buFontTx/>
                        <a:buNone/>
                        <a:tabLst/>
                        <a:defRPr/>
                      </a:pP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dirty="0">
                          <a:solidFill>
                            <a:schemeClr val="tx1"/>
                          </a:solidFill>
                        </a:rPr>
                        <a:t>2</a:t>
                      </a:r>
                      <a:r>
                        <a:rPr lang="de-DE" baseline="30000" dirty="0">
                          <a:solidFill>
                            <a:schemeClr val="tx1"/>
                          </a:solidFill>
                        </a:rPr>
                        <a:t>4</a:t>
                      </a:r>
                      <a:r>
                        <a:rPr lang="de-DE" dirty="0">
                          <a:solidFill>
                            <a:schemeClr val="tx1"/>
                          </a:solidFill>
                        </a:rPr>
                        <a:t> = 16</a:t>
                      </a:r>
                    </a:p>
                    <a:p>
                      <a:pPr marL="0" marR="0" lvl="0" indent="0" algn="l" defTabSz="822686" rtl="0" eaLnBrk="1" fontAlgn="auto" latinLnBrk="0" hangingPunct="1">
                        <a:lnSpc>
                          <a:spcPct val="100000"/>
                        </a:lnSpc>
                        <a:spcBef>
                          <a:spcPts val="0"/>
                        </a:spcBef>
                        <a:spcAft>
                          <a:spcPts val="0"/>
                        </a:spcAft>
                        <a:buClrTx/>
                        <a:buSzTx/>
                        <a:buFontTx/>
                        <a:buNone/>
                        <a:tabLst/>
                        <a:defRPr/>
                      </a:pP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dirty="0">
                          <a:solidFill>
                            <a:schemeClr val="tx1"/>
                          </a:solidFill>
                        </a:rPr>
                        <a:t>2</a:t>
                      </a:r>
                      <a:r>
                        <a:rPr lang="de-DE" baseline="30000" dirty="0">
                          <a:solidFill>
                            <a:schemeClr val="tx1"/>
                          </a:solidFill>
                        </a:rPr>
                        <a:t>3</a:t>
                      </a:r>
                      <a:r>
                        <a:rPr lang="de-DE" dirty="0">
                          <a:solidFill>
                            <a:schemeClr val="tx1"/>
                          </a:solidFill>
                        </a:rPr>
                        <a:t> =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dirty="0">
                          <a:solidFill>
                            <a:schemeClr val="tx1"/>
                          </a:solidFill>
                        </a:rPr>
                        <a:t>2</a:t>
                      </a:r>
                      <a:r>
                        <a:rPr lang="de-DE" baseline="30000" dirty="0">
                          <a:solidFill>
                            <a:schemeClr val="tx1"/>
                          </a:solidFill>
                        </a:rPr>
                        <a:t>2</a:t>
                      </a:r>
                      <a:r>
                        <a:rPr lang="de-DE" dirty="0">
                          <a:solidFill>
                            <a:schemeClr val="tx1"/>
                          </a:solidFill>
                        </a:rPr>
                        <a:t> =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dirty="0">
                          <a:solidFill>
                            <a:schemeClr val="tx1"/>
                          </a:solidFill>
                        </a:rPr>
                        <a:t>2</a:t>
                      </a:r>
                      <a:r>
                        <a:rPr lang="de-DE" baseline="30000" dirty="0">
                          <a:solidFill>
                            <a:schemeClr val="tx1"/>
                          </a:solidFill>
                        </a:rPr>
                        <a:t>1</a:t>
                      </a:r>
                      <a:r>
                        <a:rPr lang="de-DE" dirty="0">
                          <a:solidFill>
                            <a:schemeClr val="tx1"/>
                          </a:solidFill>
                        </a:rPr>
                        <a:t> =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dirty="0">
                          <a:solidFill>
                            <a:schemeClr val="tx1"/>
                          </a:solidFill>
                        </a:rPr>
                        <a:t>2</a:t>
                      </a:r>
                      <a:r>
                        <a:rPr lang="de-DE" baseline="30000" dirty="0">
                          <a:solidFill>
                            <a:schemeClr val="tx1"/>
                          </a:solidFill>
                        </a:rPr>
                        <a:t>0</a:t>
                      </a:r>
                      <a:r>
                        <a:rPr lang="de-DE" dirty="0">
                          <a:solidFill>
                            <a:schemeClr val="tx1"/>
                          </a:solidFill>
                        </a:rPr>
                        <a:t>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720761"/>
                  </a:ext>
                </a:extLst>
              </a:tr>
              <a:tr h="374819">
                <a:tc>
                  <a:txBody>
                    <a:bodyPr/>
                    <a:lstStyle/>
                    <a:p>
                      <a:r>
                        <a:rPr lang="de-DE" dirty="0">
                          <a:solidFill>
                            <a:schemeClr val="tx1"/>
                          </a:solidFill>
                        </a:rPr>
                        <a:t>Beispiel 10111001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531595"/>
                  </a:ext>
                </a:extLst>
              </a:tr>
              <a:tr h="374819">
                <a:tc>
                  <a:txBody>
                    <a:bodyPr/>
                    <a:lstStyle/>
                    <a:p>
                      <a:r>
                        <a:rPr lang="de-DE" dirty="0">
                          <a:solidFill>
                            <a:schemeClr val="tx1"/>
                          </a:solidFill>
                        </a:rPr>
                        <a:t>0b10111001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dirty="0">
                          <a:solidFill>
                            <a:schemeClr val="tx1"/>
                          </a:solidFill>
                        </a:rPr>
                        <a:t>1    * 2</a:t>
                      </a:r>
                      <a:r>
                        <a:rPr lang="de-DE" baseline="30000" dirty="0">
                          <a:solidFill>
                            <a:schemeClr val="tx1"/>
                          </a:solidFill>
                        </a:rPr>
                        <a:t>7</a:t>
                      </a:r>
                      <a:endParaRPr lang="de-DE" dirty="0">
                        <a:solidFill>
                          <a:schemeClr val="tx1"/>
                        </a:solidFill>
                      </a:endParaRPr>
                    </a:p>
                    <a:p>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dirty="0">
                          <a:solidFill>
                            <a:schemeClr val="tx1"/>
                          </a:solidFill>
                        </a:rPr>
                        <a:t>0    * 2</a:t>
                      </a:r>
                      <a:r>
                        <a:rPr lang="de-DE" baseline="30000" dirty="0">
                          <a:solidFill>
                            <a:schemeClr val="tx1"/>
                          </a:solidFill>
                        </a:rPr>
                        <a:t>6</a:t>
                      </a:r>
                      <a:endParaRPr lang="de-DE" dirty="0">
                        <a:solidFill>
                          <a:schemeClr val="tx1"/>
                        </a:solidFill>
                      </a:endParaRPr>
                    </a:p>
                    <a:p>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dirty="0">
                          <a:solidFill>
                            <a:schemeClr val="tx1"/>
                          </a:solidFill>
                        </a:rPr>
                        <a:t>1    * 2</a:t>
                      </a:r>
                      <a:r>
                        <a:rPr lang="de-DE" baseline="30000" dirty="0">
                          <a:solidFill>
                            <a:schemeClr val="tx1"/>
                          </a:solidFill>
                        </a:rPr>
                        <a:t>5</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1    * 2</a:t>
                      </a:r>
                      <a:r>
                        <a:rPr lang="de-DE" baseline="30000" dirty="0">
                          <a:solidFill>
                            <a:schemeClr val="tx1"/>
                          </a:solidFill>
                        </a:rPr>
                        <a:t>4</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1    * 2</a:t>
                      </a:r>
                      <a:r>
                        <a:rPr lang="de-DE" baseline="30000" dirty="0">
                          <a:solidFill>
                            <a:schemeClr val="tx1"/>
                          </a:solidFill>
                        </a:rPr>
                        <a:t>3</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0    * 2</a:t>
                      </a:r>
                      <a:r>
                        <a:rPr lang="de-DE" baseline="30000" dirty="0">
                          <a:solidFill>
                            <a:schemeClr val="tx1"/>
                          </a:solidFill>
                        </a:rPr>
                        <a:t>2</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dirty="0">
                          <a:solidFill>
                            <a:schemeClr val="tx1"/>
                          </a:solidFill>
                        </a:rPr>
                        <a:t>0    * 2</a:t>
                      </a:r>
                      <a:r>
                        <a:rPr lang="de-DE" baseline="30000" dirty="0">
                          <a:solidFill>
                            <a:schemeClr val="tx1"/>
                          </a:solidFill>
                        </a:rPr>
                        <a:t>1</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dirty="0">
                          <a:solidFill>
                            <a:schemeClr val="tx1"/>
                          </a:solidFill>
                        </a:rPr>
                        <a:t>1    * 2</a:t>
                      </a:r>
                      <a:r>
                        <a:rPr lang="de-DE" baseline="30000" dirty="0">
                          <a:solidFill>
                            <a:schemeClr val="tx1"/>
                          </a:solidFill>
                        </a:rPr>
                        <a:t>0</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6076440"/>
                  </a:ext>
                </a:extLst>
              </a:tr>
              <a:tr h="374819">
                <a:tc>
                  <a:txBody>
                    <a:bodyPr/>
                    <a:lstStyle/>
                    <a:p>
                      <a:r>
                        <a:rPr lang="de-DE" dirty="0">
                          <a:solidFill>
                            <a:schemeClr val="tx1"/>
                          </a:solidFill>
                        </a:rPr>
                        <a:t>= dezimal 185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128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32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16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8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0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0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201727"/>
                  </a:ext>
                </a:extLst>
              </a:tr>
            </a:tbl>
          </a:graphicData>
        </a:graphic>
      </p:graphicFrame>
    </p:spTree>
    <p:extLst>
      <p:ext uri="{BB962C8B-B14F-4D97-AF65-F5344CB8AC3E}">
        <p14:creationId xmlns:p14="http://schemas.microsoft.com/office/powerpoint/2010/main" val="105817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Strom- und Spannungsmessgeräte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90</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endParaRPr lang="de-DE" dirty="0">
              <a:solidFill>
                <a:srgbClr val="000000"/>
              </a:solidFill>
            </a:endParaRPr>
          </a:p>
          <a:p>
            <a:pPr>
              <a:defRPr/>
            </a:pPr>
            <a:r>
              <a:rPr lang="de-DE" dirty="0">
                <a:solidFill>
                  <a:srgbClr val="000000"/>
                </a:solidFill>
              </a:rPr>
              <a:t>Ein </a:t>
            </a:r>
            <a:r>
              <a:rPr lang="de-DE" b="1" dirty="0">
                <a:solidFill>
                  <a:srgbClr val="000000"/>
                </a:solidFill>
              </a:rPr>
              <a:t>Spannungsmessgerät</a:t>
            </a:r>
            <a:r>
              <a:rPr lang="de-DE" dirty="0">
                <a:solidFill>
                  <a:srgbClr val="000000"/>
                </a:solidFill>
              </a:rPr>
              <a:t> wird </a:t>
            </a:r>
            <a:r>
              <a:rPr lang="de-DE" b="1" dirty="0">
                <a:solidFill>
                  <a:srgbClr val="000000"/>
                </a:solidFill>
              </a:rPr>
              <a:t>parallel</a:t>
            </a:r>
            <a:r>
              <a:rPr lang="de-DE" dirty="0">
                <a:solidFill>
                  <a:srgbClr val="000000"/>
                </a:solidFill>
              </a:rPr>
              <a:t> zu dem Bauteil angeschlossen</a:t>
            </a:r>
            <a:br>
              <a:rPr lang="de-DE" dirty="0">
                <a:solidFill>
                  <a:srgbClr val="000000"/>
                </a:solidFill>
              </a:rPr>
            </a:br>
            <a:r>
              <a:rPr lang="de-DE" dirty="0">
                <a:solidFill>
                  <a:srgbClr val="000000"/>
                </a:solidFill>
              </a:rPr>
              <a:t>dessen Spannung zwischen seinen beiden Anschlüssen gemessen werden soll.</a:t>
            </a:r>
            <a:br>
              <a:rPr lang="de-DE" dirty="0">
                <a:solidFill>
                  <a:srgbClr val="000000"/>
                </a:solidFill>
              </a:rPr>
            </a:br>
            <a:r>
              <a:rPr lang="de-DE" dirty="0">
                <a:solidFill>
                  <a:srgbClr val="000000"/>
                </a:solidFill>
              </a:rPr>
              <a:t>Der Innenwiderstand eines Spannungsmessgerätes sollte </a:t>
            </a:r>
            <a:r>
              <a:rPr lang="de-DE" b="1" dirty="0">
                <a:solidFill>
                  <a:srgbClr val="000000"/>
                </a:solidFill>
              </a:rPr>
              <a:t>hochohmig</a:t>
            </a:r>
            <a:r>
              <a:rPr lang="de-DE" dirty="0">
                <a:solidFill>
                  <a:srgbClr val="000000"/>
                </a:solidFill>
              </a:rPr>
              <a:t> sein.</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a:p>
            <a:pPr>
              <a:defRPr/>
            </a:pPr>
            <a:r>
              <a:rPr lang="de-DE" dirty="0">
                <a:solidFill>
                  <a:srgbClr val="000000"/>
                </a:solidFill>
              </a:rPr>
              <a:t>Ein Strommessgerät wird in den Stromkreis </a:t>
            </a:r>
            <a:r>
              <a:rPr lang="de-DE" dirty="0" err="1">
                <a:solidFill>
                  <a:srgbClr val="000000"/>
                </a:solidFill>
              </a:rPr>
              <a:t>eingeschleift</a:t>
            </a:r>
            <a:r>
              <a:rPr lang="de-DE" dirty="0">
                <a:solidFill>
                  <a:srgbClr val="000000"/>
                </a:solidFill>
              </a:rPr>
              <a:t>, in dem sich das</a:t>
            </a:r>
            <a:br>
              <a:rPr lang="de-DE" dirty="0">
                <a:solidFill>
                  <a:srgbClr val="000000"/>
                </a:solidFill>
              </a:rPr>
            </a:br>
            <a:r>
              <a:rPr lang="de-DE" dirty="0">
                <a:solidFill>
                  <a:srgbClr val="000000"/>
                </a:solidFill>
              </a:rPr>
              <a:t>Bauteil befindet, dessen Stromfluss gemessen werden soll.</a:t>
            </a:r>
            <a:br>
              <a:rPr lang="de-DE" dirty="0">
                <a:solidFill>
                  <a:srgbClr val="000000"/>
                </a:solidFill>
              </a:rPr>
            </a:br>
            <a:r>
              <a:rPr lang="de-DE" dirty="0">
                <a:solidFill>
                  <a:srgbClr val="000000"/>
                </a:solidFill>
              </a:rPr>
              <a:t>Der Innenwiderstand eines Strommessgerätes sollte niederohmig sein.</a:t>
            </a:r>
          </a:p>
          <a:p>
            <a:pPr>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grpSp>
        <p:nvGrpSpPr>
          <p:cNvPr id="1025" name="Gruppieren 1024">
            <a:extLst>
              <a:ext uri="{FF2B5EF4-FFF2-40B4-BE49-F238E27FC236}">
                <a16:creationId xmlns:a16="http://schemas.microsoft.com/office/drawing/2014/main" id="{37756A0E-A02A-AFFB-2B5B-6AF922451386}"/>
              </a:ext>
            </a:extLst>
          </p:cNvPr>
          <p:cNvGrpSpPr/>
          <p:nvPr/>
        </p:nvGrpSpPr>
        <p:grpSpPr>
          <a:xfrm>
            <a:off x="8215059" y="1435484"/>
            <a:ext cx="2366205" cy="1358535"/>
            <a:chOff x="7747297" y="2041763"/>
            <a:chExt cx="2366205" cy="1358535"/>
          </a:xfrm>
        </p:grpSpPr>
        <p:grpSp>
          <p:nvGrpSpPr>
            <p:cNvPr id="14" name="Gruppieren 13">
              <a:extLst>
                <a:ext uri="{FF2B5EF4-FFF2-40B4-BE49-F238E27FC236}">
                  <a16:creationId xmlns:a16="http://schemas.microsoft.com/office/drawing/2014/main" id="{1EABC6DD-FAE7-7A67-B87F-DA1A4823359D}"/>
                </a:ext>
              </a:extLst>
            </p:cNvPr>
            <p:cNvGrpSpPr/>
            <p:nvPr/>
          </p:nvGrpSpPr>
          <p:grpSpPr>
            <a:xfrm>
              <a:off x="7747297" y="2041763"/>
              <a:ext cx="2366205" cy="1358535"/>
              <a:chOff x="8100706" y="1391485"/>
              <a:chExt cx="2366205" cy="1358535"/>
            </a:xfrm>
          </p:grpSpPr>
          <p:grpSp>
            <p:nvGrpSpPr>
              <p:cNvPr id="22" name="Gruppieren 21">
                <a:extLst>
                  <a:ext uri="{FF2B5EF4-FFF2-40B4-BE49-F238E27FC236}">
                    <a16:creationId xmlns:a16="http://schemas.microsoft.com/office/drawing/2014/main" id="{C2D99CBE-4D33-79D5-59B6-E6B4C2D1E5D7}"/>
                  </a:ext>
                </a:extLst>
              </p:cNvPr>
              <p:cNvGrpSpPr/>
              <p:nvPr/>
            </p:nvGrpSpPr>
            <p:grpSpPr>
              <a:xfrm rot="10800000">
                <a:off x="10240489" y="1391485"/>
                <a:ext cx="226422" cy="1358535"/>
                <a:chOff x="5738949" y="1550127"/>
                <a:chExt cx="226422" cy="1358535"/>
              </a:xfrm>
            </p:grpSpPr>
            <p:sp>
              <p:nvSpPr>
                <p:cNvPr id="34" name="Rechteck 33">
                  <a:extLst>
                    <a:ext uri="{FF2B5EF4-FFF2-40B4-BE49-F238E27FC236}">
                      <a16:creationId xmlns:a16="http://schemas.microsoft.com/office/drawing/2014/main" id="{665C5856-4E1E-8801-C99A-2A0CD7E98BA6}"/>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5" name="Gerader Verbinder 34">
                  <a:extLst>
                    <a:ext uri="{FF2B5EF4-FFF2-40B4-BE49-F238E27FC236}">
                      <a16:creationId xmlns:a16="http://schemas.microsoft.com/office/drawing/2014/main" id="{C4C86E2B-5FC7-07F0-04BC-3441C6428F3E}"/>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8AAEFC0-AD66-1B04-C86E-209019292FE0}"/>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uppieren 23">
                <a:extLst>
                  <a:ext uri="{FF2B5EF4-FFF2-40B4-BE49-F238E27FC236}">
                    <a16:creationId xmlns:a16="http://schemas.microsoft.com/office/drawing/2014/main" id="{803A580E-DF04-FE22-FB43-89FE3C89F7C5}"/>
                  </a:ext>
                </a:extLst>
              </p:cNvPr>
              <p:cNvGrpSpPr/>
              <p:nvPr/>
            </p:nvGrpSpPr>
            <p:grpSpPr>
              <a:xfrm rot="5400000">
                <a:off x="7726952" y="1772807"/>
                <a:ext cx="1350967" cy="603460"/>
                <a:chOff x="5079899" y="1712727"/>
                <a:chExt cx="1350967" cy="603460"/>
              </a:xfrm>
            </p:grpSpPr>
            <p:cxnSp>
              <p:nvCxnSpPr>
                <p:cNvPr id="30" name="Gerader Verbinder 29">
                  <a:extLst>
                    <a:ext uri="{FF2B5EF4-FFF2-40B4-BE49-F238E27FC236}">
                      <a16:creationId xmlns:a16="http://schemas.microsoft.com/office/drawing/2014/main" id="{6CB1668D-524F-7DE0-866C-7E83A550B79F}"/>
                    </a:ext>
                  </a:extLst>
                </p:cNvPr>
                <p:cNvCxnSpPr>
                  <a:cxnSpLocks/>
                </p:cNvCxnSpPr>
                <p:nvPr/>
              </p:nvCxnSpPr>
              <p:spPr>
                <a:xfrm rot="16200000" flipH="1">
                  <a:off x="5378838" y="2014457"/>
                  <a:ext cx="603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575E78B4-46A9-EC50-65DE-C25B067209D2}"/>
                    </a:ext>
                  </a:extLst>
                </p:cNvPr>
                <p:cNvCxnSpPr>
                  <a:cxnSpLocks/>
                </p:cNvCxnSpPr>
                <p:nvPr/>
              </p:nvCxnSpPr>
              <p:spPr>
                <a:xfrm rot="16200000" flipH="1">
                  <a:off x="5629519" y="2014457"/>
                  <a:ext cx="26217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250EC574-2F06-0784-5482-FF05527B59E2}"/>
                    </a:ext>
                  </a:extLst>
                </p:cNvPr>
                <p:cNvCxnSpPr>
                  <a:cxnSpLocks/>
                </p:cNvCxnSpPr>
                <p:nvPr/>
              </p:nvCxnSpPr>
              <p:spPr>
                <a:xfrm rot="16200000">
                  <a:off x="6103031" y="1686622"/>
                  <a:ext cx="0" cy="6556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38D00AA2-90D8-B9FE-2F3E-D40EF83570CB}"/>
                    </a:ext>
                  </a:extLst>
                </p:cNvPr>
                <p:cNvCxnSpPr>
                  <a:cxnSpLocks/>
                </p:cNvCxnSpPr>
                <p:nvPr/>
              </p:nvCxnSpPr>
              <p:spPr>
                <a:xfrm rot="16200000">
                  <a:off x="5378561" y="1715795"/>
                  <a:ext cx="0" cy="5973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Gerader Verbinder 26">
                <a:extLst>
                  <a:ext uri="{FF2B5EF4-FFF2-40B4-BE49-F238E27FC236}">
                    <a16:creationId xmlns:a16="http://schemas.microsoft.com/office/drawing/2014/main" id="{2A2E8638-C8B4-E12B-15CC-F28E4FBCA2A6}"/>
                  </a:ext>
                </a:extLst>
              </p:cNvPr>
              <p:cNvCxnSpPr>
                <a:cxnSpLocks/>
              </p:cNvCxnSpPr>
              <p:nvPr/>
            </p:nvCxnSpPr>
            <p:spPr>
              <a:xfrm flipH="1">
                <a:off x="8402435" y="2750019"/>
                <a:ext cx="19643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17C15C74-9524-7784-AD01-957090EC91B5}"/>
                  </a:ext>
                </a:extLst>
              </p:cNvPr>
              <p:cNvCxnSpPr>
                <a:cxnSpLocks/>
              </p:cNvCxnSpPr>
              <p:nvPr/>
            </p:nvCxnSpPr>
            <p:spPr>
              <a:xfrm flipH="1">
                <a:off x="8402435" y="1400381"/>
                <a:ext cx="19512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61F6915C-76E4-5317-7B99-4AFCE03B7AED}"/>
                </a:ext>
              </a:extLst>
            </p:cNvPr>
            <p:cNvGrpSpPr/>
            <p:nvPr/>
          </p:nvGrpSpPr>
          <p:grpSpPr>
            <a:xfrm rot="5400000">
              <a:off x="8697001" y="2454815"/>
              <a:ext cx="1350964" cy="540000"/>
              <a:chOff x="5328072" y="3450143"/>
              <a:chExt cx="1350964" cy="540000"/>
            </a:xfrm>
          </p:grpSpPr>
          <p:sp>
            <p:nvSpPr>
              <p:cNvPr id="39" name="Ellipse 38">
                <a:extLst>
                  <a:ext uri="{FF2B5EF4-FFF2-40B4-BE49-F238E27FC236}">
                    <a16:creationId xmlns:a16="http://schemas.microsoft.com/office/drawing/2014/main" id="{48203445-82E3-55E5-F0B9-334C99EC3895}"/>
                  </a:ext>
                </a:extLst>
              </p:cNvPr>
              <p:cNvSpPr/>
              <p:nvPr/>
            </p:nvSpPr>
            <p:spPr>
              <a:xfrm rot="16200000">
                <a:off x="5715001" y="3450143"/>
                <a:ext cx="540000" cy="54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V</a:t>
                </a:r>
              </a:p>
            </p:txBody>
          </p:sp>
          <p:cxnSp>
            <p:nvCxnSpPr>
              <p:cNvPr id="40" name="Gerader Verbinder 39">
                <a:extLst>
                  <a:ext uri="{FF2B5EF4-FFF2-40B4-BE49-F238E27FC236}">
                    <a16:creationId xmlns:a16="http://schemas.microsoft.com/office/drawing/2014/main" id="{EC943DC8-40AA-7586-DA56-5F288F3BA0BC}"/>
                  </a:ext>
                </a:extLst>
              </p:cNvPr>
              <p:cNvCxnSpPr>
                <a:cxnSpLocks/>
              </p:cNvCxnSpPr>
              <p:nvPr/>
            </p:nvCxnSpPr>
            <p:spPr>
              <a:xfrm rot="16200000" flipV="1">
                <a:off x="6469397" y="3510503"/>
                <a:ext cx="0" cy="419279"/>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07411C2C-D5FF-812D-B2F8-D057CFA332DF}"/>
                  </a:ext>
                </a:extLst>
              </p:cNvPr>
              <p:cNvCxnSpPr>
                <a:cxnSpLocks/>
              </p:cNvCxnSpPr>
              <p:nvPr/>
            </p:nvCxnSpPr>
            <p:spPr>
              <a:xfrm rot="16200000" flipV="1">
                <a:off x="5516613" y="3531603"/>
                <a:ext cx="0" cy="377081"/>
              </a:xfrm>
              <a:prstGeom prst="line">
                <a:avLst/>
              </a:prstGeom>
              <a:ln w="254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pSp>
      </p:grpSp>
      <p:grpSp>
        <p:nvGrpSpPr>
          <p:cNvPr id="1029" name="Gruppieren 1028">
            <a:extLst>
              <a:ext uri="{FF2B5EF4-FFF2-40B4-BE49-F238E27FC236}">
                <a16:creationId xmlns:a16="http://schemas.microsoft.com/office/drawing/2014/main" id="{A1D11840-A462-8918-1675-CC8909CA51E1}"/>
              </a:ext>
            </a:extLst>
          </p:cNvPr>
          <p:cNvGrpSpPr/>
          <p:nvPr/>
        </p:nvGrpSpPr>
        <p:grpSpPr>
          <a:xfrm>
            <a:off x="8262057" y="3655288"/>
            <a:ext cx="2366205" cy="1628535"/>
            <a:chOff x="7724177" y="3924228"/>
            <a:chExt cx="2366205" cy="1628535"/>
          </a:xfrm>
        </p:grpSpPr>
        <p:grpSp>
          <p:nvGrpSpPr>
            <p:cNvPr id="47" name="Gruppieren 46">
              <a:extLst>
                <a:ext uri="{FF2B5EF4-FFF2-40B4-BE49-F238E27FC236}">
                  <a16:creationId xmlns:a16="http://schemas.microsoft.com/office/drawing/2014/main" id="{34C0E3F3-5058-0CBF-B1EC-4BCBEF1535CB}"/>
                </a:ext>
              </a:extLst>
            </p:cNvPr>
            <p:cNvGrpSpPr/>
            <p:nvPr/>
          </p:nvGrpSpPr>
          <p:grpSpPr>
            <a:xfrm>
              <a:off x="7724177" y="4194228"/>
              <a:ext cx="2366205" cy="1358535"/>
              <a:chOff x="8100706" y="1391485"/>
              <a:chExt cx="2366205" cy="1358535"/>
            </a:xfrm>
          </p:grpSpPr>
          <p:grpSp>
            <p:nvGrpSpPr>
              <p:cNvPr id="48" name="Gruppieren 47">
                <a:extLst>
                  <a:ext uri="{FF2B5EF4-FFF2-40B4-BE49-F238E27FC236}">
                    <a16:creationId xmlns:a16="http://schemas.microsoft.com/office/drawing/2014/main" id="{ACEFF7E7-21EB-BFE2-610E-0675010A80CE}"/>
                  </a:ext>
                </a:extLst>
              </p:cNvPr>
              <p:cNvGrpSpPr/>
              <p:nvPr/>
            </p:nvGrpSpPr>
            <p:grpSpPr>
              <a:xfrm rot="10800000">
                <a:off x="10240489" y="1391485"/>
                <a:ext cx="226422" cy="1358535"/>
                <a:chOff x="5738949" y="1550127"/>
                <a:chExt cx="226422" cy="1358535"/>
              </a:xfrm>
            </p:grpSpPr>
            <p:sp>
              <p:nvSpPr>
                <p:cNvPr id="58" name="Rechteck 57">
                  <a:extLst>
                    <a:ext uri="{FF2B5EF4-FFF2-40B4-BE49-F238E27FC236}">
                      <a16:creationId xmlns:a16="http://schemas.microsoft.com/office/drawing/2014/main" id="{C72F9E57-1E40-9970-EB2A-CEC10200BD26}"/>
                    </a:ext>
                  </a:extLst>
                </p:cNvPr>
                <p:cNvSpPr/>
                <p:nvPr/>
              </p:nvSpPr>
              <p:spPr>
                <a:xfrm>
                  <a:off x="5738949" y="1959429"/>
                  <a:ext cx="226422" cy="53993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9" name="Gerader Verbinder 58">
                  <a:extLst>
                    <a:ext uri="{FF2B5EF4-FFF2-40B4-BE49-F238E27FC236}">
                      <a16:creationId xmlns:a16="http://schemas.microsoft.com/office/drawing/2014/main" id="{CB99C30D-A84F-A3B4-7900-572BA696E9E7}"/>
                    </a:ext>
                  </a:extLst>
                </p:cNvPr>
                <p:cNvCxnSpPr/>
                <p:nvPr/>
              </p:nvCxnSpPr>
              <p:spPr>
                <a:xfrm>
                  <a:off x="5852160" y="1550127"/>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450A50CE-A1C3-04F1-EC62-7CF06593F246}"/>
                    </a:ext>
                  </a:extLst>
                </p:cNvPr>
                <p:cNvCxnSpPr/>
                <p:nvPr/>
              </p:nvCxnSpPr>
              <p:spPr>
                <a:xfrm>
                  <a:off x="5852160" y="2499360"/>
                  <a:ext cx="0" cy="4093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uppieren 48">
                <a:extLst>
                  <a:ext uri="{FF2B5EF4-FFF2-40B4-BE49-F238E27FC236}">
                    <a16:creationId xmlns:a16="http://schemas.microsoft.com/office/drawing/2014/main" id="{8795374D-5F2D-C550-8699-8A8B084FC36B}"/>
                  </a:ext>
                </a:extLst>
              </p:cNvPr>
              <p:cNvGrpSpPr/>
              <p:nvPr/>
            </p:nvGrpSpPr>
            <p:grpSpPr>
              <a:xfrm rot="5400000">
                <a:off x="7726952" y="1772807"/>
                <a:ext cx="1350967" cy="603460"/>
                <a:chOff x="5079899" y="1712727"/>
                <a:chExt cx="1350967" cy="603460"/>
              </a:xfrm>
            </p:grpSpPr>
            <p:cxnSp>
              <p:nvCxnSpPr>
                <p:cNvPr id="53" name="Gerader Verbinder 52">
                  <a:extLst>
                    <a:ext uri="{FF2B5EF4-FFF2-40B4-BE49-F238E27FC236}">
                      <a16:creationId xmlns:a16="http://schemas.microsoft.com/office/drawing/2014/main" id="{74429B85-FD76-E0EB-6990-919748B6D156}"/>
                    </a:ext>
                  </a:extLst>
                </p:cNvPr>
                <p:cNvCxnSpPr>
                  <a:cxnSpLocks/>
                </p:cNvCxnSpPr>
                <p:nvPr/>
              </p:nvCxnSpPr>
              <p:spPr>
                <a:xfrm rot="16200000" flipH="1">
                  <a:off x="5378838" y="2014457"/>
                  <a:ext cx="603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D996CEF1-1453-C29A-C9FB-7E573D622BBB}"/>
                    </a:ext>
                  </a:extLst>
                </p:cNvPr>
                <p:cNvCxnSpPr>
                  <a:cxnSpLocks/>
                </p:cNvCxnSpPr>
                <p:nvPr/>
              </p:nvCxnSpPr>
              <p:spPr>
                <a:xfrm rot="16200000" flipH="1">
                  <a:off x="5629519" y="2014457"/>
                  <a:ext cx="26217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F0A4C803-7724-477A-59C0-6E0A46F4CF53}"/>
                    </a:ext>
                  </a:extLst>
                </p:cNvPr>
                <p:cNvCxnSpPr>
                  <a:cxnSpLocks/>
                </p:cNvCxnSpPr>
                <p:nvPr/>
              </p:nvCxnSpPr>
              <p:spPr>
                <a:xfrm rot="16200000">
                  <a:off x="6103031" y="1686622"/>
                  <a:ext cx="0" cy="6556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C84A6EDD-0499-E2F9-4D82-A0FE27A70B1B}"/>
                    </a:ext>
                  </a:extLst>
                </p:cNvPr>
                <p:cNvCxnSpPr>
                  <a:cxnSpLocks/>
                </p:cNvCxnSpPr>
                <p:nvPr/>
              </p:nvCxnSpPr>
              <p:spPr>
                <a:xfrm rot="16200000">
                  <a:off x="5378561" y="1715795"/>
                  <a:ext cx="0" cy="5973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 name="Gerader Verbinder 49">
                <a:extLst>
                  <a:ext uri="{FF2B5EF4-FFF2-40B4-BE49-F238E27FC236}">
                    <a16:creationId xmlns:a16="http://schemas.microsoft.com/office/drawing/2014/main" id="{A7503BC9-ACB2-00C3-DC4B-9C8B8FDCDDA7}"/>
                  </a:ext>
                </a:extLst>
              </p:cNvPr>
              <p:cNvCxnSpPr>
                <a:cxnSpLocks/>
              </p:cNvCxnSpPr>
              <p:nvPr/>
            </p:nvCxnSpPr>
            <p:spPr>
              <a:xfrm flipH="1">
                <a:off x="8402435" y="2750019"/>
                <a:ext cx="19643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uppieren 60">
              <a:extLst>
                <a:ext uri="{FF2B5EF4-FFF2-40B4-BE49-F238E27FC236}">
                  <a16:creationId xmlns:a16="http://schemas.microsoft.com/office/drawing/2014/main" id="{3A903FFD-4A0A-4A9B-CFE6-5921A53B4249}"/>
                </a:ext>
              </a:extLst>
            </p:cNvPr>
            <p:cNvGrpSpPr/>
            <p:nvPr/>
          </p:nvGrpSpPr>
          <p:grpSpPr>
            <a:xfrm>
              <a:off x="8025906" y="3924228"/>
              <a:ext cx="1951265" cy="540000"/>
              <a:chOff x="5004443" y="3450143"/>
              <a:chExt cx="1951265" cy="540000"/>
            </a:xfrm>
          </p:grpSpPr>
          <p:sp>
            <p:nvSpPr>
              <p:cNvPr id="62" name="Ellipse 61">
                <a:extLst>
                  <a:ext uri="{FF2B5EF4-FFF2-40B4-BE49-F238E27FC236}">
                    <a16:creationId xmlns:a16="http://schemas.microsoft.com/office/drawing/2014/main" id="{4107ACBE-D98F-0F3F-442B-CD99FED8CC7B}"/>
                  </a:ext>
                </a:extLst>
              </p:cNvPr>
              <p:cNvSpPr/>
              <p:nvPr/>
            </p:nvSpPr>
            <p:spPr>
              <a:xfrm>
                <a:off x="5715000" y="3450143"/>
                <a:ext cx="540000" cy="54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A</a:t>
                </a:r>
              </a:p>
            </p:txBody>
          </p:sp>
          <p:cxnSp>
            <p:nvCxnSpPr>
              <p:cNvPr id="63" name="Gerader Verbinder 62">
                <a:extLst>
                  <a:ext uri="{FF2B5EF4-FFF2-40B4-BE49-F238E27FC236}">
                    <a16:creationId xmlns:a16="http://schemas.microsoft.com/office/drawing/2014/main" id="{6E0AE318-E1B1-A721-0C0E-CE3766BA6B17}"/>
                  </a:ext>
                </a:extLst>
              </p:cNvPr>
              <p:cNvCxnSpPr>
                <a:cxnSpLocks/>
                <a:stCxn id="62" idx="6"/>
              </p:cNvCxnSpPr>
              <p:nvPr/>
            </p:nvCxnSpPr>
            <p:spPr>
              <a:xfrm>
                <a:off x="6255000" y="3720143"/>
                <a:ext cx="7007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Gerader Verbinder 1023">
                <a:extLst>
                  <a:ext uri="{FF2B5EF4-FFF2-40B4-BE49-F238E27FC236}">
                    <a16:creationId xmlns:a16="http://schemas.microsoft.com/office/drawing/2014/main" id="{10D63675-F13D-7B62-2E68-C77B77216E1D}"/>
                  </a:ext>
                </a:extLst>
              </p:cNvPr>
              <p:cNvCxnSpPr>
                <a:cxnSpLocks/>
              </p:cNvCxnSpPr>
              <p:nvPr/>
            </p:nvCxnSpPr>
            <p:spPr>
              <a:xfrm flipH="1">
                <a:off x="5004443" y="3720143"/>
                <a:ext cx="7007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6780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651" y="-3"/>
            <a:ext cx="10970276"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kumimoji="0" lang="de-DE" sz="2800" b="0" i="0" u="none" strike="noStrike" kern="1200" cap="none" spc="0" normalizeH="0" baseline="0" noProof="0" dirty="0">
                <a:ln>
                  <a:noFill/>
                </a:ln>
                <a:solidFill>
                  <a:schemeClr val="tx1"/>
                </a:solidFill>
                <a:effectLst/>
                <a:uLnTx/>
                <a:uFillTx/>
                <a:latin typeface="+mn-lt"/>
                <a:ea typeface="+mj-ea"/>
                <a:cs typeface="+mj-cs"/>
              </a:rPr>
              <a:t>VNA (Vektorieller Netzwerk Analysator)</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91</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0498F9DE-C681-4BE1-AB30-8458A99109FF}"/>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Mit einem VNA können Impedanzen (Wirk- und Blindwiderstände) und Anpassungen (Stehwellenverhältnisse) als Verlauf von Betrag und Phase über der Frequenz gemessen werden.</a:t>
            </a:r>
          </a:p>
          <a:p>
            <a:pPr marL="0" indent="0">
              <a:buNone/>
              <a:defRPr/>
            </a:pPr>
            <a:endParaRPr lang="de-DE" sz="400" dirty="0">
              <a:solidFill>
                <a:srgbClr val="000000"/>
              </a:solidFill>
            </a:endParaRPr>
          </a:p>
          <a:p>
            <a:pPr marL="0" indent="0">
              <a:buNone/>
              <a:defRPr/>
            </a:pPr>
            <a:r>
              <a:rPr lang="de-DE" dirty="0">
                <a:solidFill>
                  <a:srgbClr val="000000"/>
                </a:solidFill>
              </a:rPr>
              <a:t>Es lassen sich somit Frequenzgänge von z. B. Filtern oder Verstärkern messen oder auch die genauen Resonanzfrequenzen und Impedanzen von Schwingkreisen oder Antennen bestimmen.</a:t>
            </a:r>
          </a:p>
          <a:p>
            <a:pPr marL="0" indent="0">
              <a:buNone/>
              <a:defRPr/>
            </a:pPr>
            <a:endParaRPr lang="de-DE" dirty="0">
              <a:solidFill>
                <a:srgbClr val="000000"/>
              </a:solidFill>
            </a:endParaRPr>
          </a:p>
          <a:p>
            <a:pPr marL="0" indent="0">
              <a:buNone/>
              <a:defRPr/>
            </a:pPr>
            <a:r>
              <a:rPr lang="de-DE" dirty="0">
                <a:solidFill>
                  <a:srgbClr val="000000"/>
                </a:solidFill>
              </a:rPr>
              <a:t>Wichtig ist es, den VNA und den dazugehörigen Messaufbau vor einer Messung mit einem geeigneten Kalibrier-Kit zu kalibrieren:</a:t>
            </a:r>
          </a:p>
          <a:p>
            <a:pPr marL="255581" lvl="1" indent="0">
              <a:buNone/>
              <a:defRPr/>
            </a:pPr>
            <a:r>
              <a:rPr lang="de-DE" sz="1800" dirty="0">
                <a:solidFill>
                  <a:srgbClr val="000000"/>
                </a:solidFill>
              </a:rPr>
              <a:t>SOL(T)-Methode: SOL(T) = Short – Open – Load (- Through, nur wenn zwei Messports vorhanden sind)</a:t>
            </a:r>
          </a:p>
          <a:p>
            <a:pPr marL="0" indent="0">
              <a:buNone/>
              <a:defRPr/>
            </a:pPr>
            <a:endParaRPr lang="de-DE" dirty="0">
              <a:solidFill>
                <a:srgbClr val="000000"/>
              </a:solidFill>
            </a:endParaRPr>
          </a:p>
          <a:p>
            <a:pPr marL="0" indent="0">
              <a:buNone/>
              <a:defRPr/>
            </a:pPr>
            <a:r>
              <a:rPr lang="de-DE" dirty="0">
                <a:solidFill>
                  <a:srgbClr val="000000"/>
                </a:solidFill>
              </a:rPr>
              <a:t>Die Kalibrierung eines VNA lässt sich in den Betriebszuständen Kurzschluss, Leerlauf und Anpassung und Ablesen des jeweiligen SWR überprüfen. Das SWR sollte bei Kurzschluss (Short) und Leerlauf (Open) den Wert unendlich und bei Anpassung (Load) den Wert 1 haben.</a:t>
            </a:r>
          </a:p>
        </p:txBody>
      </p:sp>
    </p:spTree>
    <p:extLst>
      <p:ext uri="{BB962C8B-B14F-4D97-AF65-F5344CB8AC3E}">
        <p14:creationId xmlns:p14="http://schemas.microsoft.com/office/powerpoint/2010/main" val="354151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Störungen elektronischer Geräte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92</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Was sind Störungen?</a:t>
            </a:r>
          </a:p>
          <a:p>
            <a:pPr lvl="1">
              <a:defRPr/>
            </a:pPr>
            <a:r>
              <a:rPr lang="de-DE" dirty="0">
                <a:solidFill>
                  <a:srgbClr val="000000"/>
                </a:solidFill>
              </a:rPr>
              <a:t>Jedes betriebene elektrische Geräte strahlt elektromagnetische Energie ab, gewollt oder ungewollt</a:t>
            </a:r>
          </a:p>
          <a:p>
            <a:pPr lvl="1">
              <a:defRPr/>
            </a:pPr>
            <a:r>
              <a:rPr lang="de-DE" dirty="0">
                <a:solidFill>
                  <a:srgbClr val="000000"/>
                </a:solidFill>
              </a:rPr>
              <a:t>Bei „ungewollt“ kann die Ursache in einem Gerätedefekt liegen oder es sind z.B. unvermeidbare Nebeneffekte der Hauptfunktion, die man versucht auf ein Minimum zu reduzieren</a:t>
            </a:r>
          </a:p>
          <a:p>
            <a:pPr lvl="1">
              <a:defRPr/>
            </a:pPr>
            <a:r>
              <a:rPr lang="de-DE" dirty="0">
                <a:solidFill>
                  <a:srgbClr val="000000"/>
                </a:solidFill>
              </a:rPr>
              <a:t>Sowohl die gewollten als auch die ungewollten Abstrahlungen können in anderen Geräten wiederum deren Hauptfunktion beeinträchtigen, was wir als Störung wahrnehmen</a:t>
            </a:r>
          </a:p>
          <a:p>
            <a:pPr lvl="1">
              <a:defRPr/>
            </a:pPr>
            <a:endParaRPr lang="de-DE" sz="400" dirty="0">
              <a:solidFill>
                <a:srgbClr val="000000"/>
              </a:solidFill>
            </a:endParaRPr>
          </a:p>
          <a:p>
            <a:pPr>
              <a:defRPr/>
            </a:pPr>
            <a:r>
              <a:rPr lang="de-DE" dirty="0">
                <a:solidFill>
                  <a:srgbClr val="000000"/>
                </a:solidFill>
              </a:rPr>
              <a:t>Man spricht von </a:t>
            </a:r>
            <a:r>
              <a:rPr lang="de-DE" b="1" dirty="0">
                <a:solidFill>
                  <a:srgbClr val="000000"/>
                </a:solidFill>
              </a:rPr>
              <a:t>Einströmungen</a:t>
            </a:r>
            <a:r>
              <a:rPr lang="de-DE" dirty="0">
                <a:solidFill>
                  <a:srgbClr val="000000"/>
                </a:solidFill>
              </a:rPr>
              <a:t>, wenn Hochfrequenz </a:t>
            </a:r>
            <a:r>
              <a:rPr lang="de-DE" b="1" dirty="0">
                <a:solidFill>
                  <a:srgbClr val="000000"/>
                </a:solidFill>
              </a:rPr>
              <a:t>über Leitungen oder Kabel</a:t>
            </a:r>
            <a:r>
              <a:rPr lang="de-DE" dirty="0">
                <a:solidFill>
                  <a:srgbClr val="000000"/>
                </a:solidFill>
              </a:rPr>
              <a:t> in ein Gerät gelangt und von </a:t>
            </a:r>
            <a:r>
              <a:rPr lang="de-DE" b="1" dirty="0">
                <a:solidFill>
                  <a:srgbClr val="000000"/>
                </a:solidFill>
              </a:rPr>
              <a:t>Einstrahlungen</a:t>
            </a:r>
            <a:r>
              <a:rPr lang="de-DE" dirty="0">
                <a:solidFill>
                  <a:srgbClr val="000000"/>
                </a:solidFill>
              </a:rPr>
              <a:t>, wenn Hochfrequenz </a:t>
            </a:r>
            <a:r>
              <a:rPr lang="de-DE" b="1" dirty="0">
                <a:solidFill>
                  <a:srgbClr val="000000"/>
                </a:solidFill>
              </a:rPr>
              <a:t>über ungenügend abgeschirmte Gehäuse direkt</a:t>
            </a:r>
            <a:r>
              <a:rPr lang="de-DE" dirty="0">
                <a:solidFill>
                  <a:srgbClr val="000000"/>
                </a:solidFill>
              </a:rPr>
              <a:t> in die Elektronik gelangt.</a:t>
            </a:r>
          </a:p>
          <a:p>
            <a:pPr>
              <a:defRPr/>
            </a:pPr>
            <a:r>
              <a:rPr lang="de-DE" dirty="0">
                <a:solidFill>
                  <a:srgbClr val="000000"/>
                </a:solidFill>
              </a:rPr>
              <a:t>Auch die Aussendung des reinen Nutzsignals kann in benachbarten Empfängern durch </a:t>
            </a:r>
            <a:r>
              <a:rPr lang="de-DE" b="1" dirty="0">
                <a:solidFill>
                  <a:srgbClr val="000000"/>
                </a:solidFill>
              </a:rPr>
              <a:t>Übersteuerung</a:t>
            </a:r>
            <a:r>
              <a:rPr lang="de-DE" dirty="0">
                <a:solidFill>
                  <a:srgbClr val="000000"/>
                </a:solidFill>
              </a:rPr>
              <a:t> eine </a:t>
            </a:r>
            <a:r>
              <a:rPr lang="de-DE" b="1" dirty="0">
                <a:solidFill>
                  <a:srgbClr val="000000"/>
                </a:solidFill>
              </a:rPr>
              <a:t>störende Beeinflussung</a:t>
            </a:r>
            <a:r>
              <a:rPr lang="de-DE" dirty="0">
                <a:solidFill>
                  <a:srgbClr val="000000"/>
                </a:solidFill>
              </a:rPr>
              <a:t> haben. Um die </a:t>
            </a:r>
            <a:r>
              <a:rPr lang="de-DE" b="1" dirty="0">
                <a:solidFill>
                  <a:srgbClr val="000000"/>
                </a:solidFill>
              </a:rPr>
              <a:t>Störwahrscheinlichkeit</a:t>
            </a:r>
            <a:r>
              <a:rPr lang="de-DE" dirty="0">
                <a:solidFill>
                  <a:srgbClr val="000000"/>
                </a:solidFill>
              </a:rPr>
              <a:t> zu </a:t>
            </a:r>
            <a:r>
              <a:rPr lang="de-DE" b="1" dirty="0">
                <a:solidFill>
                  <a:srgbClr val="000000"/>
                </a:solidFill>
              </a:rPr>
              <a:t>reduzieren</a:t>
            </a:r>
            <a:r>
              <a:rPr lang="de-DE" dirty="0">
                <a:solidFill>
                  <a:srgbClr val="000000"/>
                </a:solidFill>
              </a:rPr>
              <a:t> sollte daher die genutzte </a:t>
            </a:r>
            <a:r>
              <a:rPr lang="de-DE" b="1" dirty="0">
                <a:solidFill>
                  <a:srgbClr val="000000"/>
                </a:solidFill>
              </a:rPr>
              <a:t>Sendeleistung</a:t>
            </a:r>
            <a:r>
              <a:rPr lang="de-DE" dirty="0">
                <a:solidFill>
                  <a:srgbClr val="000000"/>
                </a:solidFill>
              </a:rPr>
              <a:t> auf das für eine sichere Kommunikation </a:t>
            </a:r>
            <a:r>
              <a:rPr lang="de-DE" b="1" dirty="0">
                <a:solidFill>
                  <a:srgbClr val="000000"/>
                </a:solidFill>
              </a:rPr>
              <a:t>erforderliche Minimum</a:t>
            </a:r>
            <a:r>
              <a:rPr lang="de-DE" dirty="0">
                <a:solidFill>
                  <a:srgbClr val="000000"/>
                </a:solidFill>
              </a:rPr>
              <a:t> eingestellt werden. Das empfiehlt sich in Ballungsgebieten besonders während der abendlichen Fernsehstunden.</a:t>
            </a:r>
          </a:p>
          <a:p>
            <a:pPr>
              <a:defRPr/>
            </a:pPr>
            <a:endParaRPr lang="de-DE"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174252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Störungen elektronischer Geräte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93</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latin typeface="Bosch Office Sans"/>
              </a:rPr>
              <a:t>Unerwünschte Aussendungen (Nebenausstrahlungen) eines Senders sind auf das geringst mögliche Maß zu beschränken und dürfen bestimmte Grenzwerte nicht überschreiten:</a:t>
            </a:r>
          </a:p>
          <a:p>
            <a:pPr>
              <a:defRPr/>
            </a:pPr>
            <a:endParaRPr lang="de-DE" dirty="0">
              <a:solidFill>
                <a:srgbClr val="000000"/>
              </a:solidFill>
            </a:endParaRPr>
          </a:p>
        </p:txBody>
      </p:sp>
      <p:graphicFrame>
        <p:nvGraphicFramePr>
          <p:cNvPr id="7" name="Tabelle 6">
            <a:extLst>
              <a:ext uri="{FF2B5EF4-FFF2-40B4-BE49-F238E27FC236}">
                <a16:creationId xmlns:a16="http://schemas.microsoft.com/office/drawing/2014/main" id="{6F2A6178-42F2-B847-3AD8-C14DEC8249C8}"/>
              </a:ext>
            </a:extLst>
          </p:cNvPr>
          <p:cNvGraphicFramePr>
            <a:graphicFrameLocks noGrp="1"/>
          </p:cNvGraphicFramePr>
          <p:nvPr/>
        </p:nvGraphicFramePr>
        <p:xfrm>
          <a:off x="892020" y="2192176"/>
          <a:ext cx="9184284" cy="2677160"/>
        </p:xfrm>
        <a:graphic>
          <a:graphicData uri="http://schemas.openxmlformats.org/drawingml/2006/table">
            <a:tbl>
              <a:tblPr firstRow="1" bandRow="1">
                <a:tableStyleId>{5C22544A-7EE6-4342-B048-85BDC9FD1C3A}</a:tableStyleId>
              </a:tblPr>
              <a:tblGrid>
                <a:gridCol w="2155332">
                  <a:extLst>
                    <a:ext uri="{9D8B030D-6E8A-4147-A177-3AD203B41FA5}">
                      <a16:colId xmlns:a16="http://schemas.microsoft.com/office/drawing/2014/main" val="2102194439"/>
                    </a:ext>
                  </a:extLst>
                </a:gridCol>
                <a:gridCol w="3967524">
                  <a:extLst>
                    <a:ext uri="{9D8B030D-6E8A-4147-A177-3AD203B41FA5}">
                      <a16:colId xmlns:a16="http://schemas.microsoft.com/office/drawing/2014/main" val="3021879571"/>
                    </a:ext>
                  </a:extLst>
                </a:gridCol>
                <a:gridCol w="3061428">
                  <a:extLst>
                    <a:ext uri="{9D8B030D-6E8A-4147-A177-3AD203B41FA5}">
                      <a16:colId xmlns:a16="http://schemas.microsoft.com/office/drawing/2014/main" val="3045697081"/>
                    </a:ext>
                  </a:extLst>
                </a:gridCol>
              </a:tblGrid>
              <a:tr h="370840">
                <a:tc>
                  <a:txBody>
                    <a:bodyPr/>
                    <a:lstStyle/>
                    <a:p>
                      <a:r>
                        <a:rPr lang="de-DE" sz="1600" b="0" dirty="0">
                          <a:solidFill>
                            <a:schemeClr val="tx1"/>
                          </a:solidFill>
                          <a:latin typeface="Bosch Office Sans" pitchFamily="2" charset="0"/>
                        </a:rPr>
                        <a:t>Frequenzbereich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0" kern="1200" dirty="0">
                          <a:solidFill>
                            <a:schemeClr val="tx1"/>
                          </a:solidFill>
                          <a:latin typeface="Bosch Office Sans" pitchFamily="2" charset="0"/>
                          <a:ea typeface="+mn-ea"/>
                          <a:cs typeface="+mn-cs"/>
                        </a:rPr>
                        <a:t>Erforderliche Dämpfung unerwünschter Aussendungen</a:t>
                      </a:r>
                      <a:br>
                        <a:rPr lang="de-DE" sz="1600" b="0" kern="1200" dirty="0">
                          <a:solidFill>
                            <a:schemeClr val="tx1"/>
                          </a:solidFill>
                          <a:latin typeface="Bosch Office Sans" pitchFamily="2" charset="0"/>
                          <a:ea typeface="+mn-ea"/>
                          <a:cs typeface="+mn-cs"/>
                        </a:rPr>
                      </a:br>
                      <a:r>
                        <a:rPr lang="de-DE" sz="1600" b="0" kern="1200" dirty="0">
                          <a:solidFill>
                            <a:schemeClr val="tx1"/>
                          </a:solidFill>
                          <a:latin typeface="Bosch Office Sans" pitchFamily="2" charset="0"/>
                          <a:ea typeface="+mn-ea"/>
                          <a:cs typeface="+mn-cs"/>
                        </a:rPr>
                        <a:t>(gegenüber der maximalen PEP)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0" kern="1200" dirty="0">
                          <a:solidFill>
                            <a:schemeClr val="tx1"/>
                          </a:solidFill>
                          <a:latin typeface="Bosch Office Sans" pitchFamily="2" charset="0"/>
                          <a:ea typeface="+mn-ea"/>
                          <a:cs typeface="+mn-cs"/>
                        </a:rPr>
                        <a:t>Alternativ zulässige maximale Leistung</a:t>
                      </a:r>
                      <a:br>
                        <a:rPr lang="de-DE" sz="1600" b="0" kern="1200" dirty="0">
                          <a:solidFill>
                            <a:schemeClr val="tx1"/>
                          </a:solidFill>
                          <a:latin typeface="Bosch Office Sans" pitchFamily="2" charset="0"/>
                          <a:ea typeface="+mn-ea"/>
                          <a:cs typeface="+mn-cs"/>
                        </a:rPr>
                      </a:br>
                      <a:r>
                        <a:rPr lang="de-DE" sz="1600" b="0" kern="1200" dirty="0">
                          <a:solidFill>
                            <a:schemeClr val="tx1"/>
                          </a:solidFill>
                          <a:latin typeface="Bosch Office Sans" pitchFamily="2" charset="0"/>
                          <a:ea typeface="+mn-ea"/>
                          <a:cs typeface="+mn-cs"/>
                        </a:rPr>
                        <a:t>unerwünschter Aussendungen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6997535"/>
                  </a:ext>
                </a:extLst>
              </a:tr>
              <a:tr h="370840">
                <a:tc>
                  <a:txBody>
                    <a:bodyPr/>
                    <a:lstStyle/>
                    <a:p>
                      <a:r>
                        <a:rPr lang="de-DE" sz="1600" b="0" dirty="0">
                          <a:solidFill>
                            <a:schemeClr val="tx1"/>
                          </a:solidFill>
                          <a:latin typeface="Bosch Office Sans" pitchFamily="2" charset="0"/>
                        </a:rPr>
                        <a:t>0,15 – 1,7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0" dirty="0">
                          <a:solidFill>
                            <a:schemeClr val="tx1"/>
                          </a:solidFill>
                          <a:latin typeface="Bosch Office Sans" pitchFamily="2" charset="0"/>
                        </a:rPr>
                        <a:t>60 dB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0" dirty="0">
                          <a:solidFill>
                            <a:schemeClr val="tx1"/>
                          </a:solidFill>
                          <a:latin typeface="Bosch Office Sans" pitchFamily="2" charset="0"/>
                        </a:rPr>
                        <a:t>0,25 µW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8865232"/>
                  </a:ext>
                </a:extLst>
              </a:tr>
              <a:tr h="370840">
                <a:tc>
                  <a:txBody>
                    <a:bodyPr/>
                    <a:lstStyle/>
                    <a:p>
                      <a:r>
                        <a:rPr lang="de-DE" sz="1600" b="0" dirty="0">
                          <a:solidFill>
                            <a:schemeClr val="tx1"/>
                          </a:solidFill>
                          <a:latin typeface="Bosch Office Sans" pitchFamily="2" charset="0"/>
                        </a:rPr>
                        <a:t>1,7 – 35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0" dirty="0">
                          <a:solidFill>
                            <a:schemeClr val="tx1"/>
                          </a:solidFill>
                          <a:latin typeface="Bosch Office Sans" pitchFamily="2" charset="0"/>
                        </a:rPr>
                        <a:t>40 dB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osch Office Sans" pitchFamily="2" charset="0"/>
                        </a:rPr>
                        <a:t>0,25 µW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7540854"/>
                  </a:ext>
                </a:extLst>
              </a:tr>
              <a:tr h="370840">
                <a:tc>
                  <a:txBody>
                    <a:bodyPr/>
                    <a:lstStyle/>
                    <a:p>
                      <a:r>
                        <a:rPr lang="de-DE" sz="1600" b="0" dirty="0">
                          <a:solidFill>
                            <a:schemeClr val="tx1"/>
                          </a:solidFill>
                          <a:latin typeface="Bosch Office Sans" pitchFamily="2" charset="0"/>
                        </a:rPr>
                        <a:t>35 – 50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0" dirty="0">
                          <a:solidFill>
                            <a:schemeClr val="tx1"/>
                          </a:solidFill>
                          <a:latin typeface="Bosch Office Sans" pitchFamily="2" charset="0"/>
                        </a:rPr>
                        <a:t>40</a:t>
                      </a:r>
                      <a:r>
                        <a:rPr lang="de-DE" sz="1600" b="0" baseline="0" dirty="0">
                          <a:solidFill>
                            <a:schemeClr val="tx1"/>
                          </a:solidFill>
                          <a:latin typeface="Bosch Office Sans" pitchFamily="2" charset="0"/>
                        </a:rPr>
                        <a:t> dB + 129,1 * </a:t>
                      </a:r>
                      <a:r>
                        <a:rPr lang="de-DE" sz="1600" b="0" baseline="0" dirty="0" err="1">
                          <a:solidFill>
                            <a:schemeClr val="tx1"/>
                          </a:solidFill>
                          <a:latin typeface="Bosch Office Sans" pitchFamily="2" charset="0"/>
                        </a:rPr>
                        <a:t>lg</a:t>
                      </a:r>
                      <a:r>
                        <a:rPr lang="de-DE" sz="1600" b="0" baseline="0" dirty="0">
                          <a:solidFill>
                            <a:schemeClr val="tx1"/>
                          </a:solidFill>
                          <a:latin typeface="Bosch Office Sans" pitchFamily="2" charset="0"/>
                        </a:rPr>
                        <a:t> ( f</a:t>
                      </a:r>
                      <a:r>
                        <a:rPr lang="de-DE" sz="1600" b="0" baseline="-25000" dirty="0">
                          <a:solidFill>
                            <a:schemeClr val="tx1"/>
                          </a:solidFill>
                          <a:latin typeface="Bosch Office Sans" pitchFamily="2" charset="0"/>
                        </a:rPr>
                        <a:t>[MHz]</a:t>
                      </a:r>
                      <a:r>
                        <a:rPr lang="de-DE" sz="1600" b="0" baseline="0" dirty="0">
                          <a:solidFill>
                            <a:schemeClr val="tx1"/>
                          </a:solidFill>
                          <a:latin typeface="Bosch Office Sans" pitchFamily="2" charset="0"/>
                        </a:rPr>
                        <a:t> / 35 )</a:t>
                      </a:r>
                      <a:endParaRPr lang="de-DE" sz="1600" b="0" dirty="0">
                        <a:solidFill>
                          <a:schemeClr val="tx1"/>
                        </a:solidFill>
                        <a:latin typeface="Bosch Office San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osch Office Sans" pitchFamily="2" charset="0"/>
                        </a:rPr>
                        <a:t>0,25 µW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303425"/>
                  </a:ext>
                </a:extLst>
              </a:tr>
              <a:tr h="370840">
                <a:tc>
                  <a:txBody>
                    <a:bodyPr/>
                    <a:lstStyle/>
                    <a:p>
                      <a:r>
                        <a:rPr lang="de-DE" sz="1600" b="0" dirty="0">
                          <a:solidFill>
                            <a:schemeClr val="tx1"/>
                          </a:solidFill>
                          <a:latin typeface="Bosch Office Sans" pitchFamily="2" charset="0"/>
                        </a:rPr>
                        <a:t>50 – 1000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0" dirty="0">
                          <a:solidFill>
                            <a:schemeClr val="tx1"/>
                          </a:solidFill>
                          <a:latin typeface="Bosch Office Sans" pitchFamily="2" charset="0"/>
                        </a:rPr>
                        <a:t>60 dB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sz="1600" b="0">
                          <a:solidFill>
                            <a:schemeClr val="tx1"/>
                          </a:solidFill>
                          <a:latin typeface="Bosch Office Sans" pitchFamily="2" charset="0"/>
                        </a:rPr>
                        <a:t>0,25 µW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3954887"/>
                  </a:ext>
                </a:extLst>
              </a:tr>
              <a:tr h="370840">
                <a:tc>
                  <a:txBody>
                    <a:bodyPr/>
                    <a:lstStyle/>
                    <a:p>
                      <a:r>
                        <a:rPr lang="de-DE" sz="1600" b="0" dirty="0">
                          <a:solidFill>
                            <a:schemeClr val="tx1"/>
                          </a:solidFill>
                          <a:latin typeface="Bosch Office Sans" pitchFamily="2" charset="0"/>
                        </a:rPr>
                        <a:t>1</a:t>
                      </a:r>
                      <a:r>
                        <a:rPr lang="de-DE" sz="1600" b="0" baseline="0" dirty="0">
                          <a:solidFill>
                            <a:schemeClr val="tx1"/>
                          </a:solidFill>
                          <a:latin typeface="Bosch Office Sans" pitchFamily="2" charset="0"/>
                        </a:rPr>
                        <a:t> – 40 GHz</a:t>
                      </a:r>
                      <a:endParaRPr lang="de-DE" sz="1600" b="0" dirty="0">
                        <a:solidFill>
                          <a:schemeClr val="tx1"/>
                        </a:solidFill>
                        <a:latin typeface="Bosch Office San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0" dirty="0">
                          <a:solidFill>
                            <a:schemeClr val="tx1"/>
                          </a:solidFill>
                          <a:latin typeface="Bosch Office Sans" pitchFamily="2" charset="0"/>
                        </a:rPr>
                        <a:t>50 dB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22686" rtl="0" eaLnBrk="1" fontAlgn="auto" latinLnBrk="0" hangingPunct="1">
                        <a:lnSpc>
                          <a:spcPct val="100000"/>
                        </a:lnSpc>
                        <a:spcBef>
                          <a:spcPts val="0"/>
                        </a:spcBef>
                        <a:spcAft>
                          <a:spcPts val="0"/>
                        </a:spcAft>
                        <a:buClrTx/>
                        <a:buSzTx/>
                        <a:buFontTx/>
                        <a:buNone/>
                        <a:tabLst/>
                        <a:defRPr/>
                      </a:pPr>
                      <a:r>
                        <a:rPr lang="de-DE" sz="1600" b="0" dirty="0">
                          <a:solidFill>
                            <a:schemeClr val="tx1"/>
                          </a:solidFill>
                          <a:latin typeface="Bosch Office Sans" pitchFamily="2" charset="0"/>
                        </a:rPr>
                        <a:t>1 µW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9415778"/>
                  </a:ext>
                </a:extLst>
              </a:tr>
            </a:tbl>
          </a:graphicData>
        </a:graphic>
      </p:graphicFrame>
      <p:sp>
        <p:nvSpPr>
          <p:cNvPr id="8" name="Textfeld 7">
            <a:extLst>
              <a:ext uri="{FF2B5EF4-FFF2-40B4-BE49-F238E27FC236}">
                <a16:creationId xmlns:a16="http://schemas.microsoft.com/office/drawing/2014/main" id="{58A94CCF-2BDC-BF01-3C4E-2FD3ABDA17AA}"/>
              </a:ext>
            </a:extLst>
          </p:cNvPr>
          <p:cNvSpPr txBox="1"/>
          <p:nvPr/>
        </p:nvSpPr>
        <p:spPr>
          <a:xfrm>
            <a:off x="3302845" y="4886800"/>
            <a:ext cx="6837128" cy="215444"/>
          </a:xfrm>
          <a:prstGeom prst="rect">
            <a:avLst/>
          </a:prstGeom>
          <a:noFill/>
        </p:spPr>
        <p:txBody>
          <a:bodyPr wrap="none" rtlCol="0">
            <a:spAutoFit/>
          </a:bodyPr>
          <a:lstStyle/>
          <a:p>
            <a:r>
              <a:rPr lang="de-DE" sz="800" dirty="0"/>
              <a:t>Quelle: </a:t>
            </a:r>
            <a:r>
              <a:rPr lang="de-DE" sz="800" dirty="0" err="1"/>
              <a:t>BNetzA</a:t>
            </a:r>
            <a:r>
              <a:rPr lang="de-DE" sz="800" dirty="0"/>
              <a:t>, Verfügung Nr. 33/2007 Amateurfunk; Richtwerte für unerwünschte Aussendungen gemäß § 16 Abs. 4 Satz 2 der Amateurfunkverordnung (AFuV)</a:t>
            </a:r>
            <a:endParaRPr lang="de-DE" sz="800" dirty="0">
              <a:solidFill>
                <a:srgbClr val="FF0000"/>
              </a:solidFill>
            </a:endParaRPr>
          </a:p>
        </p:txBody>
      </p:sp>
    </p:spTree>
    <p:extLst>
      <p:ext uri="{BB962C8B-B14F-4D97-AF65-F5344CB8AC3E}">
        <p14:creationId xmlns:p14="http://schemas.microsoft.com/office/powerpoint/2010/main" val="28978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Störungen elektronischer Geräte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94</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Wird eine Antenne mit hohem Gewinn (z. B. </a:t>
            </a:r>
            <a:r>
              <a:rPr lang="de-DE" dirty="0" err="1">
                <a:solidFill>
                  <a:srgbClr val="000000"/>
                </a:solidFill>
              </a:rPr>
              <a:t>Yagi</a:t>
            </a:r>
            <a:r>
              <a:rPr lang="de-DE" dirty="0">
                <a:solidFill>
                  <a:srgbClr val="000000"/>
                </a:solidFill>
              </a:rPr>
              <a:t>) im 70cm-Band auf eine in unmittelbarer Nachbarschaft befindliche terrestrische Fernsehempfangsantenne gerichtet, so kann dies im Sendefall zur Übersteuerung des Fernsehempfängers führen, was man am Rückgang dessen Empfindlichkeit erkennen kann.</a:t>
            </a:r>
          </a:p>
          <a:p>
            <a:pPr>
              <a:defRPr/>
            </a:pPr>
            <a:endParaRPr lang="de-DE" sz="400" dirty="0">
              <a:solidFill>
                <a:srgbClr val="000000"/>
              </a:solidFill>
            </a:endParaRPr>
          </a:p>
          <a:p>
            <a:pPr>
              <a:defRPr/>
            </a:pPr>
            <a:r>
              <a:rPr lang="de-DE" dirty="0">
                <a:solidFill>
                  <a:srgbClr val="000000"/>
                </a:solidFill>
              </a:rPr>
              <a:t>Hochfrequenzströme koppeln auch in das 230V-Versogungsnetz ein, wenn z. B. Kurzwellenantennen in der Nähe und parallel zu 230V-Wechselstromleitungen verlaufen. Insbesondere in Häuserzeilen (Reihenhaus) sollte der Antennendraht daher rechtwinklig zur Häuserreihe aufgespannt werden)</a:t>
            </a:r>
          </a:p>
          <a:p>
            <a:pPr>
              <a:defRPr/>
            </a:pPr>
            <a:endParaRPr lang="de-DE" sz="400" dirty="0">
              <a:solidFill>
                <a:srgbClr val="000000"/>
              </a:solidFill>
            </a:endParaRPr>
          </a:p>
          <a:p>
            <a:pPr>
              <a:defRPr/>
            </a:pPr>
            <a:r>
              <a:rPr lang="de-DE" dirty="0">
                <a:solidFill>
                  <a:srgbClr val="000000"/>
                </a:solidFill>
              </a:rPr>
              <a:t>Um die Störwahrscheinlichkeit im eigenen Haus zu verringern, empfiehlt es sich, für Sendeantennen eine separate HF-Erdleitung zu verwenden</a:t>
            </a:r>
          </a:p>
          <a:p>
            <a:pPr>
              <a:defRPr/>
            </a:pPr>
            <a:endParaRPr lang="de-DE" sz="400" dirty="0">
              <a:solidFill>
                <a:srgbClr val="000000"/>
              </a:solidFill>
            </a:endParaRPr>
          </a:p>
          <a:p>
            <a:pPr>
              <a:defRPr/>
            </a:pPr>
            <a:r>
              <a:rPr lang="de-DE" dirty="0">
                <a:solidFill>
                  <a:srgbClr val="000000"/>
                </a:solidFill>
              </a:rPr>
              <a:t>Insbesondere Kleinleistungsgeräte mit empfindlicher Elektronik (z. B. LED-Lampen mit Netzanschluss) zeigen merklich störende Beeinflussungen durch Aussendungen eines Amateurfunksenders</a:t>
            </a:r>
          </a:p>
          <a:p>
            <a:pPr>
              <a:defRPr/>
            </a:pPr>
            <a:endParaRPr lang="de-DE" sz="400" dirty="0">
              <a:solidFill>
                <a:srgbClr val="000000"/>
              </a:solidFill>
            </a:endParaRPr>
          </a:p>
          <a:p>
            <a:pPr>
              <a:defRPr/>
            </a:pPr>
            <a:r>
              <a:rPr lang="de-DE" dirty="0">
                <a:solidFill>
                  <a:srgbClr val="000000"/>
                </a:solidFill>
              </a:rPr>
              <a:t>Auch bei ausgeschalteten Stereoanlagen können Einstrahlungen Geräusche aus den Lautsprechern hervorrufen.  Ursache ist hier die Gleichrichtung starker HF-Signale in der NF-Stufe der Stereoanlage </a:t>
            </a:r>
          </a:p>
          <a:p>
            <a:pPr>
              <a:defRPr/>
            </a:pPr>
            <a:endParaRPr lang="de-DE" dirty="0">
              <a:solidFill>
                <a:srgbClr val="000000"/>
              </a:solidFill>
            </a:endParaRPr>
          </a:p>
        </p:txBody>
      </p:sp>
    </p:spTree>
    <p:extLst>
      <p:ext uri="{BB962C8B-B14F-4D97-AF65-F5344CB8AC3E}">
        <p14:creationId xmlns:p14="http://schemas.microsoft.com/office/powerpoint/2010/main" val="387914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Störungen elektronischer Geräte</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95</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r>
              <a:rPr lang="de-DE" dirty="0">
                <a:solidFill>
                  <a:srgbClr val="000000"/>
                </a:solidFill>
              </a:rPr>
              <a:t>Mögliche Maßnahmen:</a:t>
            </a:r>
          </a:p>
          <a:p>
            <a:pPr lvl="1">
              <a:defRPr/>
            </a:pPr>
            <a:r>
              <a:rPr lang="de-DE" b="1" dirty="0">
                <a:solidFill>
                  <a:srgbClr val="000000"/>
                </a:solidFill>
              </a:rPr>
              <a:t>geschirmte Lautsprecherleitungen</a:t>
            </a:r>
            <a:r>
              <a:rPr lang="de-DE" dirty="0">
                <a:solidFill>
                  <a:srgbClr val="000000"/>
                </a:solidFill>
              </a:rPr>
              <a:t> einsetzen, um HF-Einstrahlung in die NF-Endstufe der Stereoanlage zu reduzieren</a:t>
            </a:r>
          </a:p>
          <a:p>
            <a:pPr lvl="1">
              <a:defRPr/>
            </a:pPr>
            <a:r>
              <a:rPr lang="de-DE" b="1" dirty="0">
                <a:solidFill>
                  <a:srgbClr val="000000"/>
                </a:solidFill>
              </a:rPr>
              <a:t>geschirmte Leitungen</a:t>
            </a:r>
            <a:r>
              <a:rPr lang="de-DE" dirty="0">
                <a:solidFill>
                  <a:srgbClr val="000000"/>
                </a:solidFill>
              </a:rPr>
              <a:t> für Türsprechanlagen einsetzen</a:t>
            </a:r>
          </a:p>
          <a:p>
            <a:pPr lvl="1">
              <a:defRPr/>
            </a:pPr>
            <a:r>
              <a:rPr lang="de-DE" b="1" dirty="0">
                <a:solidFill>
                  <a:srgbClr val="000000"/>
                </a:solidFill>
              </a:rPr>
              <a:t>Abschirmgehäuse möglichst als geschlossenes Metallgehäuse</a:t>
            </a:r>
          </a:p>
          <a:p>
            <a:pPr lvl="1">
              <a:defRPr/>
            </a:pPr>
            <a:r>
              <a:rPr lang="de-DE" b="1" dirty="0">
                <a:solidFill>
                  <a:srgbClr val="000000"/>
                </a:solidFill>
              </a:rPr>
              <a:t>Geeignete Filter </a:t>
            </a:r>
            <a:r>
              <a:rPr lang="de-DE" dirty="0">
                <a:solidFill>
                  <a:srgbClr val="000000"/>
                </a:solidFill>
              </a:rPr>
              <a:t>in Zuleitungen gestörter Geräte einfügen, z. B. Hochpassfilter am Fernsehempfängerantenneneingang, um KW-Sendesignal-Einkopplung zu verringern, Außenantenne statt Zimmerantenne bei gestörtem Fernsehempfänger</a:t>
            </a:r>
          </a:p>
          <a:p>
            <a:pPr lvl="1">
              <a:defRPr/>
            </a:pPr>
            <a:r>
              <a:rPr lang="de-DE" b="1" dirty="0">
                <a:solidFill>
                  <a:srgbClr val="000000"/>
                </a:solidFill>
              </a:rPr>
              <a:t>Mantelwellendrossel </a:t>
            </a:r>
            <a:r>
              <a:rPr lang="de-DE" dirty="0">
                <a:solidFill>
                  <a:srgbClr val="000000"/>
                </a:solidFill>
              </a:rPr>
              <a:t>im ein Fernseh-Antennenzuführungskabel zur </a:t>
            </a:r>
            <a:r>
              <a:rPr lang="de-DE" b="1" dirty="0">
                <a:solidFill>
                  <a:srgbClr val="000000"/>
                </a:solidFill>
              </a:rPr>
              <a:t>Unterdrückung von Gleichtakt-HF-Störsignalen</a:t>
            </a:r>
          </a:p>
          <a:p>
            <a:pPr marL="233983" lvl="1" indent="0">
              <a:buNone/>
              <a:defRPr/>
            </a:pPr>
            <a:endParaRPr lang="de-DE" sz="400" dirty="0">
              <a:solidFill>
                <a:srgbClr val="000000"/>
              </a:solidFill>
            </a:endParaRPr>
          </a:p>
          <a:p>
            <a:pPr marL="0" indent="-21598">
              <a:buNone/>
              <a:defRPr/>
            </a:pPr>
            <a:r>
              <a:rPr lang="de-DE" dirty="0">
                <a:solidFill>
                  <a:srgbClr val="000000"/>
                </a:solidFill>
              </a:rPr>
              <a:t>Störungen können z. B. auch durch Intermodulation hervorgerufen werden. Dabei entstehen Phantomsignale, die bei Abschalten von beteiligten Mischfrequenzen verschwinden. Auch korrodierte Anschlüsse können in Sendernähe unerwünschte Mischprodukte erzeugen.</a:t>
            </a:r>
          </a:p>
          <a:p>
            <a:pPr marL="0" indent="-21598">
              <a:buNone/>
              <a:defRPr/>
            </a:pPr>
            <a:r>
              <a:rPr lang="de-DE" dirty="0">
                <a:solidFill>
                  <a:srgbClr val="000000"/>
                </a:solidFill>
              </a:rPr>
              <a:t>Im Falle von nachbarschaftlich gemeldeten Störungen den zeitlichen Zusammenhang mit den eigenen Amateurfunkaussendungen überprüfen und ggf. Hilfe bei der Störungsbeseitigung anbieten.</a:t>
            </a:r>
          </a:p>
          <a:p>
            <a:pPr marL="0" indent="-21598">
              <a:buNone/>
              <a:defRPr/>
            </a:pPr>
            <a:r>
              <a:rPr lang="de-DE" dirty="0">
                <a:solidFill>
                  <a:srgbClr val="000000"/>
                </a:solidFill>
              </a:rPr>
              <a:t>Schlagen alle Bemühungen fehl, hervorgerufene Störungen zu verringern, kann die BNetzA um Prüfung der Gegebenheiten gebeten werden. </a:t>
            </a:r>
          </a:p>
        </p:txBody>
      </p:sp>
    </p:spTree>
    <p:extLst>
      <p:ext uri="{BB962C8B-B14F-4D97-AF65-F5344CB8AC3E}">
        <p14:creationId xmlns:p14="http://schemas.microsoft.com/office/powerpoint/2010/main" val="157925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1D334AA-F41B-90BC-5CA6-442B1BA979E3}"/>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0794C01-5736-CFC8-EAF1-224242D3F988}"/>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2440F5D-70D2-51E0-442D-94279918C850}"/>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Unerwünschte Aussendungen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p:cNvSpPr>
            <a:spLocks noGrp="1"/>
          </p:cNvSpPr>
          <p:nvPr>
            <p:ph type="sldNum" sz="quarter" idx="12"/>
          </p:nvPr>
        </p:nvSpPr>
        <p:spPr/>
        <p:txBody>
          <a:bodyPr/>
          <a:lstStyle/>
          <a:p>
            <a:fld id="{3307B100-4A02-46EA-9FCF-1AF3187D809C}" type="slidenum">
              <a:rPr lang="de-DE" smtClean="0">
                <a:solidFill>
                  <a:schemeClr val="tx1"/>
                </a:solidFill>
              </a:rPr>
              <a:t>96</a:t>
            </a:fld>
            <a:endParaRPr lang="de-DE" dirty="0">
              <a:solidFill>
                <a:schemeClr val="tx1"/>
              </a:solidFill>
            </a:endParaRPr>
          </a:p>
        </p:txBody>
      </p:sp>
      <p:sp>
        <p:nvSpPr>
          <p:cNvPr id="11" name="Textplatzhalter 2">
            <a:extLst>
              <a:ext uri="{FF2B5EF4-FFF2-40B4-BE49-F238E27FC236}">
                <a16:creationId xmlns:a16="http://schemas.microsoft.com/office/drawing/2014/main" id="{710CD53F-8C67-4B31-AAA5-92CF477D6011}"/>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0AB29AA3-B673-F888-8DFB-30C1DAA24C84}"/>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06C3E10A-5616-16E3-44FE-DEEBF8044AB0}"/>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9D3D4910-9CF5-09E3-33B1-1FFB544D4C0E}"/>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1726CDDD-CB88-801E-1676-2AFCF338BFB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847A09E8-C848-B9D4-D603-BC10D2B93A63}"/>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unerwünschter Aussendungen am Senderausgang unter Einbeziehung ggf. verwendeter Zusatzgeräte (SWR-Meter, Tiefpassfilter, …) messen.</a:t>
            </a:r>
          </a:p>
          <a:p>
            <a:pPr>
              <a:defRPr/>
            </a:pPr>
            <a:r>
              <a:rPr lang="de-DE" dirty="0">
                <a:solidFill>
                  <a:srgbClr val="000000"/>
                </a:solidFill>
              </a:rPr>
              <a:t>Um Störungen durch </a:t>
            </a:r>
            <a:r>
              <a:rPr lang="de-DE" b="1" dirty="0">
                <a:solidFill>
                  <a:srgbClr val="000000"/>
                </a:solidFill>
              </a:rPr>
              <a:t>Oberwellen</a:t>
            </a:r>
            <a:r>
              <a:rPr lang="de-DE" dirty="0">
                <a:solidFill>
                  <a:srgbClr val="000000"/>
                </a:solidFill>
              </a:rPr>
              <a:t> zu </a:t>
            </a:r>
            <a:r>
              <a:rPr lang="de-DE" b="1" dirty="0">
                <a:solidFill>
                  <a:srgbClr val="000000"/>
                </a:solidFill>
              </a:rPr>
              <a:t>vermeiden</a:t>
            </a:r>
            <a:r>
              <a:rPr lang="de-DE" dirty="0">
                <a:solidFill>
                  <a:srgbClr val="000000"/>
                </a:solidFill>
              </a:rPr>
              <a:t>, sollte der </a:t>
            </a:r>
            <a:r>
              <a:rPr lang="de-DE" b="1" dirty="0">
                <a:solidFill>
                  <a:srgbClr val="000000"/>
                </a:solidFill>
              </a:rPr>
              <a:t>Träger</a:t>
            </a:r>
            <a:r>
              <a:rPr lang="de-DE" dirty="0">
                <a:solidFill>
                  <a:srgbClr val="000000"/>
                </a:solidFill>
              </a:rPr>
              <a:t> einer hochfrequenten Schwingung </a:t>
            </a:r>
            <a:r>
              <a:rPr lang="de-DE" b="1" dirty="0">
                <a:solidFill>
                  <a:srgbClr val="000000"/>
                </a:solidFill>
              </a:rPr>
              <a:t>sinusförmig</a:t>
            </a:r>
            <a:r>
              <a:rPr lang="de-DE" dirty="0">
                <a:solidFill>
                  <a:srgbClr val="000000"/>
                </a:solidFill>
              </a:rPr>
              <a:t> sein. Evtl. dennoch auftretende Harmonische können mit Oberwellenfiltern reduziert werden.</a:t>
            </a:r>
          </a:p>
          <a:p>
            <a:pPr>
              <a:defRPr/>
            </a:pPr>
            <a:r>
              <a:rPr lang="de-DE" dirty="0">
                <a:solidFill>
                  <a:srgbClr val="000000"/>
                </a:solidFill>
              </a:rPr>
              <a:t>Bei FM  (z. B. mit AFSK) kann die Bandbreite reduziert werden, indem der NF-Pegel, bzw. der Frequenzhub abgesenkt wird.</a:t>
            </a:r>
          </a:p>
          <a:p>
            <a:pPr>
              <a:defRPr/>
            </a:pPr>
            <a:r>
              <a:rPr lang="de-DE" dirty="0">
                <a:solidFill>
                  <a:srgbClr val="000000"/>
                </a:solidFill>
              </a:rPr>
              <a:t>Bei SSB-Betrieb können </a:t>
            </a:r>
            <a:r>
              <a:rPr lang="de-DE" b="1" dirty="0">
                <a:solidFill>
                  <a:srgbClr val="000000"/>
                </a:solidFill>
              </a:rPr>
              <a:t>Nachbarfrequenzstörungen</a:t>
            </a:r>
            <a:r>
              <a:rPr lang="de-DE" dirty="0">
                <a:solidFill>
                  <a:srgbClr val="000000"/>
                </a:solidFill>
              </a:rPr>
              <a:t> minimiert werden, wenn die Übertragungsbandbreite auf </a:t>
            </a:r>
            <a:r>
              <a:rPr lang="de-DE" b="1" dirty="0">
                <a:solidFill>
                  <a:srgbClr val="000000"/>
                </a:solidFill>
              </a:rPr>
              <a:t>2,7kHz begrenzt </a:t>
            </a:r>
            <a:r>
              <a:rPr lang="de-DE" dirty="0">
                <a:solidFill>
                  <a:srgbClr val="000000"/>
                </a:solidFill>
              </a:rPr>
              <a:t>wird. Die höchste zu übertragende </a:t>
            </a:r>
            <a:r>
              <a:rPr lang="de-DE" b="1" dirty="0">
                <a:solidFill>
                  <a:srgbClr val="000000"/>
                </a:solidFill>
              </a:rPr>
              <a:t>NF-Frequenz</a:t>
            </a:r>
            <a:r>
              <a:rPr lang="de-DE" dirty="0">
                <a:solidFill>
                  <a:srgbClr val="000000"/>
                </a:solidFill>
              </a:rPr>
              <a:t> sollte dazu </a:t>
            </a:r>
            <a:r>
              <a:rPr lang="de-DE" b="1" dirty="0">
                <a:solidFill>
                  <a:srgbClr val="000000"/>
                </a:solidFill>
              </a:rPr>
              <a:t>unter 3 kHz </a:t>
            </a:r>
            <a:r>
              <a:rPr lang="de-DE" dirty="0">
                <a:solidFill>
                  <a:srgbClr val="000000"/>
                </a:solidFill>
              </a:rPr>
              <a:t>liegen. Weitere Ursachen für Nachbarfrequenzstörungen in SSB können eine Übersteuerung der Leistungsverstärker oder eine zu hohe Mikrofonverstärkung sein.</a:t>
            </a:r>
          </a:p>
          <a:p>
            <a:pPr>
              <a:defRPr/>
            </a:pPr>
            <a:r>
              <a:rPr lang="de-DE" dirty="0">
                <a:solidFill>
                  <a:srgbClr val="000000"/>
                </a:solidFill>
              </a:rPr>
              <a:t>Eine </a:t>
            </a:r>
            <a:r>
              <a:rPr lang="de-DE" b="1" dirty="0">
                <a:solidFill>
                  <a:srgbClr val="000000"/>
                </a:solidFill>
              </a:rPr>
              <a:t>mangelhafte Frequenzstabilität </a:t>
            </a:r>
            <a:r>
              <a:rPr lang="de-DE" dirty="0">
                <a:solidFill>
                  <a:srgbClr val="000000"/>
                </a:solidFill>
              </a:rPr>
              <a:t>kann zu Aussendungen </a:t>
            </a:r>
            <a:r>
              <a:rPr lang="de-DE" b="1" dirty="0">
                <a:solidFill>
                  <a:srgbClr val="000000"/>
                </a:solidFill>
              </a:rPr>
              <a:t>außerhalb</a:t>
            </a:r>
            <a:r>
              <a:rPr lang="de-DE" dirty="0">
                <a:solidFill>
                  <a:srgbClr val="000000"/>
                </a:solidFill>
              </a:rPr>
              <a:t> der zulässigen </a:t>
            </a:r>
            <a:r>
              <a:rPr lang="de-DE" b="1" dirty="0">
                <a:solidFill>
                  <a:srgbClr val="000000"/>
                </a:solidFill>
              </a:rPr>
              <a:t>Bandgrenzen</a:t>
            </a:r>
            <a:r>
              <a:rPr lang="de-DE" dirty="0">
                <a:solidFill>
                  <a:srgbClr val="000000"/>
                </a:solidFill>
              </a:rPr>
              <a:t> führen</a:t>
            </a:r>
          </a:p>
          <a:p>
            <a:pPr>
              <a:defRPr/>
            </a:pPr>
            <a:r>
              <a:rPr lang="de-DE" dirty="0">
                <a:solidFill>
                  <a:srgbClr val="000000"/>
                </a:solidFill>
              </a:rPr>
              <a:t>Bei </a:t>
            </a:r>
            <a:r>
              <a:rPr lang="de-DE" b="1" dirty="0">
                <a:solidFill>
                  <a:srgbClr val="000000"/>
                </a:solidFill>
              </a:rPr>
              <a:t>digitalen Betriebsarten </a:t>
            </a:r>
            <a:r>
              <a:rPr lang="de-DE" dirty="0">
                <a:solidFill>
                  <a:srgbClr val="000000"/>
                </a:solidFill>
              </a:rPr>
              <a:t>(FT8, PSK31, …) darauf achten, dass die </a:t>
            </a:r>
            <a:r>
              <a:rPr lang="de-DE" b="1" dirty="0">
                <a:solidFill>
                  <a:srgbClr val="000000"/>
                </a:solidFill>
              </a:rPr>
              <a:t>ALC (Automatische Pegelregelung) </a:t>
            </a:r>
            <a:r>
              <a:rPr lang="de-DE" dirty="0">
                <a:solidFill>
                  <a:srgbClr val="000000"/>
                </a:solidFill>
              </a:rPr>
              <a:t>nicht eingreift und das Signal verzerrt, was zu Störungen auf Nachbarfrequenzen führen kann.  Ggf. dazu den </a:t>
            </a:r>
            <a:r>
              <a:rPr lang="de-DE" b="1" dirty="0">
                <a:solidFill>
                  <a:srgbClr val="000000"/>
                </a:solidFill>
              </a:rPr>
              <a:t>NF-Pegel </a:t>
            </a:r>
            <a:r>
              <a:rPr lang="de-DE" dirty="0">
                <a:solidFill>
                  <a:srgbClr val="000000"/>
                </a:solidFill>
              </a:rPr>
              <a:t>am Funkgeräteeingang </a:t>
            </a:r>
            <a:r>
              <a:rPr lang="de-DE" b="1" dirty="0">
                <a:solidFill>
                  <a:srgbClr val="000000"/>
                </a:solidFill>
              </a:rPr>
              <a:t>reduzieren</a:t>
            </a:r>
            <a:r>
              <a:rPr lang="de-DE" dirty="0">
                <a:solidFill>
                  <a:srgbClr val="000000"/>
                </a:solidFill>
              </a:rPr>
              <a:t>.</a:t>
            </a:r>
          </a:p>
        </p:txBody>
      </p:sp>
    </p:spTree>
    <p:extLst>
      <p:ext uri="{BB962C8B-B14F-4D97-AF65-F5344CB8AC3E}">
        <p14:creationId xmlns:p14="http://schemas.microsoft.com/office/powerpoint/2010/main" val="180518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C7CDC-5120-D8F6-C90E-6B08D0E5C943}"/>
            </a:ext>
          </a:extLst>
        </p:cNvPr>
        <p:cNvGrpSpPr/>
        <p:nvPr/>
      </p:nvGrpSpPr>
      <p:grpSpPr>
        <a:xfrm>
          <a:off x="0" y="0"/>
          <a:ext cx="0" cy="0"/>
          <a:chOff x="0" y="0"/>
          <a:chExt cx="0" cy="0"/>
        </a:xfrm>
      </p:grpSpPr>
      <p:sp>
        <p:nvSpPr>
          <p:cNvPr id="13" name="Rechteck 12">
            <a:extLst>
              <a:ext uri="{FF2B5EF4-FFF2-40B4-BE49-F238E27FC236}">
                <a16:creationId xmlns:a16="http://schemas.microsoft.com/office/drawing/2014/main" id="{B9EF972C-3373-8EEE-74F4-1F0960DD8219}"/>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F70E8F52-F904-AE1D-48E0-5EA7B59E6F79}"/>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68E3F74C-870A-896B-3E33-39CAEA97EAAD}"/>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34AA270B-CEB6-5E4F-034C-37ED31E94FD8}"/>
              </a:ext>
            </a:extLst>
          </p:cNvPr>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Schutz von Personen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a:extLst>
              <a:ext uri="{FF2B5EF4-FFF2-40B4-BE49-F238E27FC236}">
                <a16:creationId xmlns:a16="http://schemas.microsoft.com/office/drawing/2014/main" id="{967BD7F8-5783-C727-3AEB-578265C1A3AE}"/>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a:extLst>
              <a:ext uri="{FF2B5EF4-FFF2-40B4-BE49-F238E27FC236}">
                <a16:creationId xmlns:a16="http://schemas.microsoft.com/office/drawing/2014/main" id="{1AEA04BA-F8BE-BA46-31C4-64735C6AEF65}"/>
              </a:ext>
            </a:extLst>
          </p:cNvPr>
          <p:cNvSpPr>
            <a:spLocks noGrp="1"/>
          </p:cNvSpPr>
          <p:nvPr>
            <p:ph type="sldNum" sz="quarter" idx="12"/>
          </p:nvPr>
        </p:nvSpPr>
        <p:spPr/>
        <p:txBody>
          <a:bodyPr/>
          <a:lstStyle/>
          <a:p>
            <a:fld id="{3307B100-4A02-46EA-9FCF-1AF3187D809C}" type="slidenum">
              <a:rPr lang="de-DE" smtClean="0">
                <a:solidFill>
                  <a:schemeClr val="tx1"/>
                </a:solidFill>
              </a:rPr>
              <a:t>97</a:t>
            </a:fld>
            <a:endParaRPr lang="de-DE" dirty="0">
              <a:solidFill>
                <a:schemeClr val="tx1"/>
              </a:solidFill>
            </a:endParaRPr>
          </a:p>
        </p:txBody>
      </p:sp>
      <p:sp>
        <p:nvSpPr>
          <p:cNvPr id="11" name="Textplatzhalter 2">
            <a:extLst>
              <a:ext uri="{FF2B5EF4-FFF2-40B4-BE49-F238E27FC236}">
                <a16:creationId xmlns:a16="http://schemas.microsoft.com/office/drawing/2014/main" id="{BA5C2E78-5498-5AEA-F724-25423FDA7FC2}"/>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A37DCE53-71AA-9314-EE7D-CAC80099F17B}"/>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194A5071-4D90-6C1C-DC3A-29C786F9FD3C}"/>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0ABE906B-DF0D-AD74-B670-DF196A39DB8D}"/>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028319F9-74A7-0B3A-529D-E3FDA61E43D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6C8C3363-7437-E57A-A749-5B5C7926EC12}"/>
              </a:ext>
            </a:extLst>
          </p:cNvPr>
          <p:cNvSpPr txBox="1">
            <a:spLocks/>
          </p:cNvSpPr>
          <p:nvPr/>
        </p:nvSpPr>
        <p:spPr>
          <a:xfrm>
            <a:off x="258762" y="1296000"/>
            <a:ext cx="10450800" cy="4168800"/>
          </a:xfrm>
          <a:prstGeom prst="rect">
            <a:avLst/>
          </a:prstGeom>
        </p:spPr>
        <p:txBody>
          <a:bodyPr vert="horz" lIns="0" tIns="0" rIns="0" bIns="0" rtlCol="0" anchor="t">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latin typeface="Bosch Office Sans" pitchFamily="2" charset="0"/>
              </a:rPr>
              <a:t>Der Funkamateur muss die grundlegenden Anforderungen zum Schutz von Personen einhalten.</a:t>
            </a:r>
          </a:p>
          <a:p>
            <a:pPr>
              <a:defRPr/>
            </a:pPr>
            <a:endParaRPr lang="de-DE" sz="800" dirty="0">
              <a:latin typeface="Bosch Office Sans" pitchFamily="2" charset="0"/>
            </a:endParaRPr>
          </a:p>
          <a:p>
            <a:pPr>
              <a:defRPr/>
            </a:pPr>
            <a:r>
              <a:rPr lang="de-DE" dirty="0">
                <a:latin typeface="Bosch Office Sans" pitchFamily="2" charset="0"/>
              </a:rPr>
              <a:t>Das AFuG beschreibt die </a:t>
            </a:r>
            <a:r>
              <a:rPr lang="de-DE" b="1" dirty="0">
                <a:latin typeface="Bosch Office Sans" pitchFamily="2" charset="0"/>
              </a:rPr>
              <a:t>Pflicht, die Einhaltung der Personenschutzgrenzwerte zu dokumentieren</a:t>
            </a:r>
            <a:r>
              <a:rPr lang="de-DE" dirty="0">
                <a:latin typeface="Bosch Office Sans" pitchFamily="2" charset="0"/>
              </a:rPr>
              <a:t>.</a:t>
            </a:r>
          </a:p>
          <a:p>
            <a:pPr>
              <a:defRPr/>
            </a:pPr>
            <a:endParaRPr lang="de-DE" sz="800" dirty="0">
              <a:latin typeface="Bosch Office Sans" pitchFamily="2" charset="0"/>
            </a:endParaRPr>
          </a:p>
          <a:p>
            <a:pPr>
              <a:defRPr/>
            </a:pPr>
            <a:r>
              <a:rPr lang="de-DE" dirty="0">
                <a:latin typeface="Bosch Office Sans" pitchFamily="2" charset="0"/>
              </a:rPr>
              <a:t>Bei Betrieb einer ortsfesten Amateurfunkstelle mit einer </a:t>
            </a:r>
            <a:r>
              <a:rPr lang="de-DE" b="1" dirty="0">
                <a:latin typeface="Bosch Office Sans" pitchFamily="2" charset="0"/>
              </a:rPr>
              <a:t>Strahlungsleistung von mehr als 10 Watt EIRP </a:t>
            </a:r>
            <a:r>
              <a:rPr lang="de-DE" dirty="0">
                <a:latin typeface="Bosch Office Sans" pitchFamily="2" charset="0"/>
              </a:rPr>
              <a:t>muss diese vor Betriebsaufnahme bei der zuständigen Außenstelle der BNetzA angezeigt und Berechnungsunterlagen und ergänzende Messprotokolle in Bezug auf die EMVU (Elektromagnetische Verträglichkeit in der Umwelt) dokumentiert werden. Die Dokumentation ist bei Änderungen zu aktualisieren und die Amateurfunkstelle dann erneut bei der BNetzA anzuzeigen.</a:t>
            </a:r>
          </a:p>
          <a:p>
            <a:pPr>
              <a:defRPr/>
            </a:pPr>
            <a:endParaRPr lang="de-DE" sz="800" dirty="0">
              <a:latin typeface="Bosch Office Sans" pitchFamily="2" charset="0"/>
            </a:endParaRPr>
          </a:p>
          <a:p>
            <a:pPr>
              <a:defRPr/>
            </a:pPr>
            <a:r>
              <a:rPr lang="de-DE" dirty="0">
                <a:latin typeface="Bosch Office Sans" pitchFamily="2" charset="0"/>
              </a:rPr>
              <a:t>Für die Angabe der Konfiguration im Rahmen des Anzeigeverfahren wird benötigt:</a:t>
            </a:r>
          </a:p>
          <a:p>
            <a:pPr lvl="1">
              <a:defRPr/>
            </a:pPr>
            <a:r>
              <a:rPr lang="de-DE" dirty="0">
                <a:latin typeface="Bosch Office Sans" pitchFamily="2" charset="0"/>
              </a:rPr>
              <a:t>Senderausgangsleistung, Verluste zwischen Senderausgang und Antenneneingang, Antennengewinn, Antennenhöhe, Abstrahlrichtung, Frequenz, Modulationsverfahren, standortbezogener Sicherheitsabstand</a:t>
            </a:r>
          </a:p>
          <a:p>
            <a:pPr lvl="1">
              <a:defRPr/>
            </a:pPr>
            <a:r>
              <a:rPr lang="de-DE" dirty="0">
                <a:latin typeface="Bosch Office Sans" pitchFamily="2" charset="0"/>
              </a:rPr>
              <a:t>Achtung: Bei der Berechnung des Sicherheitsabstands dürfen </a:t>
            </a:r>
            <a:r>
              <a:rPr lang="de-DE" u="sng" dirty="0">
                <a:latin typeface="Bosch Office Sans" pitchFamily="2" charset="0"/>
              </a:rPr>
              <a:t>keine Korrekturabschläge </a:t>
            </a:r>
            <a:r>
              <a:rPr lang="de-DE" dirty="0">
                <a:latin typeface="Bosch Office Sans" pitchFamily="2" charset="0"/>
              </a:rPr>
              <a:t>berücksichtigt werden</a:t>
            </a:r>
          </a:p>
          <a:p>
            <a:pPr>
              <a:defRPr/>
            </a:pPr>
            <a:endParaRPr lang="de-DE"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82293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C7CDC-5120-D8F6-C90E-6B08D0E5C943}"/>
            </a:ext>
          </a:extLst>
        </p:cNvPr>
        <p:cNvGrpSpPr/>
        <p:nvPr/>
      </p:nvGrpSpPr>
      <p:grpSpPr>
        <a:xfrm>
          <a:off x="0" y="0"/>
          <a:ext cx="0" cy="0"/>
          <a:chOff x="0" y="0"/>
          <a:chExt cx="0" cy="0"/>
        </a:xfrm>
      </p:grpSpPr>
      <p:sp>
        <p:nvSpPr>
          <p:cNvPr id="13" name="Rechteck 12">
            <a:extLst>
              <a:ext uri="{FF2B5EF4-FFF2-40B4-BE49-F238E27FC236}">
                <a16:creationId xmlns:a16="http://schemas.microsoft.com/office/drawing/2014/main" id="{B9EF972C-3373-8EEE-74F4-1F0960DD8219}"/>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F70E8F52-F904-AE1D-48E0-5EA7B59E6F79}"/>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68E3F74C-870A-896B-3E33-39CAEA97EAAD}"/>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34AA270B-CEB6-5E4F-034C-37ED31E94FD8}"/>
              </a:ext>
            </a:extLst>
          </p:cNvPr>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Schutz von Personen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a:extLst>
              <a:ext uri="{FF2B5EF4-FFF2-40B4-BE49-F238E27FC236}">
                <a16:creationId xmlns:a16="http://schemas.microsoft.com/office/drawing/2014/main" id="{967BD7F8-5783-C727-3AEB-578265C1A3AE}"/>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a:extLst>
              <a:ext uri="{FF2B5EF4-FFF2-40B4-BE49-F238E27FC236}">
                <a16:creationId xmlns:a16="http://schemas.microsoft.com/office/drawing/2014/main" id="{1AEA04BA-F8BE-BA46-31C4-64735C6AEF65}"/>
              </a:ext>
            </a:extLst>
          </p:cNvPr>
          <p:cNvSpPr>
            <a:spLocks noGrp="1"/>
          </p:cNvSpPr>
          <p:nvPr>
            <p:ph type="sldNum" sz="quarter" idx="12"/>
          </p:nvPr>
        </p:nvSpPr>
        <p:spPr/>
        <p:txBody>
          <a:bodyPr/>
          <a:lstStyle/>
          <a:p>
            <a:fld id="{3307B100-4A02-46EA-9FCF-1AF3187D809C}" type="slidenum">
              <a:rPr lang="de-DE" smtClean="0">
                <a:solidFill>
                  <a:schemeClr val="tx1"/>
                </a:solidFill>
              </a:rPr>
              <a:t>98</a:t>
            </a:fld>
            <a:endParaRPr lang="de-DE" dirty="0">
              <a:solidFill>
                <a:schemeClr val="tx1"/>
              </a:solidFill>
            </a:endParaRPr>
          </a:p>
        </p:txBody>
      </p:sp>
      <p:sp>
        <p:nvSpPr>
          <p:cNvPr id="11" name="Textplatzhalter 2">
            <a:extLst>
              <a:ext uri="{FF2B5EF4-FFF2-40B4-BE49-F238E27FC236}">
                <a16:creationId xmlns:a16="http://schemas.microsoft.com/office/drawing/2014/main" id="{BA5C2E78-5498-5AEA-F724-25423FDA7FC2}"/>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A37DCE53-71AA-9314-EE7D-CAC80099F17B}"/>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194A5071-4D90-6C1C-DC3A-29C786F9FD3C}"/>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0ABE906B-DF0D-AD74-B670-DF196A39DB8D}"/>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028319F9-74A7-0B3A-529D-E3FDA61E43D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6C8C3363-7437-E57A-A749-5B5C7926EC12}"/>
              </a:ext>
            </a:extLst>
          </p:cNvPr>
          <p:cNvSpPr txBox="1">
            <a:spLocks/>
          </p:cNvSpPr>
          <p:nvPr/>
        </p:nvSpPr>
        <p:spPr>
          <a:xfrm>
            <a:off x="258762" y="1296000"/>
            <a:ext cx="10450800" cy="4168800"/>
          </a:xfrm>
          <a:prstGeom prst="rect">
            <a:avLst/>
          </a:prstGeom>
        </p:spPr>
        <p:txBody>
          <a:bodyPr vert="horz" lIns="0" tIns="0" rIns="0" bIns="0" rtlCol="0" anchor="t">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latin typeface="Bosch Office Sans" pitchFamily="2" charset="0"/>
              </a:rPr>
              <a:t>Die bereitzuhaltende o.g. Dokumentation ist der BNetzA nach Aufforderung vorzulegen</a:t>
            </a:r>
          </a:p>
          <a:p>
            <a:pPr>
              <a:defRPr/>
            </a:pPr>
            <a:endParaRPr lang="de-DE" sz="400" dirty="0">
              <a:solidFill>
                <a:srgbClr val="000000"/>
              </a:solidFill>
              <a:latin typeface="Bosch Office Sans"/>
            </a:endParaRPr>
          </a:p>
          <a:p>
            <a:pPr>
              <a:defRPr/>
            </a:pPr>
            <a:r>
              <a:rPr lang="de-DE" dirty="0">
                <a:solidFill>
                  <a:srgbClr val="000000"/>
                </a:solidFill>
                <a:latin typeface="Bosch Office Sans"/>
              </a:rPr>
              <a:t>Die BEMFV (Verordnung über das Nachweisverfahren zur Begrenzung elektromagnetischer Felder) beschreibt unter dem „</a:t>
            </a:r>
            <a:r>
              <a:rPr lang="en-US" dirty="0" err="1">
                <a:solidFill>
                  <a:srgbClr val="000000"/>
                </a:solidFill>
                <a:latin typeface="Bosch Office Sans"/>
              </a:rPr>
              <a:t>Anzeigeverfahren</a:t>
            </a:r>
            <a:r>
              <a:rPr lang="en-US" dirty="0">
                <a:solidFill>
                  <a:srgbClr val="000000"/>
                </a:solidFill>
                <a:latin typeface="Bosch Office Sans"/>
              </a:rPr>
              <a:t> </a:t>
            </a:r>
            <a:r>
              <a:rPr lang="en-US" dirty="0" err="1">
                <a:solidFill>
                  <a:srgbClr val="000000"/>
                </a:solidFill>
                <a:latin typeface="Bosch Office Sans"/>
              </a:rPr>
              <a:t>ortsfester</a:t>
            </a:r>
            <a:r>
              <a:rPr lang="en-US" dirty="0">
                <a:solidFill>
                  <a:srgbClr val="000000"/>
                </a:solidFill>
                <a:latin typeface="Bosch Office Sans"/>
              </a:rPr>
              <a:t> </a:t>
            </a:r>
            <a:r>
              <a:rPr lang="en-US" dirty="0" err="1">
                <a:solidFill>
                  <a:srgbClr val="000000"/>
                </a:solidFill>
                <a:latin typeface="Bosch Office Sans"/>
              </a:rPr>
              <a:t>Amateurfunkanlagen</a:t>
            </a:r>
            <a:r>
              <a:rPr lang="en-US" dirty="0">
                <a:solidFill>
                  <a:srgbClr val="000000"/>
                </a:solidFill>
                <a:latin typeface="Bosch Office Sans"/>
              </a:rPr>
              <a:t>"</a:t>
            </a:r>
            <a:r>
              <a:rPr lang="de-DE" dirty="0">
                <a:solidFill>
                  <a:srgbClr val="000000"/>
                </a:solidFill>
                <a:latin typeface="Bosch Office Sans"/>
              </a:rPr>
              <a:t>, dass der Funkamateur eigenständig sicherzustellen und dokumentieren kann, dass von seiner ortsfesten Amateurfunkstelle keine Gefährdung für Personen ausgeht.</a:t>
            </a:r>
          </a:p>
          <a:p>
            <a:pPr>
              <a:defRPr/>
            </a:pPr>
            <a:endParaRPr lang="de-DE" sz="400" dirty="0">
              <a:solidFill>
                <a:srgbClr val="000000"/>
              </a:solidFill>
              <a:latin typeface="Bosch Office Sans"/>
            </a:endParaRPr>
          </a:p>
          <a:p>
            <a:pPr>
              <a:defRPr/>
            </a:pPr>
            <a:r>
              <a:rPr lang="de-DE" dirty="0">
                <a:solidFill>
                  <a:srgbClr val="000000"/>
                </a:solidFill>
                <a:latin typeface="Bosch Office Sans"/>
              </a:rPr>
              <a:t>Auf Antrag stellt die BNetzA eine Standortbescheinigung (kostenpflichtig) aus.</a:t>
            </a:r>
          </a:p>
          <a:p>
            <a:pPr>
              <a:defRPr/>
            </a:pPr>
            <a:endParaRPr lang="de-DE" sz="400" dirty="0">
              <a:solidFill>
                <a:srgbClr val="000000"/>
              </a:solidFill>
              <a:latin typeface="Bosch Office Sans"/>
            </a:endParaRPr>
          </a:p>
          <a:p>
            <a:pPr>
              <a:defRPr/>
            </a:pPr>
            <a:r>
              <a:rPr lang="de-DE" dirty="0">
                <a:solidFill>
                  <a:srgbClr val="000000"/>
                </a:solidFill>
                <a:latin typeface="Bosch Office Sans"/>
              </a:rPr>
              <a:t>Befinden sich neben der Amateurfunkstelle weitere Funkanlagen, die eine Standortbescheinigung benötigen, kann auch für die Amateurfunkstelle eine Standortbescheinigung gefordert werden.</a:t>
            </a:r>
          </a:p>
          <a:p>
            <a:pPr>
              <a:defRPr/>
            </a:pPr>
            <a:endParaRPr lang="de-DE" sz="400" dirty="0">
              <a:solidFill>
                <a:srgbClr val="000000"/>
              </a:solidFill>
              <a:latin typeface="Bosch Office Sans"/>
            </a:endParaRPr>
          </a:p>
          <a:p>
            <a:pPr>
              <a:defRPr/>
            </a:pPr>
            <a:r>
              <a:rPr lang="de-DE" dirty="0">
                <a:latin typeface="Bosch Office Sans" pitchFamily="2" charset="0"/>
              </a:rPr>
              <a:t>Bei Berechnung des Sicherheitsabstandes für den Personenschutz ist die EIRP die entsprechend </a:t>
            </a:r>
            <a:r>
              <a:rPr lang="de-DE" b="1" dirty="0">
                <a:latin typeface="Bosch Office Sans" pitchFamily="2" charset="0"/>
              </a:rPr>
              <a:t>über 6 Minuten gemittelte Leistung</a:t>
            </a:r>
            <a:r>
              <a:rPr lang="de-DE" dirty="0">
                <a:latin typeface="Bosch Office Sans" pitchFamily="2" charset="0"/>
              </a:rPr>
              <a:t> (</a:t>
            </a:r>
            <a:r>
              <a:rPr lang="de-DE" dirty="0">
                <a:latin typeface="Bosch Office Sans" pitchFamily="2" charset="0"/>
                <a:sym typeface="Wingdings" panose="05000000000000000000" pitchFamily="2" charset="2"/>
              </a:rPr>
              <a:t> Reduzierungsfaktor).</a:t>
            </a:r>
            <a:br>
              <a:rPr lang="de-DE" dirty="0">
                <a:latin typeface="Bosch Office Sans" pitchFamily="2" charset="0"/>
                <a:sym typeface="Wingdings" panose="05000000000000000000" pitchFamily="2" charset="2"/>
              </a:rPr>
            </a:br>
            <a:r>
              <a:rPr lang="de-DE" dirty="0">
                <a:latin typeface="Bosch Office Sans" pitchFamily="2" charset="0"/>
                <a:sym typeface="Wingdings" panose="05000000000000000000" pitchFamily="2" charset="2"/>
              </a:rPr>
              <a:t>Achtung: Dies gilt nicht in Bezug auf z. B. Träger von Herzschrittmachern, hier müssen die </a:t>
            </a:r>
            <a:r>
              <a:rPr lang="de-DE" b="1" dirty="0">
                <a:latin typeface="Bosch Office Sans" pitchFamily="2" charset="0"/>
                <a:sym typeface="Wingdings" panose="05000000000000000000" pitchFamily="2" charset="2"/>
              </a:rPr>
              <a:t>Maximalwerte der Leistung</a:t>
            </a:r>
            <a:r>
              <a:rPr lang="de-DE" dirty="0">
                <a:latin typeface="Bosch Office Sans" pitchFamily="2" charset="0"/>
                <a:sym typeface="Wingdings" panose="05000000000000000000" pitchFamily="2" charset="2"/>
              </a:rPr>
              <a:t> angesetzt werden.</a:t>
            </a:r>
          </a:p>
          <a:p>
            <a:pPr>
              <a:defRPr/>
            </a:pPr>
            <a:endParaRPr lang="de-DE" dirty="0">
              <a:solidFill>
                <a:srgbClr val="000000"/>
              </a:solidFill>
              <a:latin typeface="Bosch Office Sans"/>
            </a:endParaRPr>
          </a:p>
          <a:p>
            <a:pPr>
              <a:defRPr/>
            </a:pPr>
            <a:endParaRPr lang="de-DE" dirty="0">
              <a:solidFill>
                <a:srgbClr val="000000"/>
              </a:solidFill>
            </a:endParaRPr>
          </a:p>
          <a:p>
            <a:pPr>
              <a:defRPr/>
            </a:pPr>
            <a:endParaRPr lang="de-DE" dirty="0">
              <a:solidFill>
                <a:srgbClr val="000000"/>
              </a:solidFill>
            </a:endParaRPr>
          </a:p>
        </p:txBody>
      </p:sp>
    </p:spTree>
    <p:extLst>
      <p:ext uri="{BB962C8B-B14F-4D97-AF65-F5344CB8AC3E}">
        <p14:creationId xmlns:p14="http://schemas.microsoft.com/office/powerpoint/2010/main" val="288012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C7CDC-5120-D8F6-C90E-6B08D0E5C943}"/>
            </a:ext>
          </a:extLst>
        </p:cNvPr>
        <p:cNvGrpSpPr/>
        <p:nvPr/>
      </p:nvGrpSpPr>
      <p:grpSpPr>
        <a:xfrm>
          <a:off x="0" y="0"/>
          <a:ext cx="0" cy="0"/>
          <a:chOff x="0" y="0"/>
          <a:chExt cx="0" cy="0"/>
        </a:xfrm>
      </p:grpSpPr>
      <p:sp>
        <p:nvSpPr>
          <p:cNvPr id="13" name="Rechteck 12">
            <a:extLst>
              <a:ext uri="{FF2B5EF4-FFF2-40B4-BE49-F238E27FC236}">
                <a16:creationId xmlns:a16="http://schemas.microsoft.com/office/drawing/2014/main" id="{B9EF972C-3373-8EEE-74F4-1F0960DD8219}"/>
              </a:ext>
            </a:extLst>
          </p:cNvPr>
          <p:cNvSpPr/>
          <p:nvPr/>
        </p:nvSpPr>
        <p:spPr>
          <a:xfrm rot="10800000">
            <a:off x="0" y="-3"/>
            <a:ext cx="10968974" cy="6170613"/>
          </a:xfrm>
          <a:prstGeom prst="rect">
            <a:avLst/>
          </a:prstGeom>
          <a:blipFill dpi="0" rotWithShape="1">
            <a:blip r:embed="rId3">
              <a:alphaModFix amt="40000"/>
              <a:duotone>
                <a:prstClr val="black"/>
                <a:schemeClr val="accent1">
                  <a:tint val="45000"/>
                  <a:satMod val="400000"/>
                </a:schemeClr>
              </a:duotone>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F70E8F52-F904-AE1D-48E0-5EA7B59E6F79}"/>
              </a:ext>
            </a:extLst>
          </p:cNvPr>
          <p:cNvSpPr/>
          <p:nvPr/>
        </p:nvSpPr>
        <p:spPr>
          <a:xfrm>
            <a:off x="-651" y="5714491"/>
            <a:ext cx="10969625" cy="456122"/>
          </a:xfrm>
          <a:prstGeom prst="rect">
            <a:avLst/>
          </a:prstGeom>
          <a:gradFill flip="none" rotWithShape="1">
            <a:gsLst>
              <a:gs pos="0">
                <a:schemeClr val="accent1">
                  <a:lumMod val="80000"/>
                  <a:lumOff val="20000"/>
                </a:schemeClr>
              </a:gs>
              <a:gs pos="100000">
                <a:schemeClr val="bg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68E3F74C-870A-896B-3E33-39CAEA97EAAD}"/>
              </a:ext>
            </a:extLst>
          </p:cNvPr>
          <p:cNvSpPr/>
          <p:nvPr/>
        </p:nvSpPr>
        <p:spPr>
          <a:xfrm>
            <a:off x="0" y="0"/>
            <a:ext cx="10969625" cy="1041555"/>
          </a:xfrm>
          <a:prstGeom prst="rect">
            <a:avLst/>
          </a:prstGeom>
          <a:gradFill flip="none" rotWithShape="1">
            <a:gsLst>
              <a:gs pos="0">
                <a:schemeClr val="accent1">
                  <a:lumMod val="80000"/>
                  <a:lumOff val="20000"/>
                </a:schemeClr>
              </a:gs>
              <a:gs pos="100000">
                <a:schemeClr val="bg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34AA270B-CEB6-5E4F-034C-37ED31E94FD8}"/>
              </a:ext>
            </a:extLst>
          </p:cNvPr>
          <p:cNvSpPr txBox="1">
            <a:spLocks/>
          </p:cNvSpPr>
          <p:nvPr/>
        </p:nvSpPr>
        <p:spPr>
          <a:xfrm>
            <a:off x="259200" y="648000"/>
            <a:ext cx="104508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baseline="0">
                <a:solidFill>
                  <a:schemeClr val="accent1"/>
                </a:solidFill>
                <a:latin typeface="+mj-lt"/>
                <a:ea typeface="+mj-ea"/>
                <a:cs typeface="+mj-cs"/>
              </a:defRPr>
            </a:lvl1pPr>
          </a:lstStyle>
          <a:p>
            <a:pPr marL="0" marR="0" lvl="0" indent="0" algn="l" defTabSz="914333" rtl="0" eaLnBrk="1" fontAlgn="auto" latinLnBrk="0" hangingPunct="1">
              <a:lnSpc>
                <a:spcPct val="89000"/>
              </a:lnSpc>
              <a:spcBef>
                <a:spcPct val="0"/>
              </a:spcBef>
              <a:spcAft>
                <a:spcPts val="0"/>
              </a:spcAft>
              <a:buClrTx/>
              <a:buSzTx/>
              <a:buFontTx/>
              <a:buNone/>
              <a:tabLst/>
              <a:defRPr/>
            </a:pPr>
            <a:r>
              <a:rPr lang="de-DE" dirty="0">
                <a:solidFill>
                  <a:schemeClr val="tx1"/>
                </a:solidFill>
                <a:latin typeface="+mn-lt"/>
              </a:rPr>
              <a:t>Schutz von Personen</a:t>
            </a:r>
            <a:endParaRPr kumimoji="0" lang="de-DE" sz="2800" b="0" i="0" u="none" strike="noStrike" kern="1200" cap="none" spc="0" normalizeH="0" baseline="0" noProof="0" dirty="0">
              <a:ln>
                <a:noFill/>
              </a:ln>
              <a:solidFill>
                <a:srgbClr val="A80163"/>
              </a:solidFill>
              <a:effectLst/>
              <a:uLnTx/>
              <a:uFillTx/>
              <a:latin typeface="+mn-lt"/>
              <a:ea typeface="+mj-ea"/>
              <a:cs typeface="+mj-cs"/>
            </a:endParaRPr>
          </a:p>
        </p:txBody>
      </p:sp>
      <p:sp>
        <p:nvSpPr>
          <p:cNvPr id="10" name="Inhaltsplatzhalter 4">
            <a:extLst>
              <a:ext uri="{FF2B5EF4-FFF2-40B4-BE49-F238E27FC236}">
                <a16:creationId xmlns:a16="http://schemas.microsoft.com/office/drawing/2014/main" id="{967BD7F8-5783-C727-3AEB-578265C1A3AE}"/>
              </a:ext>
            </a:extLst>
          </p:cNvPr>
          <p:cNvSpPr txBox="1">
            <a:spLocks/>
          </p:cNvSpPr>
          <p:nvPr/>
        </p:nvSpPr>
        <p:spPr>
          <a:xfrm>
            <a:off x="258762" y="1296000"/>
            <a:ext cx="10450800" cy="4168800"/>
          </a:xfrm>
          <a:prstGeom prst="rect">
            <a:avLst/>
          </a:prstGeom>
        </p:spPr>
        <p:txBody>
          <a:bodyPr vert="horz" lIns="0" tIns="0" rIns="0" bIns="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a:buNone/>
              <a:defRPr/>
            </a:pPr>
            <a:endParaRPr lang="de-DE" dirty="0">
              <a:solidFill>
                <a:srgbClr val="000000"/>
              </a:solidFill>
            </a:endParaRPr>
          </a:p>
        </p:txBody>
      </p:sp>
      <p:sp>
        <p:nvSpPr>
          <p:cNvPr id="3" name="Foliennummernplatzhalter 2">
            <a:extLst>
              <a:ext uri="{FF2B5EF4-FFF2-40B4-BE49-F238E27FC236}">
                <a16:creationId xmlns:a16="http://schemas.microsoft.com/office/drawing/2014/main" id="{1AEA04BA-F8BE-BA46-31C4-64735C6AEF65}"/>
              </a:ext>
            </a:extLst>
          </p:cNvPr>
          <p:cNvSpPr>
            <a:spLocks noGrp="1"/>
          </p:cNvSpPr>
          <p:nvPr>
            <p:ph type="sldNum" sz="quarter" idx="12"/>
          </p:nvPr>
        </p:nvSpPr>
        <p:spPr/>
        <p:txBody>
          <a:bodyPr/>
          <a:lstStyle/>
          <a:p>
            <a:fld id="{3307B100-4A02-46EA-9FCF-1AF3187D809C}" type="slidenum">
              <a:rPr lang="de-DE" smtClean="0">
                <a:solidFill>
                  <a:schemeClr val="tx1"/>
                </a:solidFill>
              </a:rPr>
              <a:t>99</a:t>
            </a:fld>
            <a:endParaRPr lang="de-DE" dirty="0">
              <a:solidFill>
                <a:schemeClr val="tx1"/>
              </a:solidFill>
            </a:endParaRPr>
          </a:p>
        </p:txBody>
      </p:sp>
      <p:sp>
        <p:nvSpPr>
          <p:cNvPr id="11" name="Textplatzhalter 2">
            <a:extLst>
              <a:ext uri="{FF2B5EF4-FFF2-40B4-BE49-F238E27FC236}">
                <a16:creationId xmlns:a16="http://schemas.microsoft.com/office/drawing/2014/main" id="{BA5C2E78-5498-5AEA-F724-25423FDA7FC2}"/>
              </a:ext>
            </a:extLst>
          </p:cNvPr>
          <p:cNvSpPr txBox="1">
            <a:spLocks/>
          </p:cNvSpPr>
          <p:nvPr/>
        </p:nvSpPr>
        <p:spPr>
          <a:xfrm>
            <a:off x="259200" y="259200"/>
            <a:ext cx="10450800" cy="3888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3" panose="05040102010807070707" pitchFamily="18"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Wingdings 3" panose="050401020108070707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Bosch Office Sans" pitchFamily="2" charset="0"/>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marR="0" lvl="0" indent="0" algn="l" defTabSz="914333" rtl="0" eaLnBrk="1" fontAlgn="auto" latinLnBrk="0" hangingPunct="1">
              <a:lnSpc>
                <a:spcPct val="89000"/>
              </a:lnSpc>
              <a:spcBef>
                <a:spcPts val="0"/>
              </a:spcBef>
              <a:spcAft>
                <a:spcPts val="0"/>
              </a:spcAft>
              <a:buClrTx/>
              <a:buSzTx/>
              <a:buFont typeface="Wingdings 3" panose="05040102010807070707" pitchFamily="18" charset="2"/>
              <a:buNone/>
              <a:tabLst/>
              <a:defRPr/>
            </a:pPr>
            <a:r>
              <a:rPr kumimoji="0" lang="de-DE" sz="3200" b="0" i="0" u="none" strike="noStrike" kern="0" cap="none" spc="0" normalizeH="0" baseline="0" noProof="0" dirty="0">
                <a:ln>
                  <a:noFill/>
                </a:ln>
                <a:solidFill>
                  <a:srgbClr val="000000"/>
                </a:solidFill>
                <a:effectLst/>
                <a:uLnTx/>
                <a:uFillTx/>
                <a:latin typeface="Academy Engraved LET" pitchFamily="2" charset="0"/>
              </a:rPr>
              <a:t>Amateurfunk, Vorbereitung auf die Lizenzprüfung</a:t>
            </a:r>
          </a:p>
        </p:txBody>
      </p:sp>
      <p:pic>
        <p:nvPicPr>
          <p:cNvPr id="1026" name="Picture 2" descr="Primary Image for DH7AFS">
            <a:extLst>
              <a:ext uri="{FF2B5EF4-FFF2-40B4-BE49-F238E27FC236}">
                <a16:creationId xmlns:a16="http://schemas.microsoft.com/office/drawing/2014/main" id="{A37DCE53-71AA-9314-EE7D-CAC80099F17B}"/>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9558649" y="122840"/>
            <a:ext cx="1220771" cy="791120"/>
          </a:xfrm>
          <a:prstGeom prst="rect">
            <a:avLst/>
          </a:prstGeom>
          <a:noFill/>
          <a:extLst>
            <a:ext uri="{909E8E84-426E-40DD-AFC4-6F175D3DCCD1}">
              <a14:hiddenFill xmlns:a14="http://schemas.microsoft.com/office/drawing/2010/main">
                <a:solidFill>
                  <a:srgbClr val="FFFFFF"/>
                </a:solidFill>
              </a14:hiddenFill>
            </a:ext>
          </a:extLst>
        </p:spPr>
      </p:pic>
      <p:sp>
        <p:nvSpPr>
          <p:cNvPr id="52" name="Textfeld 51">
            <a:extLst>
              <a:ext uri="{FF2B5EF4-FFF2-40B4-BE49-F238E27FC236}">
                <a16:creationId xmlns:a16="http://schemas.microsoft.com/office/drawing/2014/main" id="{194A5071-4D90-6C1C-DC3A-29C786F9FD3C}"/>
              </a:ext>
            </a:extLst>
          </p:cNvPr>
          <p:cNvSpPr txBox="1"/>
          <p:nvPr/>
        </p:nvSpPr>
        <p:spPr>
          <a:xfrm>
            <a:off x="258762" y="5730923"/>
            <a:ext cx="4104232" cy="369332"/>
          </a:xfrm>
          <a:prstGeom prst="rect">
            <a:avLst/>
          </a:prstGeom>
          <a:noFill/>
        </p:spPr>
        <p:txBody>
          <a:bodyPr wrap="square" rtlCol="0">
            <a:spAutoFit/>
          </a:bodyPr>
          <a:lstStyle/>
          <a:p>
            <a:r>
              <a:rPr lang="de-DE" b="1" dirty="0"/>
              <a:t>-.-.  --.-     -..  .     -..  ….  --…  .-  ..-.  …</a:t>
            </a:r>
          </a:p>
        </p:txBody>
      </p:sp>
      <p:sp>
        <p:nvSpPr>
          <p:cNvPr id="54" name="Fußzeilenplatzhalter 1">
            <a:extLst>
              <a:ext uri="{FF2B5EF4-FFF2-40B4-BE49-F238E27FC236}">
                <a16:creationId xmlns:a16="http://schemas.microsoft.com/office/drawing/2014/main" id="{0ABE906B-DF0D-AD74-B670-DF196A39DB8D}"/>
              </a:ext>
            </a:extLst>
          </p:cNvPr>
          <p:cNvSpPr>
            <a:spLocks noGrp="1"/>
          </p:cNvSpPr>
          <p:nvPr>
            <p:ph type="ftr" sz="quarter" idx="11"/>
          </p:nvPr>
        </p:nvSpPr>
        <p:spPr>
          <a:xfrm>
            <a:off x="3633689" y="5781875"/>
            <a:ext cx="3702248" cy="328528"/>
          </a:xfrm>
        </p:spPr>
        <p:txBody>
          <a:bodyPr/>
          <a:lstStyle/>
          <a:p>
            <a:r>
              <a:rPr lang="en-US" sz="800">
                <a:solidFill>
                  <a:schemeClr val="tx1"/>
                </a:solidFill>
                <a:latin typeface="Arial" panose="020B0604020202020204" pitchFamily="34" charset="0"/>
                <a:cs typeface="Arial" panose="020B0604020202020204" pitchFamily="34" charset="0"/>
              </a:rPr>
              <a:t>© 2024 by Martin Triebke DH7AFS (V24.1)</a:t>
            </a:r>
            <a:endParaRPr lang="de-DE" sz="800" dirty="0">
              <a:solidFill>
                <a:schemeClr val="tx1"/>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028319F9-74A7-0B3A-529D-E3FDA61E43D3}"/>
              </a:ext>
            </a:extLst>
          </p:cNvPr>
          <p:cNvSpPr/>
          <p:nvPr/>
        </p:nvSpPr>
        <p:spPr>
          <a:xfrm>
            <a:off x="10215463" y="5709735"/>
            <a:ext cx="754161" cy="46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gradFill flip="none" rotWithShape="1">
                  <a:gsLst>
                    <a:gs pos="0">
                      <a:schemeClr val="accent1">
                        <a:lumMod val="42000"/>
                        <a:lumOff val="58000"/>
                      </a:schemeClr>
                    </a:gs>
                    <a:gs pos="100000">
                      <a:schemeClr val="bg1"/>
                    </a:gs>
                  </a:gsLst>
                  <a:lin ang="18900000" scaled="1"/>
                  <a:tileRect/>
                </a:gradFill>
              </a:rPr>
              <a:t>E</a:t>
            </a:r>
          </a:p>
        </p:txBody>
      </p:sp>
      <p:sp>
        <p:nvSpPr>
          <p:cNvPr id="6" name="Inhaltsplatzhalter 4">
            <a:extLst>
              <a:ext uri="{FF2B5EF4-FFF2-40B4-BE49-F238E27FC236}">
                <a16:creationId xmlns:a16="http://schemas.microsoft.com/office/drawing/2014/main" id="{6C8C3363-7437-E57A-A749-5B5C7926EC12}"/>
              </a:ext>
            </a:extLst>
          </p:cNvPr>
          <p:cNvSpPr txBox="1">
            <a:spLocks/>
          </p:cNvSpPr>
          <p:nvPr/>
        </p:nvSpPr>
        <p:spPr>
          <a:xfrm>
            <a:off x="258762" y="1296000"/>
            <a:ext cx="10450800" cy="4168800"/>
          </a:xfrm>
          <a:prstGeom prst="rect">
            <a:avLst/>
          </a:prstGeom>
        </p:spPr>
        <p:txBody>
          <a:bodyPr vert="horz" lIns="0" tIns="0" rIns="0" bIns="0" rtlCol="0" anchor="t">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a:defRPr/>
            </a:pPr>
            <a:r>
              <a:rPr lang="de-DE" dirty="0">
                <a:solidFill>
                  <a:srgbClr val="000000"/>
                </a:solidFill>
              </a:rPr>
              <a:t>Festgelegte Grenzwerte für den Schutz von Personen in elektromagnetischen Feldern sind von der Frequenz abhängig, da  die Fähigkeit des Körpers, hochfrequente Strahlung zu absorbieren, frequenzabhängig ist.</a:t>
            </a:r>
          </a:p>
          <a:p>
            <a:pPr marL="0" indent="0">
              <a:buNone/>
              <a:defRPr/>
            </a:pPr>
            <a:endParaRPr lang="de-DE" sz="400" dirty="0">
              <a:solidFill>
                <a:srgbClr val="000000"/>
              </a:solidFill>
            </a:endParaRPr>
          </a:p>
          <a:p>
            <a:pPr>
              <a:defRPr/>
            </a:pPr>
            <a:r>
              <a:rPr lang="de-DE" dirty="0">
                <a:solidFill>
                  <a:srgbClr val="000000"/>
                </a:solidFill>
              </a:rPr>
              <a:t>Berechnung des </a:t>
            </a:r>
            <a:r>
              <a:rPr lang="de-DE" b="1" dirty="0">
                <a:solidFill>
                  <a:srgbClr val="000000"/>
                </a:solidFill>
              </a:rPr>
              <a:t>Sicherheitsabstandes d</a:t>
            </a:r>
            <a:r>
              <a:rPr lang="de-DE" dirty="0">
                <a:solidFill>
                  <a:srgbClr val="000000"/>
                </a:solidFill>
              </a:rPr>
              <a:t>:</a:t>
            </a:r>
          </a:p>
          <a:p>
            <a:pPr>
              <a:defRPr/>
            </a:pPr>
            <a:endParaRPr lang="de-DE" dirty="0">
              <a:solidFill>
                <a:srgbClr val="000000"/>
              </a:solidFill>
            </a:endParaRPr>
          </a:p>
          <a:p>
            <a:pPr>
              <a:defRPr/>
            </a:pPr>
            <a:endParaRPr lang="de-DE" dirty="0">
              <a:solidFill>
                <a:srgbClr val="000000"/>
              </a:solidFill>
            </a:endParaRPr>
          </a:p>
          <a:p>
            <a:pPr marL="264152" indent="-285750">
              <a:defRPr/>
            </a:pPr>
            <a:endParaRPr lang="de-DE" dirty="0">
              <a:solidFill>
                <a:srgbClr val="000000"/>
              </a:solidFill>
            </a:endParaRPr>
          </a:p>
          <a:p>
            <a:pPr marL="264152" indent="-285750">
              <a:defRPr/>
            </a:pPr>
            <a:endParaRPr lang="de-DE" dirty="0">
              <a:solidFill>
                <a:srgbClr val="000000"/>
              </a:solidFill>
            </a:endParaRPr>
          </a:p>
          <a:p>
            <a:pPr marL="264152" indent="-285750">
              <a:defRPr/>
            </a:pPr>
            <a:r>
              <a:rPr lang="de-DE" dirty="0">
                <a:solidFill>
                  <a:srgbClr val="000000"/>
                </a:solidFill>
              </a:rPr>
              <a:t>Der Sicherheitsabstand muss bei Anwendung der Näherungsformel von jedem Punkt der Antenne eingehalten werden.</a:t>
            </a:r>
          </a:p>
          <a:p>
            <a:pPr marL="264152" indent="-285750">
              <a:defRPr/>
            </a:pPr>
            <a:endParaRPr lang="de-DE" sz="400" dirty="0">
              <a:solidFill>
                <a:srgbClr val="000000"/>
              </a:solidFill>
            </a:endParaRPr>
          </a:p>
          <a:p>
            <a:pPr>
              <a:defRPr/>
            </a:pPr>
            <a:r>
              <a:rPr lang="de-DE" dirty="0">
                <a:latin typeface="Bosch Office Sans" pitchFamily="2" charset="0"/>
                <a:sym typeface="Wingdings" panose="05000000000000000000" pitchFamily="2" charset="2"/>
              </a:rPr>
              <a:t>Hilfsmittel „Wattwächter“ zur Berechnung des Sicherheitsabstandes und Durchführung der Anzeige:</a:t>
            </a:r>
          </a:p>
          <a:p>
            <a:pPr lvl="1">
              <a:defRPr/>
            </a:pPr>
            <a:r>
              <a:rPr lang="de-DE" sz="1000" dirty="0">
                <a:latin typeface="Bosch Office Sans" pitchFamily="2" charset="0"/>
                <a:hlinkClick r:id="rId5"/>
              </a:rPr>
              <a:t>https://www.bundesnetzagentur.de/DE/Sachgebiete/Telekommunikation/Unternehmen_Institutionen/EMF/Standortbescheinigung/_functions/wattwaechter.html</a:t>
            </a:r>
            <a:endParaRPr lang="de-DE" sz="1000" dirty="0">
              <a:latin typeface="Bosch Office Sans" pitchFamily="2" charset="0"/>
            </a:endParaRPr>
          </a:p>
          <a:p>
            <a:pPr marL="264152" indent="-285750">
              <a:defRPr/>
            </a:pPr>
            <a:endParaRPr lang="de-DE" dirty="0">
              <a:solidFill>
                <a:srgbClr val="000000"/>
              </a:solidFill>
            </a:endParaRPr>
          </a:p>
          <a:p>
            <a:pPr>
              <a:defRPr/>
            </a:pPr>
            <a:endParaRPr lang="de-DE" dirty="0">
              <a:solidFill>
                <a:srgbClr val="000000"/>
              </a:solidFill>
            </a:endParaRPr>
          </a:p>
          <a:p>
            <a:pPr>
              <a:defRPr/>
            </a:pPr>
            <a:endParaRPr lang="de-DE" dirty="0">
              <a:solidFill>
                <a:srgbClr val="000000"/>
              </a:solidFill>
            </a:endParaRPr>
          </a:p>
        </p:txBody>
      </p:sp>
      <p:grpSp>
        <p:nvGrpSpPr>
          <p:cNvPr id="7" name="Gruppieren 6">
            <a:extLst>
              <a:ext uri="{FF2B5EF4-FFF2-40B4-BE49-F238E27FC236}">
                <a16:creationId xmlns:a16="http://schemas.microsoft.com/office/drawing/2014/main" id="{1E40AAC7-BEBD-8378-1B7D-6C7779485990}"/>
              </a:ext>
            </a:extLst>
          </p:cNvPr>
          <p:cNvGrpSpPr/>
          <p:nvPr/>
        </p:nvGrpSpPr>
        <p:grpSpPr>
          <a:xfrm>
            <a:off x="2323941" y="2655949"/>
            <a:ext cx="2642353" cy="923330"/>
            <a:chOff x="2468690" y="4565333"/>
            <a:chExt cx="2617520" cy="923330"/>
          </a:xfrm>
        </p:grpSpPr>
        <p:sp>
          <p:nvSpPr>
            <p:cNvPr id="8" name="Textfeld 7">
              <a:extLst>
                <a:ext uri="{FF2B5EF4-FFF2-40B4-BE49-F238E27FC236}">
                  <a16:creationId xmlns:a16="http://schemas.microsoft.com/office/drawing/2014/main" id="{3C0264F3-FDFF-FB88-2EDA-DE83E59E7B68}"/>
                </a:ext>
              </a:extLst>
            </p:cNvPr>
            <p:cNvSpPr txBox="1"/>
            <p:nvPr/>
          </p:nvSpPr>
          <p:spPr>
            <a:xfrm>
              <a:off x="2468690" y="4565333"/>
              <a:ext cx="2617520" cy="923330"/>
            </a:xfrm>
            <a:prstGeom prst="rect">
              <a:avLst/>
            </a:prstGeom>
            <a:noFill/>
          </p:spPr>
          <p:txBody>
            <a:bodyPr wrap="square" rtlCol="0">
              <a:spAutoFit/>
            </a:bodyPr>
            <a:lstStyle/>
            <a:p>
              <a:r>
                <a:rPr lang="de-DE" b="1" dirty="0">
                  <a:solidFill>
                    <a:srgbClr val="000000"/>
                  </a:solidFill>
                  <a:latin typeface="Bosch Office Sans"/>
                </a:rPr>
                <a:t>                30</a:t>
              </a:r>
              <a:r>
                <a:rPr lang="de-DE" dirty="0">
                  <a:latin typeface="Symbol" panose="05050102010706020507" pitchFamily="18" charset="2"/>
                </a:rPr>
                <a:t> W</a:t>
              </a:r>
              <a:r>
                <a:rPr lang="de-DE" b="1" dirty="0">
                  <a:solidFill>
                    <a:srgbClr val="000000"/>
                  </a:solidFill>
                  <a:latin typeface="Bosch Office Sans"/>
                </a:rPr>
                <a:t> * P</a:t>
              </a:r>
              <a:r>
                <a:rPr lang="de-DE" b="1" baseline="-25000" dirty="0">
                  <a:solidFill>
                    <a:srgbClr val="000000"/>
                  </a:solidFill>
                  <a:latin typeface="Bosch Office Sans"/>
                </a:rPr>
                <a:t>EIRP</a:t>
              </a:r>
            </a:p>
            <a:p>
              <a:r>
                <a:rPr lang="de-DE" b="1" dirty="0">
                  <a:solidFill>
                    <a:srgbClr val="000000"/>
                  </a:solidFill>
                  <a:latin typeface="Bosch Office Sans"/>
                </a:rPr>
                <a:t>d   =   --------------------</a:t>
              </a:r>
            </a:p>
            <a:p>
              <a:r>
                <a:rPr lang="de-DE" b="1" dirty="0">
                  <a:solidFill>
                    <a:srgbClr val="000000"/>
                  </a:solidFill>
                  <a:latin typeface="Bosch Office Sans"/>
                </a:rPr>
                <a:t>	         </a:t>
              </a:r>
              <a:r>
                <a:rPr lang="de-DE" b="1" dirty="0" err="1">
                  <a:solidFill>
                    <a:srgbClr val="000000"/>
                  </a:solidFill>
                  <a:latin typeface="Bosch Office Sans"/>
                </a:rPr>
                <a:t>E</a:t>
              </a:r>
              <a:r>
                <a:rPr lang="de-DE" b="1" baseline="-25000" dirty="0" err="1">
                  <a:solidFill>
                    <a:srgbClr val="000000"/>
                  </a:solidFill>
                  <a:latin typeface="Bosch Office Sans"/>
                </a:rPr>
                <a:t>Grenzwert</a:t>
              </a:r>
              <a:endParaRPr lang="de-DE" b="1" baseline="-25000" dirty="0"/>
            </a:p>
          </p:txBody>
        </p:sp>
        <p:grpSp>
          <p:nvGrpSpPr>
            <p:cNvPr id="9" name="Gruppieren 8">
              <a:extLst>
                <a:ext uri="{FF2B5EF4-FFF2-40B4-BE49-F238E27FC236}">
                  <a16:creationId xmlns:a16="http://schemas.microsoft.com/office/drawing/2014/main" id="{CF7A03ED-1698-9AD3-BBDF-840E4C8358AE}"/>
                </a:ext>
              </a:extLst>
            </p:cNvPr>
            <p:cNvGrpSpPr/>
            <p:nvPr/>
          </p:nvGrpSpPr>
          <p:grpSpPr>
            <a:xfrm>
              <a:off x="3061796" y="4565333"/>
              <a:ext cx="1519190" cy="287383"/>
              <a:chOff x="4749921" y="3235571"/>
              <a:chExt cx="1927487" cy="804919"/>
            </a:xfrm>
          </p:grpSpPr>
          <p:cxnSp>
            <p:nvCxnSpPr>
              <p:cNvPr id="14" name="Gerader Verbinder 13">
                <a:extLst>
                  <a:ext uri="{FF2B5EF4-FFF2-40B4-BE49-F238E27FC236}">
                    <a16:creationId xmlns:a16="http://schemas.microsoft.com/office/drawing/2014/main" id="{54DD8269-2BDD-6A16-FA2B-7A936824B5CA}"/>
                  </a:ext>
                </a:extLst>
              </p:cNvPr>
              <p:cNvCxnSpPr/>
              <p:nvPr/>
            </p:nvCxnSpPr>
            <p:spPr>
              <a:xfrm>
                <a:off x="4749921" y="3683437"/>
                <a:ext cx="99003" cy="3570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84CEC30F-E6F1-A514-1681-757C0C152878}"/>
                  </a:ext>
                </a:extLst>
              </p:cNvPr>
              <p:cNvCxnSpPr/>
              <p:nvPr/>
            </p:nvCxnSpPr>
            <p:spPr>
              <a:xfrm flipV="1">
                <a:off x="4848924" y="3235571"/>
                <a:ext cx="176005" cy="8049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99C1F986-34FA-FC99-B938-1EA5CF6CED27}"/>
                  </a:ext>
                </a:extLst>
              </p:cNvPr>
              <p:cNvCxnSpPr/>
              <p:nvPr/>
            </p:nvCxnSpPr>
            <p:spPr>
              <a:xfrm flipH="1">
                <a:off x="5024939" y="3235571"/>
                <a:ext cx="16524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7" name="Textfeld 16">
            <a:extLst>
              <a:ext uri="{FF2B5EF4-FFF2-40B4-BE49-F238E27FC236}">
                <a16:creationId xmlns:a16="http://schemas.microsoft.com/office/drawing/2014/main" id="{7034091A-6545-C4B6-ADDF-D83759DB31C5}"/>
              </a:ext>
            </a:extLst>
          </p:cNvPr>
          <p:cNvSpPr txBox="1"/>
          <p:nvPr/>
        </p:nvSpPr>
        <p:spPr>
          <a:xfrm>
            <a:off x="5225056" y="2747389"/>
            <a:ext cx="4470519" cy="646331"/>
          </a:xfrm>
          <a:prstGeom prst="rect">
            <a:avLst/>
          </a:prstGeom>
          <a:noFill/>
        </p:spPr>
        <p:txBody>
          <a:bodyPr wrap="none" rtlCol="0">
            <a:spAutoFit/>
          </a:bodyPr>
          <a:lstStyle/>
          <a:p>
            <a:pPr algn="ctr"/>
            <a:r>
              <a:rPr lang="de-DE" b="1" dirty="0"/>
              <a:t>Diese Näherungsformel gilt nur im </a:t>
            </a:r>
            <a:r>
              <a:rPr lang="de-DE" b="1" dirty="0" err="1"/>
              <a:t>Fernfeld</a:t>
            </a:r>
            <a:r>
              <a:rPr lang="de-DE" b="1" dirty="0"/>
              <a:t>:</a:t>
            </a:r>
          </a:p>
          <a:p>
            <a:pPr algn="ctr"/>
            <a:r>
              <a:rPr lang="de-DE" b="1" dirty="0"/>
              <a:t>d &gt; </a:t>
            </a:r>
            <a:r>
              <a:rPr lang="de-DE" b="1" dirty="0">
                <a:latin typeface="Symbol" panose="05050102010706020507" pitchFamily="18" charset="2"/>
              </a:rPr>
              <a:t>l</a:t>
            </a:r>
            <a:r>
              <a:rPr lang="de-DE" b="1" dirty="0"/>
              <a:t> / (2 *</a:t>
            </a:r>
            <a:r>
              <a:rPr lang="de-DE" b="1" dirty="0">
                <a:latin typeface="Symbol" panose="05050102010706020507" pitchFamily="18" charset="2"/>
              </a:rPr>
              <a:t> p</a:t>
            </a:r>
            <a:r>
              <a:rPr lang="de-DE" b="1" dirty="0"/>
              <a:t> )</a:t>
            </a:r>
            <a:endParaRPr lang="de-DE" b="1" dirty="0">
              <a:latin typeface="Symbol" panose="05050102010706020507" pitchFamily="18" charset="2"/>
            </a:endParaRPr>
          </a:p>
        </p:txBody>
      </p:sp>
    </p:spTree>
    <p:extLst>
      <p:ext uri="{BB962C8B-B14F-4D97-AF65-F5344CB8AC3E}">
        <p14:creationId xmlns:p14="http://schemas.microsoft.com/office/powerpoint/2010/main" val="191783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12702</Words>
  <Application>Microsoft Office PowerPoint</Application>
  <PresentationFormat>Benutzerdefiniert</PresentationFormat>
  <Paragraphs>2406</Paragraphs>
  <Slides>102</Slides>
  <Notes>100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102</vt:i4>
      </vt:variant>
    </vt:vector>
  </HeadingPairs>
  <TitlesOfParts>
    <vt:vector size="113" baseType="lpstr">
      <vt:lpstr>Academy Engraved LET</vt:lpstr>
      <vt:lpstr>Arial</vt:lpstr>
      <vt:lpstr>Bosch Office Sans</vt:lpstr>
      <vt:lpstr>Bosch Sans Black</vt:lpstr>
      <vt:lpstr>Calibri</vt:lpstr>
      <vt:lpstr>Calibri Light</vt:lpstr>
      <vt:lpstr>Symbol</vt:lpstr>
      <vt:lpstr>Times New Roman</vt:lpstr>
      <vt:lpstr>Wingdings</vt:lpstr>
      <vt:lpstr>Wingdings 3</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BOSCH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Triebke Martin (XC-DA/ECR6)</dc:creator>
  <cp:lastModifiedBy>Martin Triebke</cp:lastModifiedBy>
  <cp:revision>450</cp:revision>
  <dcterms:created xsi:type="dcterms:W3CDTF">2021-02-23T04:37:24Z</dcterms:created>
  <dcterms:modified xsi:type="dcterms:W3CDTF">2024-07-25T15:44:34Z</dcterms:modified>
</cp:coreProperties>
</file>