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33"/>
  </p:notesMasterIdLst>
  <p:sldIdLst>
    <p:sldId id="618" r:id="rId2"/>
    <p:sldId id="623" r:id="rId3"/>
    <p:sldId id="621" r:id="rId4"/>
    <p:sldId id="622" r:id="rId5"/>
    <p:sldId id="620" r:id="rId6"/>
    <p:sldId id="624" r:id="rId7"/>
    <p:sldId id="625" r:id="rId8"/>
    <p:sldId id="626" r:id="rId9"/>
    <p:sldId id="630" r:id="rId10"/>
    <p:sldId id="631" r:id="rId11"/>
    <p:sldId id="632" r:id="rId12"/>
    <p:sldId id="633" r:id="rId13"/>
    <p:sldId id="637" r:id="rId14"/>
    <p:sldId id="634" r:id="rId15"/>
    <p:sldId id="636" r:id="rId16"/>
    <p:sldId id="639" r:id="rId17"/>
    <p:sldId id="640" r:id="rId18"/>
    <p:sldId id="641" r:id="rId19"/>
    <p:sldId id="642" r:id="rId20"/>
    <p:sldId id="643" r:id="rId21"/>
    <p:sldId id="644" r:id="rId22"/>
    <p:sldId id="645" r:id="rId23"/>
    <p:sldId id="646" r:id="rId24"/>
    <p:sldId id="651" r:id="rId25"/>
    <p:sldId id="652" r:id="rId26"/>
    <p:sldId id="653" r:id="rId27"/>
    <p:sldId id="654" r:id="rId28"/>
    <p:sldId id="655" r:id="rId29"/>
    <p:sldId id="656" r:id="rId30"/>
    <p:sldId id="657" r:id="rId31"/>
    <p:sldId id="658" r:id="rId32"/>
  </p:sldIdLst>
  <p:sldSz cx="10969625" cy="617061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X65KS3JzNDQIbf6wBRuEEQ==" hashData="PQ/DryhEpiAL4Ey9TTHAo9pVUUKgkOOS1YVZIzcIiXiBj5UZeYd4L2XuU3arwdUeyIh0CSjedhPUv55Cudllm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9" autoAdjust="0"/>
    <p:restoredTop sz="93678" autoAdjust="0"/>
  </p:normalViewPr>
  <p:slideViewPr>
    <p:cSldViewPr snapToGrid="0">
      <p:cViewPr varScale="1">
        <p:scale>
          <a:sx n="72" d="100"/>
          <a:sy n="72" d="100"/>
        </p:scale>
        <p:origin x="714" y="72"/>
      </p:cViewPr>
      <p:guideLst/>
    </p:cSldViewPr>
  </p:slideViewPr>
  <p:outlineViewPr>
    <p:cViewPr>
      <p:scale>
        <a:sx n="33" d="100"/>
        <a:sy n="33" d="100"/>
      </p:scale>
      <p:origin x="0" y="-492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de-DE"/>
          </a:p>
        </p:txBody>
      </p:sp>
      <p:sp>
        <p:nvSpPr>
          <p:cNvPr id="3" name="Datumsplatzhalt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393CE0DF-32CC-4F8F-9C1C-3146D56A72FE}" type="datetimeFigureOut">
              <a:rPr lang="de-DE" smtClean="0"/>
              <a:t>01.05.2024</a:t>
            </a:fld>
            <a:endParaRPr lang="de-DE"/>
          </a:p>
        </p:txBody>
      </p:sp>
      <p:sp>
        <p:nvSpPr>
          <p:cNvPr id="4" name="Folienbildplatzhalt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de-DE"/>
          </a:p>
        </p:txBody>
      </p:sp>
      <p:sp>
        <p:nvSpPr>
          <p:cNvPr id="5" name="Notizenplatzhalt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de-DE"/>
          </a:p>
        </p:txBody>
      </p:sp>
      <p:sp>
        <p:nvSpPr>
          <p:cNvPr id="7" name="Foliennummernplatzhalt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30BA9C0F-9124-4EB3-B126-8384C7AD8A60}" type="slidenum">
              <a:rPr lang="de-DE" smtClean="0"/>
              <a:t>‹Nr.›</a:t>
            </a:fld>
            <a:endParaRPr lang="de-DE"/>
          </a:p>
        </p:txBody>
      </p:sp>
    </p:spTree>
    <p:extLst>
      <p:ext uri="{BB962C8B-B14F-4D97-AF65-F5344CB8AC3E}">
        <p14:creationId xmlns:p14="http://schemas.microsoft.com/office/powerpoint/2010/main" val="6994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30BA9C0F-9124-4EB3-B126-8384C7AD8A60}" type="slidenum">
              <a:rPr lang="de-DE" smtClean="0"/>
              <a:t>1</a:t>
            </a:fld>
            <a:endParaRPr lang="de-DE"/>
          </a:p>
        </p:txBody>
      </p:sp>
    </p:spTree>
    <p:extLst>
      <p:ext uri="{BB962C8B-B14F-4D97-AF65-F5344CB8AC3E}">
        <p14:creationId xmlns:p14="http://schemas.microsoft.com/office/powerpoint/2010/main" val="3936321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00:24</a:t>
            </a:r>
          </a:p>
        </p:txBody>
      </p:sp>
      <p:sp>
        <p:nvSpPr>
          <p:cNvPr id="4" name="Foliennummernplatzhalter 3"/>
          <p:cNvSpPr>
            <a:spLocks noGrp="1"/>
          </p:cNvSpPr>
          <p:nvPr>
            <p:ph type="sldNum" sz="quarter" idx="5"/>
          </p:nvPr>
        </p:nvSpPr>
        <p:spPr/>
        <p:txBody>
          <a:bodyPr/>
          <a:lstStyle/>
          <a:p>
            <a:fld id="{30BA9C0F-9124-4EB3-B126-8384C7AD8A60}" type="slidenum">
              <a:rPr lang="de-DE" smtClean="0"/>
              <a:t>10</a:t>
            </a:fld>
            <a:endParaRPr lang="de-DE"/>
          </a:p>
        </p:txBody>
      </p:sp>
    </p:spTree>
    <p:extLst>
      <p:ext uri="{BB962C8B-B14F-4D97-AF65-F5344CB8AC3E}">
        <p14:creationId xmlns:p14="http://schemas.microsoft.com/office/powerpoint/2010/main" val="1467090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00:26</a:t>
            </a:r>
          </a:p>
          <a:p>
            <a:r>
              <a:rPr lang="de-DE" dirty="0"/>
              <a:t>Hinweis: abhören darf den Amateurfunk jeder, auch ohne Lizenz  </a:t>
            </a:r>
            <a:r>
              <a:rPr lang="de-DE" dirty="0">
                <a:sym typeface="Wingdings" panose="05000000000000000000" pitchFamily="2" charset="2"/>
              </a:rPr>
              <a:t> SWL</a:t>
            </a:r>
            <a:endParaRPr lang="de-DE" dirty="0"/>
          </a:p>
        </p:txBody>
      </p:sp>
      <p:sp>
        <p:nvSpPr>
          <p:cNvPr id="4" name="Foliennummernplatzhalter 3"/>
          <p:cNvSpPr>
            <a:spLocks noGrp="1"/>
          </p:cNvSpPr>
          <p:nvPr>
            <p:ph type="sldNum" sz="quarter" idx="5"/>
          </p:nvPr>
        </p:nvSpPr>
        <p:spPr/>
        <p:txBody>
          <a:bodyPr/>
          <a:lstStyle/>
          <a:p>
            <a:fld id="{30BA9C0F-9124-4EB3-B126-8384C7AD8A60}" type="slidenum">
              <a:rPr lang="de-DE" smtClean="0"/>
              <a:t>11</a:t>
            </a:fld>
            <a:endParaRPr lang="de-DE"/>
          </a:p>
        </p:txBody>
      </p:sp>
    </p:spTree>
    <p:extLst>
      <p:ext uri="{BB962C8B-B14F-4D97-AF65-F5344CB8AC3E}">
        <p14:creationId xmlns:p14="http://schemas.microsoft.com/office/powerpoint/2010/main" val="2708498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00:29</a:t>
            </a:r>
          </a:p>
        </p:txBody>
      </p:sp>
      <p:sp>
        <p:nvSpPr>
          <p:cNvPr id="4" name="Foliennummernplatzhalter 3"/>
          <p:cNvSpPr>
            <a:spLocks noGrp="1"/>
          </p:cNvSpPr>
          <p:nvPr>
            <p:ph type="sldNum" sz="quarter" idx="5"/>
          </p:nvPr>
        </p:nvSpPr>
        <p:spPr/>
        <p:txBody>
          <a:bodyPr/>
          <a:lstStyle/>
          <a:p>
            <a:fld id="{30BA9C0F-9124-4EB3-B126-8384C7AD8A60}" type="slidenum">
              <a:rPr lang="de-DE" smtClean="0"/>
              <a:t>12</a:t>
            </a:fld>
            <a:endParaRPr lang="de-DE"/>
          </a:p>
        </p:txBody>
      </p:sp>
    </p:spTree>
    <p:extLst>
      <p:ext uri="{BB962C8B-B14F-4D97-AF65-F5344CB8AC3E}">
        <p14:creationId xmlns:p14="http://schemas.microsoft.com/office/powerpoint/2010/main" val="1062197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00:32</a:t>
            </a:r>
          </a:p>
          <a:p>
            <a:r>
              <a:rPr lang="de-DE" dirty="0"/>
              <a:t>Hinweis: Bei Funkverkehr mit Nicht-Amateurfunkstellen (z.B. „Schwarzfunker“ oder Sekundärnutzern) diesen sofort abbrechen (auch keine „Belehrung“)</a:t>
            </a:r>
          </a:p>
        </p:txBody>
      </p:sp>
      <p:sp>
        <p:nvSpPr>
          <p:cNvPr id="4" name="Foliennummernplatzhalter 3"/>
          <p:cNvSpPr>
            <a:spLocks noGrp="1"/>
          </p:cNvSpPr>
          <p:nvPr>
            <p:ph type="sldNum" sz="quarter" idx="5"/>
          </p:nvPr>
        </p:nvSpPr>
        <p:spPr/>
        <p:txBody>
          <a:bodyPr/>
          <a:lstStyle/>
          <a:p>
            <a:fld id="{30BA9C0F-9124-4EB3-B126-8384C7AD8A60}" type="slidenum">
              <a:rPr lang="de-DE" smtClean="0"/>
              <a:t>13</a:t>
            </a:fld>
            <a:endParaRPr lang="de-DE"/>
          </a:p>
        </p:txBody>
      </p:sp>
    </p:spTree>
    <p:extLst>
      <p:ext uri="{BB962C8B-B14F-4D97-AF65-F5344CB8AC3E}">
        <p14:creationId xmlns:p14="http://schemas.microsoft.com/office/powerpoint/2010/main" val="5588975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00:35</a:t>
            </a:r>
          </a:p>
        </p:txBody>
      </p:sp>
      <p:sp>
        <p:nvSpPr>
          <p:cNvPr id="4" name="Foliennummernplatzhalter 3"/>
          <p:cNvSpPr>
            <a:spLocks noGrp="1"/>
          </p:cNvSpPr>
          <p:nvPr>
            <p:ph type="sldNum" sz="quarter" idx="5"/>
          </p:nvPr>
        </p:nvSpPr>
        <p:spPr/>
        <p:txBody>
          <a:bodyPr/>
          <a:lstStyle/>
          <a:p>
            <a:fld id="{30BA9C0F-9124-4EB3-B126-8384C7AD8A60}" type="slidenum">
              <a:rPr lang="de-DE" smtClean="0"/>
              <a:t>14</a:t>
            </a:fld>
            <a:endParaRPr lang="de-DE"/>
          </a:p>
        </p:txBody>
      </p:sp>
    </p:spTree>
    <p:extLst>
      <p:ext uri="{BB962C8B-B14F-4D97-AF65-F5344CB8AC3E}">
        <p14:creationId xmlns:p14="http://schemas.microsoft.com/office/powerpoint/2010/main" val="36205676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00:38</a:t>
            </a:r>
          </a:p>
        </p:txBody>
      </p:sp>
      <p:sp>
        <p:nvSpPr>
          <p:cNvPr id="4" name="Foliennummernplatzhalter 3"/>
          <p:cNvSpPr>
            <a:spLocks noGrp="1"/>
          </p:cNvSpPr>
          <p:nvPr>
            <p:ph type="sldNum" sz="quarter" idx="5"/>
          </p:nvPr>
        </p:nvSpPr>
        <p:spPr/>
        <p:txBody>
          <a:bodyPr/>
          <a:lstStyle/>
          <a:p>
            <a:fld id="{30BA9C0F-9124-4EB3-B126-8384C7AD8A60}" type="slidenum">
              <a:rPr lang="de-DE" smtClean="0"/>
              <a:t>15</a:t>
            </a:fld>
            <a:endParaRPr lang="de-DE"/>
          </a:p>
        </p:txBody>
      </p:sp>
    </p:spTree>
    <p:extLst>
      <p:ext uri="{BB962C8B-B14F-4D97-AF65-F5344CB8AC3E}">
        <p14:creationId xmlns:p14="http://schemas.microsoft.com/office/powerpoint/2010/main" val="343434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00:42</a:t>
            </a:r>
          </a:p>
        </p:txBody>
      </p:sp>
      <p:sp>
        <p:nvSpPr>
          <p:cNvPr id="4" name="Foliennummernplatzhalter 3"/>
          <p:cNvSpPr>
            <a:spLocks noGrp="1"/>
          </p:cNvSpPr>
          <p:nvPr>
            <p:ph type="sldNum" sz="quarter" idx="5"/>
          </p:nvPr>
        </p:nvSpPr>
        <p:spPr/>
        <p:txBody>
          <a:bodyPr/>
          <a:lstStyle/>
          <a:p>
            <a:fld id="{30BA9C0F-9124-4EB3-B126-8384C7AD8A60}" type="slidenum">
              <a:rPr lang="de-DE" smtClean="0"/>
              <a:t>16</a:t>
            </a:fld>
            <a:endParaRPr lang="de-DE"/>
          </a:p>
        </p:txBody>
      </p:sp>
    </p:spTree>
    <p:extLst>
      <p:ext uri="{BB962C8B-B14F-4D97-AF65-F5344CB8AC3E}">
        <p14:creationId xmlns:p14="http://schemas.microsoft.com/office/powerpoint/2010/main" val="4023229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00:45</a:t>
            </a:r>
          </a:p>
        </p:txBody>
      </p:sp>
      <p:sp>
        <p:nvSpPr>
          <p:cNvPr id="4" name="Foliennummernplatzhalter 3"/>
          <p:cNvSpPr>
            <a:spLocks noGrp="1"/>
          </p:cNvSpPr>
          <p:nvPr>
            <p:ph type="sldNum" sz="quarter" idx="5"/>
          </p:nvPr>
        </p:nvSpPr>
        <p:spPr/>
        <p:txBody>
          <a:bodyPr/>
          <a:lstStyle/>
          <a:p>
            <a:fld id="{30BA9C0F-9124-4EB3-B126-8384C7AD8A60}" type="slidenum">
              <a:rPr lang="de-DE" smtClean="0"/>
              <a:t>17</a:t>
            </a:fld>
            <a:endParaRPr lang="de-DE"/>
          </a:p>
        </p:txBody>
      </p:sp>
    </p:spTree>
    <p:extLst>
      <p:ext uri="{BB962C8B-B14F-4D97-AF65-F5344CB8AC3E}">
        <p14:creationId xmlns:p14="http://schemas.microsoft.com/office/powerpoint/2010/main" val="3698469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00:48</a:t>
            </a:r>
          </a:p>
        </p:txBody>
      </p:sp>
      <p:sp>
        <p:nvSpPr>
          <p:cNvPr id="4" name="Foliennummernplatzhalter 3"/>
          <p:cNvSpPr>
            <a:spLocks noGrp="1"/>
          </p:cNvSpPr>
          <p:nvPr>
            <p:ph type="sldNum" sz="quarter" idx="5"/>
          </p:nvPr>
        </p:nvSpPr>
        <p:spPr/>
        <p:txBody>
          <a:bodyPr/>
          <a:lstStyle/>
          <a:p>
            <a:fld id="{30BA9C0F-9124-4EB3-B126-8384C7AD8A60}" type="slidenum">
              <a:rPr lang="de-DE" smtClean="0"/>
              <a:t>18</a:t>
            </a:fld>
            <a:endParaRPr lang="de-DE"/>
          </a:p>
        </p:txBody>
      </p:sp>
    </p:spTree>
    <p:extLst>
      <p:ext uri="{BB962C8B-B14F-4D97-AF65-F5344CB8AC3E}">
        <p14:creationId xmlns:p14="http://schemas.microsoft.com/office/powerpoint/2010/main" val="954761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00:52</a:t>
            </a:r>
          </a:p>
        </p:txBody>
      </p:sp>
      <p:sp>
        <p:nvSpPr>
          <p:cNvPr id="4" name="Foliennummernplatzhalter 3"/>
          <p:cNvSpPr>
            <a:spLocks noGrp="1"/>
          </p:cNvSpPr>
          <p:nvPr>
            <p:ph type="sldNum" sz="quarter" idx="5"/>
          </p:nvPr>
        </p:nvSpPr>
        <p:spPr/>
        <p:txBody>
          <a:bodyPr/>
          <a:lstStyle/>
          <a:p>
            <a:fld id="{30BA9C0F-9124-4EB3-B126-8384C7AD8A60}" type="slidenum">
              <a:rPr lang="de-DE" smtClean="0"/>
              <a:t>19</a:t>
            </a:fld>
            <a:endParaRPr lang="de-DE"/>
          </a:p>
        </p:txBody>
      </p:sp>
    </p:spTree>
    <p:extLst>
      <p:ext uri="{BB962C8B-B14F-4D97-AF65-F5344CB8AC3E}">
        <p14:creationId xmlns:p14="http://schemas.microsoft.com/office/powerpoint/2010/main" val="187963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00:05</a:t>
            </a:r>
          </a:p>
        </p:txBody>
      </p:sp>
      <p:sp>
        <p:nvSpPr>
          <p:cNvPr id="4" name="Foliennummernplatzhalter 3"/>
          <p:cNvSpPr>
            <a:spLocks noGrp="1"/>
          </p:cNvSpPr>
          <p:nvPr>
            <p:ph type="sldNum" sz="quarter" idx="5"/>
          </p:nvPr>
        </p:nvSpPr>
        <p:spPr/>
        <p:txBody>
          <a:bodyPr/>
          <a:lstStyle/>
          <a:p>
            <a:fld id="{30BA9C0F-9124-4EB3-B126-8384C7AD8A60}" type="slidenum">
              <a:rPr lang="de-DE" smtClean="0"/>
              <a:t>2</a:t>
            </a:fld>
            <a:endParaRPr lang="de-DE"/>
          </a:p>
        </p:txBody>
      </p:sp>
    </p:spTree>
    <p:extLst>
      <p:ext uri="{BB962C8B-B14F-4D97-AF65-F5344CB8AC3E}">
        <p14:creationId xmlns:p14="http://schemas.microsoft.com/office/powerpoint/2010/main" val="2662233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00:54</a:t>
            </a:r>
          </a:p>
        </p:txBody>
      </p:sp>
      <p:sp>
        <p:nvSpPr>
          <p:cNvPr id="4" name="Foliennummernplatzhalter 3"/>
          <p:cNvSpPr>
            <a:spLocks noGrp="1"/>
          </p:cNvSpPr>
          <p:nvPr>
            <p:ph type="sldNum" sz="quarter" idx="5"/>
          </p:nvPr>
        </p:nvSpPr>
        <p:spPr/>
        <p:txBody>
          <a:bodyPr/>
          <a:lstStyle/>
          <a:p>
            <a:fld id="{30BA9C0F-9124-4EB3-B126-8384C7AD8A60}" type="slidenum">
              <a:rPr lang="de-DE" smtClean="0"/>
              <a:t>20</a:t>
            </a:fld>
            <a:endParaRPr lang="de-DE"/>
          </a:p>
        </p:txBody>
      </p:sp>
    </p:spTree>
    <p:extLst>
      <p:ext uri="{BB962C8B-B14F-4D97-AF65-F5344CB8AC3E}">
        <p14:creationId xmlns:p14="http://schemas.microsoft.com/office/powerpoint/2010/main" val="35637859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00:57</a:t>
            </a:r>
          </a:p>
        </p:txBody>
      </p:sp>
      <p:sp>
        <p:nvSpPr>
          <p:cNvPr id="4" name="Foliennummernplatzhalter 3"/>
          <p:cNvSpPr>
            <a:spLocks noGrp="1"/>
          </p:cNvSpPr>
          <p:nvPr>
            <p:ph type="sldNum" sz="quarter" idx="5"/>
          </p:nvPr>
        </p:nvSpPr>
        <p:spPr/>
        <p:txBody>
          <a:bodyPr/>
          <a:lstStyle/>
          <a:p>
            <a:fld id="{30BA9C0F-9124-4EB3-B126-8384C7AD8A60}" type="slidenum">
              <a:rPr lang="de-DE" smtClean="0"/>
              <a:t>21</a:t>
            </a:fld>
            <a:endParaRPr lang="de-DE"/>
          </a:p>
        </p:txBody>
      </p:sp>
    </p:spTree>
    <p:extLst>
      <p:ext uri="{BB962C8B-B14F-4D97-AF65-F5344CB8AC3E}">
        <p14:creationId xmlns:p14="http://schemas.microsoft.com/office/powerpoint/2010/main" val="30154473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01:00</a:t>
            </a:r>
          </a:p>
        </p:txBody>
      </p:sp>
      <p:sp>
        <p:nvSpPr>
          <p:cNvPr id="4" name="Foliennummernplatzhalter 3"/>
          <p:cNvSpPr>
            <a:spLocks noGrp="1"/>
          </p:cNvSpPr>
          <p:nvPr>
            <p:ph type="sldNum" sz="quarter" idx="5"/>
          </p:nvPr>
        </p:nvSpPr>
        <p:spPr/>
        <p:txBody>
          <a:bodyPr/>
          <a:lstStyle/>
          <a:p>
            <a:fld id="{30BA9C0F-9124-4EB3-B126-8384C7AD8A60}" type="slidenum">
              <a:rPr lang="de-DE" smtClean="0"/>
              <a:t>22</a:t>
            </a:fld>
            <a:endParaRPr lang="de-DE"/>
          </a:p>
        </p:txBody>
      </p:sp>
    </p:spTree>
    <p:extLst>
      <p:ext uri="{BB962C8B-B14F-4D97-AF65-F5344CB8AC3E}">
        <p14:creationId xmlns:p14="http://schemas.microsoft.com/office/powerpoint/2010/main" val="176788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01:04</a:t>
            </a:r>
          </a:p>
        </p:txBody>
      </p:sp>
      <p:sp>
        <p:nvSpPr>
          <p:cNvPr id="4" name="Foliennummernplatzhalter 3"/>
          <p:cNvSpPr>
            <a:spLocks noGrp="1"/>
          </p:cNvSpPr>
          <p:nvPr>
            <p:ph type="sldNum" sz="quarter" idx="5"/>
          </p:nvPr>
        </p:nvSpPr>
        <p:spPr/>
        <p:txBody>
          <a:bodyPr/>
          <a:lstStyle/>
          <a:p>
            <a:fld id="{30BA9C0F-9124-4EB3-B126-8384C7AD8A60}" type="slidenum">
              <a:rPr lang="de-DE" smtClean="0"/>
              <a:t>23</a:t>
            </a:fld>
            <a:endParaRPr lang="de-DE"/>
          </a:p>
        </p:txBody>
      </p:sp>
    </p:spTree>
    <p:extLst>
      <p:ext uri="{BB962C8B-B14F-4D97-AF65-F5344CB8AC3E}">
        <p14:creationId xmlns:p14="http://schemas.microsoft.com/office/powerpoint/2010/main" val="19263927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01:06</a:t>
            </a:r>
          </a:p>
        </p:txBody>
      </p:sp>
      <p:sp>
        <p:nvSpPr>
          <p:cNvPr id="4" name="Foliennummernplatzhalter 3"/>
          <p:cNvSpPr>
            <a:spLocks noGrp="1"/>
          </p:cNvSpPr>
          <p:nvPr>
            <p:ph type="sldNum" sz="quarter" idx="5"/>
          </p:nvPr>
        </p:nvSpPr>
        <p:spPr/>
        <p:txBody>
          <a:bodyPr/>
          <a:lstStyle/>
          <a:p>
            <a:fld id="{30BA9C0F-9124-4EB3-B126-8384C7AD8A60}" type="slidenum">
              <a:rPr lang="de-DE" smtClean="0"/>
              <a:t>24</a:t>
            </a:fld>
            <a:endParaRPr lang="de-DE"/>
          </a:p>
        </p:txBody>
      </p:sp>
    </p:spTree>
    <p:extLst>
      <p:ext uri="{BB962C8B-B14F-4D97-AF65-F5344CB8AC3E}">
        <p14:creationId xmlns:p14="http://schemas.microsoft.com/office/powerpoint/2010/main" val="34512896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01:10</a:t>
            </a:r>
          </a:p>
        </p:txBody>
      </p:sp>
      <p:sp>
        <p:nvSpPr>
          <p:cNvPr id="4" name="Foliennummernplatzhalter 3"/>
          <p:cNvSpPr>
            <a:spLocks noGrp="1"/>
          </p:cNvSpPr>
          <p:nvPr>
            <p:ph type="sldNum" sz="quarter" idx="5"/>
          </p:nvPr>
        </p:nvSpPr>
        <p:spPr/>
        <p:txBody>
          <a:bodyPr/>
          <a:lstStyle/>
          <a:p>
            <a:fld id="{30BA9C0F-9124-4EB3-B126-8384C7AD8A60}" type="slidenum">
              <a:rPr lang="de-DE" smtClean="0"/>
              <a:t>25</a:t>
            </a:fld>
            <a:endParaRPr lang="de-DE"/>
          </a:p>
        </p:txBody>
      </p:sp>
    </p:spTree>
    <p:extLst>
      <p:ext uri="{BB962C8B-B14F-4D97-AF65-F5344CB8AC3E}">
        <p14:creationId xmlns:p14="http://schemas.microsoft.com/office/powerpoint/2010/main" val="26492564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01:12</a:t>
            </a:r>
          </a:p>
        </p:txBody>
      </p:sp>
      <p:sp>
        <p:nvSpPr>
          <p:cNvPr id="4" name="Foliennummernplatzhalter 3"/>
          <p:cNvSpPr>
            <a:spLocks noGrp="1"/>
          </p:cNvSpPr>
          <p:nvPr>
            <p:ph type="sldNum" sz="quarter" idx="5"/>
          </p:nvPr>
        </p:nvSpPr>
        <p:spPr/>
        <p:txBody>
          <a:bodyPr/>
          <a:lstStyle/>
          <a:p>
            <a:fld id="{30BA9C0F-9124-4EB3-B126-8384C7AD8A60}" type="slidenum">
              <a:rPr lang="de-DE" smtClean="0"/>
              <a:t>26</a:t>
            </a:fld>
            <a:endParaRPr lang="de-DE"/>
          </a:p>
        </p:txBody>
      </p:sp>
    </p:spTree>
    <p:extLst>
      <p:ext uri="{BB962C8B-B14F-4D97-AF65-F5344CB8AC3E}">
        <p14:creationId xmlns:p14="http://schemas.microsoft.com/office/powerpoint/2010/main" val="30112210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01:14</a:t>
            </a:r>
          </a:p>
        </p:txBody>
      </p:sp>
      <p:sp>
        <p:nvSpPr>
          <p:cNvPr id="4" name="Foliennummernplatzhalter 3"/>
          <p:cNvSpPr>
            <a:spLocks noGrp="1"/>
          </p:cNvSpPr>
          <p:nvPr>
            <p:ph type="sldNum" sz="quarter" idx="5"/>
          </p:nvPr>
        </p:nvSpPr>
        <p:spPr/>
        <p:txBody>
          <a:bodyPr/>
          <a:lstStyle/>
          <a:p>
            <a:fld id="{30BA9C0F-9124-4EB3-B126-8384C7AD8A60}" type="slidenum">
              <a:rPr lang="de-DE" smtClean="0"/>
              <a:t>27</a:t>
            </a:fld>
            <a:endParaRPr lang="de-DE"/>
          </a:p>
        </p:txBody>
      </p:sp>
    </p:spTree>
    <p:extLst>
      <p:ext uri="{BB962C8B-B14F-4D97-AF65-F5344CB8AC3E}">
        <p14:creationId xmlns:p14="http://schemas.microsoft.com/office/powerpoint/2010/main" val="7152991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01:16</a:t>
            </a:r>
          </a:p>
        </p:txBody>
      </p:sp>
      <p:sp>
        <p:nvSpPr>
          <p:cNvPr id="4" name="Foliennummernplatzhalter 3"/>
          <p:cNvSpPr>
            <a:spLocks noGrp="1"/>
          </p:cNvSpPr>
          <p:nvPr>
            <p:ph type="sldNum" sz="quarter" idx="5"/>
          </p:nvPr>
        </p:nvSpPr>
        <p:spPr/>
        <p:txBody>
          <a:bodyPr/>
          <a:lstStyle/>
          <a:p>
            <a:fld id="{30BA9C0F-9124-4EB3-B126-8384C7AD8A60}" type="slidenum">
              <a:rPr lang="de-DE" smtClean="0"/>
              <a:t>28</a:t>
            </a:fld>
            <a:endParaRPr lang="de-DE"/>
          </a:p>
        </p:txBody>
      </p:sp>
    </p:spTree>
    <p:extLst>
      <p:ext uri="{BB962C8B-B14F-4D97-AF65-F5344CB8AC3E}">
        <p14:creationId xmlns:p14="http://schemas.microsoft.com/office/powerpoint/2010/main" val="15534215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01:18</a:t>
            </a:r>
          </a:p>
        </p:txBody>
      </p:sp>
      <p:sp>
        <p:nvSpPr>
          <p:cNvPr id="4" name="Foliennummernplatzhalter 3"/>
          <p:cNvSpPr>
            <a:spLocks noGrp="1"/>
          </p:cNvSpPr>
          <p:nvPr>
            <p:ph type="sldNum" sz="quarter" idx="5"/>
          </p:nvPr>
        </p:nvSpPr>
        <p:spPr/>
        <p:txBody>
          <a:bodyPr/>
          <a:lstStyle/>
          <a:p>
            <a:fld id="{30BA9C0F-9124-4EB3-B126-8384C7AD8A60}" type="slidenum">
              <a:rPr lang="de-DE" smtClean="0"/>
              <a:t>29</a:t>
            </a:fld>
            <a:endParaRPr lang="de-DE"/>
          </a:p>
        </p:txBody>
      </p:sp>
    </p:spTree>
    <p:extLst>
      <p:ext uri="{BB962C8B-B14F-4D97-AF65-F5344CB8AC3E}">
        <p14:creationId xmlns:p14="http://schemas.microsoft.com/office/powerpoint/2010/main" val="4141033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00:06</a:t>
            </a:r>
          </a:p>
        </p:txBody>
      </p:sp>
      <p:sp>
        <p:nvSpPr>
          <p:cNvPr id="4" name="Foliennummernplatzhalter 3"/>
          <p:cNvSpPr>
            <a:spLocks noGrp="1"/>
          </p:cNvSpPr>
          <p:nvPr>
            <p:ph type="sldNum" sz="quarter" idx="5"/>
          </p:nvPr>
        </p:nvSpPr>
        <p:spPr/>
        <p:txBody>
          <a:bodyPr/>
          <a:lstStyle/>
          <a:p>
            <a:fld id="{30BA9C0F-9124-4EB3-B126-8384C7AD8A60}" type="slidenum">
              <a:rPr lang="de-DE" smtClean="0"/>
              <a:t>3</a:t>
            </a:fld>
            <a:endParaRPr lang="de-DE"/>
          </a:p>
        </p:txBody>
      </p:sp>
    </p:spTree>
    <p:extLst>
      <p:ext uri="{BB962C8B-B14F-4D97-AF65-F5344CB8AC3E}">
        <p14:creationId xmlns:p14="http://schemas.microsoft.com/office/powerpoint/2010/main" val="23803555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01:19</a:t>
            </a:r>
          </a:p>
        </p:txBody>
      </p:sp>
      <p:sp>
        <p:nvSpPr>
          <p:cNvPr id="4" name="Foliennummernplatzhalter 3"/>
          <p:cNvSpPr>
            <a:spLocks noGrp="1"/>
          </p:cNvSpPr>
          <p:nvPr>
            <p:ph type="sldNum" sz="quarter" idx="5"/>
          </p:nvPr>
        </p:nvSpPr>
        <p:spPr/>
        <p:txBody>
          <a:bodyPr/>
          <a:lstStyle/>
          <a:p>
            <a:fld id="{30BA9C0F-9124-4EB3-B126-8384C7AD8A60}" type="slidenum">
              <a:rPr lang="de-DE" smtClean="0"/>
              <a:t>30</a:t>
            </a:fld>
            <a:endParaRPr lang="de-DE"/>
          </a:p>
        </p:txBody>
      </p:sp>
    </p:spTree>
    <p:extLst>
      <p:ext uri="{BB962C8B-B14F-4D97-AF65-F5344CB8AC3E}">
        <p14:creationId xmlns:p14="http://schemas.microsoft.com/office/powerpoint/2010/main" val="11843232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30BA9C0F-9124-4EB3-B126-8384C7AD8A60}" type="slidenum">
              <a:rPr lang="de-DE" smtClean="0"/>
              <a:t>31</a:t>
            </a:fld>
            <a:endParaRPr lang="de-DE"/>
          </a:p>
        </p:txBody>
      </p:sp>
    </p:spTree>
    <p:extLst>
      <p:ext uri="{BB962C8B-B14F-4D97-AF65-F5344CB8AC3E}">
        <p14:creationId xmlns:p14="http://schemas.microsoft.com/office/powerpoint/2010/main" val="2380981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00:07</a:t>
            </a:r>
          </a:p>
        </p:txBody>
      </p:sp>
      <p:sp>
        <p:nvSpPr>
          <p:cNvPr id="4" name="Foliennummernplatzhalter 3"/>
          <p:cNvSpPr>
            <a:spLocks noGrp="1"/>
          </p:cNvSpPr>
          <p:nvPr>
            <p:ph type="sldNum" sz="quarter" idx="5"/>
          </p:nvPr>
        </p:nvSpPr>
        <p:spPr/>
        <p:txBody>
          <a:bodyPr/>
          <a:lstStyle/>
          <a:p>
            <a:fld id="{30BA9C0F-9124-4EB3-B126-8384C7AD8A60}" type="slidenum">
              <a:rPr lang="de-DE" smtClean="0"/>
              <a:t>4</a:t>
            </a:fld>
            <a:endParaRPr lang="de-DE"/>
          </a:p>
        </p:txBody>
      </p:sp>
    </p:spTree>
    <p:extLst>
      <p:ext uri="{BB962C8B-B14F-4D97-AF65-F5344CB8AC3E}">
        <p14:creationId xmlns:p14="http://schemas.microsoft.com/office/powerpoint/2010/main" val="4252312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00:10</a:t>
            </a:r>
          </a:p>
        </p:txBody>
      </p:sp>
      <p:sp>
        <p:nvSpPr>
          <p:cNvPr id="4" name="Foliennummernplatzhalter 3"/>
          <p:cNvSpPr>
            <a:spLocks noGrp="1"/>
          </p:cNvSpPr>
          <p:nvPr>
            <p:ph type="sldNum" sz="quarter" idx="5"/>
          </p:nvPr>
        </p:nvSpPr>
        <p:spPr/>
        <p:txBody>
          <a:bodyPr/>
          <a:lstStyle/>
          <a:p>
            <a:fld id="{30BA9C0F-9124-4EB3-B126-8384C7AD8A60}" type="slidenum">
              <a:rPr lang="de-DE" smtClean="0"/>
              <a:t>5</a:t>
            </a:fld>
            <a:endParaRPr lang="de-DE"/>
          </a:p>
        </p:txBody>
      </p:sp>
    </p:spTree>
    <p:extLst>
      <p:ext uri="{BB962C8B-B14F-4D97-AF65-F5344CB8AC3E}">
        <p14:creationId xmlns:p14="http://schemas.microsoft.com/office/powerpoint/2010/main" val="3135399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00:12</a:t>
            </a:r>
          </a:p>
        </p:txBody>
      </p:sp>
      <p:sp>
        <p:nvSpPr>
          <p:cNvPr id="4" name="Foliennummernplatzhalter 3"/>
          <p:cNvSpPr>
            <a:spLocks noGrp="1"/>
          </p:cNvSpPr>
          <p:nvPr>
            <p:ph type="sldNum" sz="quarter" idx="5"/>
          </p:nvPr>
        </p:nvSpPr>
        <p:spPr/>
        <p:txBody>
          <a:bodyPr/>
          <a:lstStyle/>
          <a:p>
            <a:fld id="{30BA9C0F-9124-4EB3-B126-8384C7AD8A60}" type="slidenum">
              <a:rPr lang="de-DE" smtClean="0"/>
              <a:t>6</a:t>
            </a:fld>
            <a:endParaRPr lang="de-DE"/>
          </a:p>
        </p:txBody>
      </p:sp>
    </p:spTree>
    <p:extLst>
      <p:ext uri="{BB962C8B-B14F-4D97-AF65-F5344CB8AC3E}">
        <p14:creationId xmlns:p14="http://schemas.microsoft.com/office/powerpoint/2010/main" val="656718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00:14</a:t>
            </a:r>
          </a:p>
        </p:txBody>
      </p:sp>
      <p:sp>
        <p:nvSpPr>
          <p:cNvPr id="4" name="Foliennummernplatzhalter 3"/>
          <p:cNvSpPr>
            <a:spLocks noGrp="1"/>
          </p:cNvSpPr>
          <p:nvPr>
            <p:ph type="sldNum" sz="quarter" idx="5"/>
          </p:nvPr>
        </p:nvSpPr>
        <p:spPr/>
        <p:txBody>
          <a:bodyPr/>
          <a:lstStyle/>
          <a:p>
            <a:fld id="{30BA9C0F-9124-4EB3-B126-8384C7AD8A60}" type="slidenum">
              <a:rPr lang="de-DE" smtClean="0"/>
              <a:t>7</a:t>
            </a:fld>
            <a:endParaRPr lang="de-DE"/>
          </a:p>
        </p:txBody>
      </p:sp>
    </p:spTree>
    <p:extLst>
      <p:ext uri="{BB962C8B-B14F-4D97-AF65-F5344CB8AC3E}">
        <p14:creationId xmlns:p14="http://schemas.microsoft.com/office/powerpoint/2010/main" val="579330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00:18</a:t>
            </a:r>
          </a:p>
          <a:p>
            <a:r>
              <a:rPr lang="de-DE" dirty="0"/>
              <a:t>Hinweis: mit Klasse N (noch?) kein Auslandsbetrieb!</a:t>
            </a:r>
          </a:p>
        </p:txBody>
      </p:sp>
      <p:sp>
        <p:nvSpPr>
          <p:cNvPr id="4" name="Foliennummernplatzhalter 3"/>
          <p:cNvSpPr>
            <a:spLocks noGrp="1"/>
          </p:cNvSpPr>
          <p:nvPr>
            <p:ph type="sldNum" sz="quarter" idx="5"/>
          </p:nvPr>
        </p:nvSpPr>
        <p:spPr/>
        <p:txBody>
          <a:bodyPr/>
          <a:lstStyle/>
          <a:p>
            <a:fld id="{30BA9C0F-9124-4EB3-B126-8384C7AD8A60}" type="slidenum">
              <a:rPr lang="de-DE" smtClean="0"/>
              <a:t>8</a:t>
            </a:fld>
            <a:endParaRPr lang="de-DE"/>
          </a:p>
        </p:txBody>
      </p:sp>
    </p:spTree>
    <p:extLst>
      <p:ext uri="{BB962C8B-B14F-4D97-AF65-F5344CB8AC3E}">
        <p14:creationId xmlns:p14="http://schemas.microsoft.com/office/powerpoint/2010/main" val="3286549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00:21</a:t>
            </a:r>
          </a:p>
        </p:txBody>
      </p:sp>
      <p:sp>
        <p:nvSpPr>
          <p:cNvPr id="4" name="Foliennummernplatzhalter 3"/>
          <p:cNvSpPr>
            <a:spLocks noGrp="1"/>
          </p:cNvSpPr>
          <p:nvPr>
            <p:ph type="sldNum" sz="quarter" idx="5"/>
          </p:nvPr>
        </p:nvSpPr>
        <p:spPr/>
        <p:txBody>
          <a:bodyPr/>
          <a:lstStyle/>
          <a:p>
            <a:fld id="{30BA9C0F-9124-4EB3-B126-8384C7AD8A60}" type="slidenum">
              <a:rPr lang="de-DE" smtClean="0"/>
              <a:t>9</a:t>
            </a:fld>
            <a:endParaRPr lang="de-DE"/>
          </a:p>
        </p:txBody>
      </p:sp>
    </p:spTree>
    <p:extLst>
      <p:ext uri="{BB962C8B-B14F-4D97-AF65-F5344CB8AC3E}">
        <p14:creationId xmlns:p14="http://schemas.microsoft.com/office/powerpoint/2010/main" val="3308799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371203" y="1009867"/>
            <a:ext cx="8227219" cy="2148287"/>
          </a:xfrm>
        </p:spPr>
        <p:txBody>
          <a:bodyPr anchor="b"/>
          <a:lstStyle>
            <a:lvl1pPr algn="ctr">
              <a:defRPr sz="5398"/>
            </a:lvl1pPr>
          </a:lstStyle>
          <a:p>
            <a:r>
              <a:rPr lang="de-DE"/>
              <a:t>Titelmasterformat durch Klicken bearbeiten</a:t>
            </a:r>
            <a:endParaRPr lang="en-US" dirty="0"/>
          </a:p>
        </p:txBody>
      </p:sp>
      <p:sp>
        <p:nvSpPr>
          <p:cNvPr id="3" name="Subtitle 2"/>
          <p:cNvSpPr>
            <a:spLocks noGrp="1"/>
          </p:cNvSpPr>
          <p:nvPr>
            <p:ph type="subTitle" idx="1"/>
          </p:nvPr>
        </p:nvSpPr>
        <p:spPr>
          <a:xfrm>
            <a:off x="1371203" y="3241000"/>
            <a:ext cx="8227219" cy="1489803"/>
          </a:xfrm>
        </p:spPr>
        <p:txBody>
          <a:bodyPr/>
          <a:lstStyle>
            <a:lvl1pPr marL="0" indent="0" algn="ctr">
              <a:buNone/>
              <a:defRPr sz="2159"/>
            </a:lvl1pPr>
            <a:lvl2pPr marL="411343" indent="0" algn="ctr">
              <a:buNone/>
              <a:defRPr sz="1799"/>
            </a:lvl2pPr>
            <a:lvl3pPr marL="822686" indent="0" algn="ctr">
              <a:buNone/>
              <a:defRPr sz="1619"/>
            </a:lvl3pPr>
            <a:lvl4pPr marL="1234029" indent="0" algn="ctr">
              <a:buNone/>
              <a:defRPr sz="1440"/>
            </a:lvl4pPr>
            <a:lvl5pPr marL="1645371" indent="0" algn="ctr">
              <a:buNone/>
              <a:defRPr sz="1440"/>
            </a:lvl5pPr>
            <a:lvl6pPr marL="2056714" indent="0" algn="ctr">
              <a:buNone/>
              <a:defRPr sz="1440"/>
            </a:lvl6pPr>
            <a:lvl7pPr marL="2468057" indent="0" algn="ctr">
              <a:buNone/>
              <a:defRPr sz="1440"/>
            </a:lvl7pPr>
            <a:lvl8pPr marL="2879400" indent="0" algn="ctr">
              <a:buNone/>
              <a:defRPr sz="1440"/>
            </a:lvl8pPr>
            <a:lvl9pPr marL="3290743" indent="0" algn="ctr">
              <a:buNone/>
              <a:defRPr sz="144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B77ED595-5E9D-4A98-BEBB-B00FF7F968D0}" type="datetime1">
              <a:rPr lang="de-DE" smtClean="0"/>
              <a:t>01.05.2024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2176168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CFDF330-641E-4A67-9682-3D2EAF1AF093}" type="datetime1">
              <a:rPr lang="de-DE" smtClean="0"/>
              <a:t>01.05.2024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11266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50138" y="328528"/>
            <a:ext cx="2365325" cy="5229309"/>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754162" y="328528"/>
            <a:ext cx="6958856" cy="5229309"/>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18EFDD9-9FDC-4CDF-B05F-C9DC7E5DCBB3}" type="datetime1">
              <a:rPr lang="de-DE" smtClean="0"/>
              <a:t>01.05.2024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366466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3E1BF1D-3537-44A3-BADF-50C78E57818C}" type="datetime1">
              <a:rPr lang="de-DE" smtClean="0"/>
              <a:t>01.05.2024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2344093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48448" y="1538369"/>
            <a:ext cx="9461302" cy="2566803"/>
          </a:xfrm>
        </p:spPr>
        <p:txBody>
          <a:bodyPr anchor="b"/>
          <a:lstStyle>
            <a:lvl1pPr>
              <a:defRPr sz="5398"/>
            </a:lvl1pPr>
          </a:lstStyle>
          <a:p>
            <a:r>
              <a:rPr lang="de-DE"/>
              <a:t>Titelmasterformat durch Klicken bearbeiten</a:t>
            </a:r>
            <a:endParaRPr lang="en-US" dirty="0"/>
          </a:p>
        </p:txBody>
      </p:sp>
      <p:sp>
        <p:nvSpPr>
          <p:cNvPr id="3" name="Text Placeholder 2"/>
          <p:cNvSpPr>
            <a:spLocks noGrp="1"/>
          </p:cNvSpPr>
          <p:nvPr>
            <p:ph type="body" idx="1"/>
          </p:nvPr>
        </p:nvSpPr>
        <p:spPr>
          <a:xfrm>
            <a:off x="748448" y="4129455"/>
            <a:ext cx="9461302" cy="1349821"/>
          </a:xfrm>
        </p:spPr>
        <p:txBody>
          <a:bodyPr/>
          <a:lstStyle>
            <a:lvl1pPr marL="0" indent="0">
              <a:buNone/>
              <a:defRPr sz="2159">
                <a:solidFill>
                  <a:schemeClr val="tx1">
                    <a:tint val="75000"/>
                  </a:schemeClr>
                </a:solidFill>
              </a:defRPr>
            </a:lvl1pPr>
            <a:lvl2pPr marL="411343" indent="0">
              <a:buNone/>
              <a:defRPr sz="1799">
                <a:solidFill>
                  <a:schemeClr val="tx1">
                    <a:tint val="75000"/>
                  </a:schemeClr>
                </a:solidFill>
              </a:defRPr>
            </a:lvl2pPr>
            <a:lvl3pPr marL="822686" indent="0">
              <a:buNone/>
              <a:defRPr sz="1619">
                <a:solidFill>
                  <a:schemeClr val="tx1">
                    <a:tint val="75000"/>
                  </a:schemeClr>
                </a:solidFill>
              </a:defRPr>
            </a:lvl3pPr>
            <a:lvl4pPr marL="1234029" indent="0">
              <a:buNone/>
              <a:defRPr sz="1440">
                <a:solidFill>
                  <a:schemeClr val="tx1">
                    <a:tint val="75000"/>
                  </a:schemeClr>
                </a:solidFill>
              </a:defRPr>
            </a:lvl4pPr>
            <a:lvl5pPr marL="1645371" indent="0">
              <a:buNone/>
              <a:defRPr sz="1440">
                <a:solidFill>
                  <a:schemeClr val="tx1">
                    <a:tint val="75000"/>
                  </a:schemeClr>
                </a:solidFill>
              </a:defRPr>
            </a:lvl5pPr>
            <a:lvl6pPr marL="2056714" indent="0">
              <a:buNone/>
              <a:defRPr sz="1440">
                <a:solidFill>
                  <a:schemeClr val="tx1">
                    <a:tint val="75000"/>
                  </a:schemeClr>
                </a:solidFill>
              </a:defRPr>
            </a:lvl6pPr>
            <a:lvl7pPr marL="2468057" indent="0">
              <a:buNone/>
              <a:defRPr sz="1440">
                <a:solidFill>
                  <a:schemeClr val="tx1">
                    <a:tint val="75000"/>
                  </a:schemeClr>
                </a:solidFill>
              </a:defRPr>
            </a:lvl7pPr>
            <a:lvl8pPr marL="2879400" indent="0">
              <a:buNone/>
              <a:defRPr sz="1440">
                <a:solidFill>
                  <a:schemeClr val="tx1">
                    <a:tint val="75000"/>
                  </a:schemeClr>
                </a:solidFill>
              </a:defRPr>
            </a:lvl8pPr>
            <a:lvl9pPr marL="3290743" indent="0">
              <a:buNone/>
              <a:defRPr sz="144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FA2C9AFA-2664-414C-8F76-993FAF8F7E02}" type="datetime1">
              <a:rPr lang="de-DE" smtClean="0"/>
              <a:t>01.05.2024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133810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754162" y="1642640"/>
            <a:ext cx="4662091" cy="391519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553372" y="1642640"/>
            <a:ext cx="4662091" cy="391519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BE9F74D-07F7-42C3-9640-DDD39DE0B966}" type="datetime1">
              <a:rPr lang="de-DE" smtClean="0"/>
              <a:t>01.05.2024</a:t>
            </a:fld>
            <a:endParaRPr lang="de-DE"/>
          </a:p>
        </p:txBody>
      </p:sp>
      <p:sp>
        <p:nvSpPr>
          <p:cNvPr id="6" name="Footer Placeholder 5"/>
          <p:cNvSpPr>
            <a:spLocks noGrp="1"/>
          </p:cNvSpPr>
          <p:nvPr>
            <p:ph type="ftr" sz="quarter" idx="11"/>
          </p:nvPr>
        </p:nvSpPr>
        <p:spPr/>
        <p:txBody>
          <a:bodyPr/>
          <a:lstStyle/>
          <a:p>
            <a:r>
              <a:rPr lang="en-US"/>
              <a:t>© 2024 by Martin Triebke DH7AFS (V24.1)</a:t>
            </a:r>
            <a:endParaRPr lang="de-DE"/>
          </a:p>
        </p:txBody>
      </p:sp>
      <p:sp>
        <p:nvSpPr>
          <p:cNvPr id="7" name="Slide Number Placeholder 6"/>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766442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755590" y="328528"/>
            <a:ext cx="9461302" cy="1192700"/>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755591" y="1512658"/>
            <a:ext cx="4640665" cy="741330"/>
          </a:xfrm>
        </p:spPr>
        <p:txBody>
          <a:bodyPr anchor="b"/>
          <a:lstStyle>
            <a:lvl1pPr marL="0" indent="0">
              <a:buNone/>
              <a:defRPr sz="2159" b="1"/>
            </a:lvl1pPr>
            <a:lvl2pPr marL="411343" indent="0">
              <a:buNone/>
              <a:defRPr sz="1799" b="1"/>
            </a:lvl2pPr>
            <a:lvl3pPr marL="822686" indent="0">
              <a:buNone/>
              <a:defRPr sz="1619" b="1"/>
            </a:lvl3pPr>
            <a:lvl4pPr marL="1234029" indent="0">
              <a:buNone/>
              <a:defRPr sz="1440" b="1"/>
            </a:lvl4pPr>
            <a:lvl5pPr marL="1645371" indent="0">
              <a:buNone/>
              <a:defRPr sz="1440" b="1"/>
            </a:lvl5pPr>
            <a:lvl6pPr marL="2056714" indent="0">
              <a:buNone/>
              <a:defRPr sz="1440" b="1"/>
            </a:lvl6pPr>
            <a:lvl7pPr marL="2468057" indent="0">
              <a:buNone/>
              <a:defRPr sz="1440" b="1"/>
            </a:lvl7pPr>
            <a:lvl8pPr marL="2879400" indent="0">
              <a:buNone/>
              <a:defRPr sz="1440" b="1"/>
            </a:lvl8pPr>
            <a:lvl9pPr marL="3290743" indent="0">
              <a:buNone/>
              <a:defRPr sz="1440" b="1"/>
            </a:lvl9pPr>
          </a:lstStyle>
          <a:p>
            <a:pPr lvl="0"/>
            <a:r>
              <a:rPr lang="de-DE"/>
              <a:t>Formatvorlagen des Textmasters bearbeiten</a:t>
            </a:r>
          </a:p>
        </p:txBody>
      </p:sp>
      <p:sp>
        <p:nvSpPr>
          <p:cNvPr id="4" name="Content Placeholder 3"/>
          <p:cNvSpPr>
            <a:spLocks noGrp="1"/>
          </p:cNvSpPr>
          <p:nvPr>
            <p:ph sz="half" idx="2"/>
          </p:nvPr>
        </p:nvSpPr>
        <p:spPr>
          <a:xfrm>
            <a:off x="755591" y="2253988"/>
            <a:ext cx="4640665" cy="331527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553373" y="1512658"/>
            <a:ext cx="4663519" cy="741330"/>
          </a:xfrm>
        </p:spPr>
        <p:txBody>
          <a:bodyPr anchor="b"/>
          <a:lstStyle>
            <a:lvl1pPr marL="0" indent="0">
              <a:buNone/>
              <a:defRPr sz="2159" b="1"/>
            </a:lvl1pPr>
            <a:lvl2pPr marL="411343" indent="0">
              <a:buNone/>
              <a:defRPr sz="1799" b="1"/>
            </a:lvl2pPr>
            <a:lvl3pPr marL="822686" indent="0">
              <a:buNone/>
              <a:defRPr sz="1619" b="1"/>
            </a:lvl3pPr>
            <a:lvl4pPr marL="1234029" indent="0">
              <a:buNone/>
              <a:defRPr sz="1440" b="1"/>
            </a:lvl4pPr>
            <a:lvl5pPr marL="1645371" indent="0">
              <a:buNone/>
              <a:defRPr sz="1440" b="1"/>
            </a:lvl5pPr>
            <a:lvl6pPr marL="2056714" indent="0">
              <a:buNone/>
              <a:defRPr sz="1440" b="1"/>
            </a:lvl6pPr>
            <a:lvl7pPr marL="2468057" indent="0">
              <a:buNone/>
              <a:defRPr sz="1440" b="1"/>
            </a:lvl7pPr>
            <a:lvl8pPr marL="2879400" indent="0">
              <a:buNone/>
              <a:defRPr sz="1440" b="1"/>
            </a:lvl8pPr>
            <a:lvl9pPr marL="3290743" indent="0">
              <a:buNone/>
              <a:defRPr sz="1440" b="1"/>
            </a:lvl9pPr>
          </a:lstStyle>
          <a:p>
            <a:pPr lvl="0"/>
            <a:r>
              <a:rPr lang="de-DE"/>
              <a:t>Formatvorlagen des Textmasters bearbeiten</a:t>
            </a:r>
          </a:p>
        </p:txBody>
      </p:sp>
      <p:sp>
        <p:nvSpPr>
          <p:cNvPr id="6" name="Content Placeholder 5"/>
          <p:cNvSpPr>
            <a:spLocks noGrp="1"/>
          </p:cNvSpPr>
          <p:nvPr>
            <p:ph sz="quarter" idx="4"/>
          </p:nvPr>
        </p:nvSpPr>
        <p:spPr>
          <a:xfrm>
            <a:off x="5553373" y="2253988"/>
            <a:ext cx="4663519" cy="331527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E5C0F833-AB93-43D8-89B6-08C61D3D8106}" type="datetime1">
              <a:rPr lang="de-DE" smtClean="0"/>
              <a:t>01.05.2024</a:t>
            </a:fld>
            <a:endParaRPr lang="de-DE"/>
          </a:p>
        </p:txBody>
      </p:sp>
      <p:sp>
        <p:nvSpPr>
          <p:cNvPr id="8" name="Footer Placeholder 7"/>
          <p:cNvSpPr>
            <a:spLocks noGrp="1"/>
          </p:cNvSpPr>
          <p:nvPr>
            <p:ph type="ftr" sz="quarter" idx="11"/>
          </p:nvPr>
        </p:nvSpPr>
        <p:spPr/>
        <p:txBody>
          <a:bodyPr/>
          <a:lstStyle/>
          <a:p>
            <a:r>
              <a:rPr lang="en-US"/>
              <a:t>© 2024 by Martin Triebke DH7AFS (V24.1)</a:t>
            </a:r>
            <a:endParaRPr lang="de-DE"/>
          </a:p>
        </p:txBody>
      </p:sp>
      <p:sp>
        <p:nvSpPr>
          <p:cNvPr id="9" name="Slide Number Placeholder 8"/>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404227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098B7BFE-E32E-42C9-A6FD-1DBAD4B2852E}" type="datetime1">
              <a:rPr lang="de-DE" smtClean="0"/>
              <a:t>01.05.2024</a:t>
            </a:fld>
            <a:endParaRPr lang="de-DE"/>
          </a:p>
        </p:txBody>
      </p:sp>
      <p:sp>
        <p:nvSpPr>
          <p:cNvPr id="4" name="Footer Placeholder 3"/>
          <p:cNvSpPr>
            <a:spLocks noGrp="1"/>
          </p:cNvSpPr>
          <p:nvPr>
            <p:ph type="ftr" sz="quarter" idx="11"/>
          </p:nvPr>
        </p:nvSpPr>
        <p:spPr/>
        <p:txBody>
          <a:bodyPr/>
          <a:lstStyle/>
          <a:p>
            <a:r>
              <a:rPr lang="en-US"/>
              <a:t>© 2024 by Martin Triebke DH7AFS (V24.1)</a:t>
            </a:r>
            <a:endParaRPr lang="de-DE"/>
          </a:p>
        </p:txBody>
      </p:sp>
      <p:sp>
        <p:nvSpPr>
          <p:cNvPr id="5" name="Slide Number Placeholder 4"/>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261079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8E524-131D-4D68-9BEA-90E2BB376095}" type="datetime1">
              <a:rPr lang="de-DE" smtClean="0"/>
              <a:t>01.05.2024</a:t>
            </a:fld>
            <a:endParaRPr lang="de-DE"/>
          </a:p>
        </p:txBody>
      </p:sp>
      <p:sp>
        <p:nvSpPr>
          <p:cNvPr id="3" name="Footer Placeholder 2"/>
          <p:cNvSpPr>
            <a:spLocks noGrp="1"/>
          </p:cNvSpPr>
          <p:nvPr>
            <p:ph type="ftr" sz="quarter" idx="11"/>
          </p:nvPr>
        </p:nvSpPr>
        <p:spPr/>
        <p:txBody>
          <a:bodyPr/>
          <a:lstStyle/>
          <a:p>
            <a:r>
              <a:rPr lang="en-US"/>
              <a:t>© 2024 by Martin Triebke DH7AFS (V24.1)</a:t>
            </a:r>
            <a:endParaRPr lang="de-DE"/>
          </a:p>
        </p:txBody>
      </p:sp>
      <p:sp>
        <p:nvSpPr>
          <p:cNvPr id="4" name="Slide Number Placeholder 3"/>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1966182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55591" y="411374"/>
            <a:ext cx="3537989" cy="1439810"/>
          </a:xfrm>
        </p:spPr>
        <p:txBody>
          <a:bodyPr anchor="b"/>
          <a:lstStyle>
            <a:lvl1pPr>
              <a:defRPr sz="2879"/>
            </a:lvl1pPr>
          </a:lstStyle>
          <a:p>
            <a:r>
              <a:rPr lang="de-DE"/>
              <a:t>Titelmasterformat durch Klicken bearbeiten</a:t>
            </a:r>
            <a:endParaRPr lang="en-US" dirty="0"/>
          </a:p>
        </p:txBody>
      </p:sp>
      <p:sp>
        <p:nvSpPr>
          <p:cNvPr id="3" name="Content Placeholder 2"/>
          <p:cNvSpPr>
            <a:spLocks noGrp="1"/>
          </p:cNvSpPr>
          <p:nvPr>
            <p:ph idx="1"/>
          </p:nvPr>
        </p:nvSpPr>
        <p:spPr>
          <a:xfrm>
            <a:off x="4663519" y="888454"/>
            <a:ext cx="5553373" cy="4385135"/>
          </a:xfrm>
        </p:spPr>
        <p:txBody>
          <a:bodyPr/>
          <a:lstStyle>
            <a:lvl1pPr>
              <a:defRPr sz="2879"/>
            </a:lvl1pPr>
            <a:lvl2pPr>
              <a:defRPr sz="2519"/>
            </a:lvl2pPr>
            <a:lvl3pPr>
              <a:defRPr sz="2159"/>
            </a:lvl3pPr>
            <a:lvl4pPr>
              <a:defRPr sz="1799"/>
            </a:lvl4pPr>
            <a:lvl5pPr>
              <a:defRPr sz="1799"/>
            </a:lvl5pPr>
            <a:lvl6pPr>
              <a:defRPr sz="1799"/>
            </a:lvl6pPr>
            <a:lvl7pPr>
              <a:defRPr sz="1799"/>
            </a:lvl7pPr>
            <a:lvl8pPr>
              <a:defRPr sz="1799"/>
            </a:lvl8pPr>
            <a:lvl9pPr>
              <a:defRPr sz="1799"/>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55591" y="1851184"/>
            <a:ext cx="3537989" cy="3429547"/>
          </a:xfrm>
        </p:spPr>
        <p:txBody>
          <a:bodyPr/>
          <a:lstStyle>
            <a:lvl1pPr marL="0" indent="0">
              <a:buNone/>
              <a:defRPr sz="1440"/>
            </a:lvl1pPr>
            <a:lvl2pPr marL="411343" indent="0">
              <a:buNone/>
              <a:defRPr sz="1260"/>
            </a:lvl2pPr>
            <a:lvl3pPr marL="822686" indent="0">
              <a:buNone/>
              <a:defRPr sz="1080"/>
            </a:lvl3pPr>
            <a:lvl4pPr marL="1234029" indent="0">
              <a:buNone/>
              <a:defRPr sz="900"/>
            </a:lvl4pPr>
            <a:lvl5pPr marL="1645371" indent="0">
              <a:buNone/>
              <a:defRPr sz="900"/>
            </a:lvl5pPr>
            <a:lvl6pPr marL="2056714" indent="0">
              <a:buNone/>
              <a:defRPr sz="900"/>
            </a:lvl6pPr>
            <a:lvl7pPr marL="2468057" indent="0">
              <a:buNone/>
              <a:defRPr sz="900"/>
            </a:lvl7pPr>
            <a:lvl8pPr marL="2879400" indent="0">
              <a:buNone/>
              <a:defRPr sz="900"/>
            </a:lvl8pPr>
            <a:lvl9pPr marL="3290743"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6B45EDA3-C697-4B01-8CDA-E77D079321BF}" type="datetime1">
              <a:rPr lang="de-DE" smtClean="0"/>
              <a:t>01.05.2024</a:t>
            </a:fld>
            <a:endParaRPr lang="de-DE"/>
          </a:p>
        </p:txBody>
      </p:sp>
      <p:sp>
        <p:nvSpPr>
          <p:cNvPr id="6" name="Footer Placeholder 5"/>
          <p:cNvSpPr>
            <a:spLocks noGrp="1"/>
          </p:cNvSpPr>
          <p:nvPr>
            <p:ph type="ftr" sz="quarter" idx="11"/>
          </p:nvPr>
        </p:nvSpPr>
        <p:spPr/>
        <p:txBody>
          <a:bodyPr/>
          <a:lstStyle/>
          <a:p>
            <a:r>
              <a:rPr lang="en-US"/>
              <a:t>© 2024 by Martin Triebke DH7AFS (V24.1)</a:t>
            </a:r>
            <a:endParaRPr lang="de-DE"/>
          </a:p>
        </p:txBody>
      </p:sp>
      <p:sp>
        <p:nvSpPr>
          <p:cNvPr id="7" name="Slide Number Placeholder 6"/>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289996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55591" y="411374"/>
            <a:ext cx="3537989" cy="1439810"/>
          </a:xfrm>
        </p:spPr>
        <p:txBody>
          <a:bodyPr anchor="b"/>
          <a:lstStyle>
            <a:lvl1pPr>
              <a:defRPr sz="2879"/>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4663519" y="888454"/>
            <a:ext cx="5553373" cy="4385135"/>
          </a:xfrm>
        </p:spPr>
        <p:txBody>
          <a:bodyPr anchor="t"/>
          <a:lstStyle>
            <a:lvl1pPr marL="0" indent="0">
              <a:buNone/>
              <a:defRPr sz="2879"/>
            </a:lvl1pPr>
            <a:lvl2pPr marL="411343" indent="0">
              <a:buNone/>
              <a:defRPr sz="2519"/>
            </a:lvl2pPr>
            <a:lvl3pPr marL="822686" indent="0">
              <a:buNone/>
              <a:defRPr sz="2159"/>
            </a:lvl3pPr>
            <a:lvl4pPr marL="1234029" indent="0">
              <a:buNone/>
              <a:defRPr sz="1799"/>
            </a:lvl4pPr>
            <a:lvl5pPr marL="1645371" indent="0">
              <a:buNone/>
              <a:defRPr sz="1799"/>
            </a:lvl5pPr>
            <a:lvl6pPr marL="2056714" indent="0">
              <a:buNone/>
              <a:defRPr sz="1799"/>
            </a:lvl6pPr>
            <a:lvl7pPr marL="2468057" indent="0">
              <a:buNone/>
              <a:defRPr sz="1799"/>
            </a:lvl7pPr>
            <a:lvl8pPr marL="2879400" indent="0">
              <a:buNone/>
              <a:defRPr sz="1799"/>
            </a:lvl8pPr>
            <a:lvl9pPr marL="3290743" indent="0">
              <a:buNone/>
              <a:defRPr sz="1799"/>
            </a:lvl9pPr>
          </a:lstStyle>
          <a:p>
            <a:r>
              <a:rPr lang="de-DE"/>
              <a:t>Bild durch Klicken auf Symbol hinzufügen</a:t>
            </a:r>
            <a:endParaRPr lang="en-US" dirty="0"/>
          </a:p>
        </p:txBody>
      </p:sp>
      <p:sp>
        <p:nvSpPr>
          <p:cNvPr id="4" name="Text Placeholder 3"/>
          <p:cNvSpPr>
            <a:spLocks noGrp="1"/>
          </p:cNvSpPr>
          <p:nvPr>
            <p:ph type="body" sz="half" idx="2"/>
          </p:nvPr>
        </p:nvSpPr>
        <p:spPr>
          <a:xfrm>
            <a:off x="755591" y="1851184"/>
            <a:ext cx="3537989" cy="3429547"/>
          </a:xfrm>
        </p:spPr>
        <p:txBody>
          <a:bodyPr/>
          <a:lstStyle>
            <a:lvl1pPr marL="0" indent="0">
              <a:buNone/>
              <a:defRPr sz="1440"/>
            </a:lvl1pPr>
            <a:lvl2pPr marL="411343" indent="0">
              <a:buNone/>
              <a:defRPr sz="1260"/>
            </a:lvl2pPr>
            <a:lvl3pPr marL="822686" indent="0">
              <a:buNone/>
              <a:defRPr sz="1080"/>
            </a:lvl3pPr>
            <a:lvl4pPr marL="1234029" indent="0">
              <a:buNone/>
              <a:defRPr sz="900"/>
            </a:lvl4pPr>
            <a:lvl5pPr marL="1645371" indent="0">
              <a:buNone/>
              <a:defRPr sz="900"/>
            </a:lvl5pPr>
            <a:lvl6pPr marL="2056714" indent="0">
              <a:buNone/>
              <a:defRPr sz="900"/>
            </a:lvl6pPr>
            <a:lvl7pPr marL="2468057" indent="0">
              <a:buNone/>
              <a:defRPr sz="900"/>
            </a:lvl7pPr>
            <a:lvl8pPr marL="2879400" indent="0">
              <a:buNone/>
              <a:defRPr sz="900"/>
            </a:lvl8pPr>
            <a:lvl9pPr marL="3290743"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98932A2B-90EE-407C-92FD-29B5FCBF621A}" type="datetime1">
              <a:rPr lang="de-DE" smtClean="0"/>
              <a:t>01.05.2024</a:t>
            </a:fld>
            <a:endParaRPr lang="de-DE"/>
          </a:p>
        </p:txBody>
      </p:sp>
      <p:sp>
        <p:nvSpPr>
          <p:cNvPr id="6" name="Footer Placeholder 5"/>
          <p:cNvSpPr>
            <a:spLocks noGrp="1"/>
          </p:cNvSpPr>
          <p:nvPr>
            <p:ph type="ftr" sz="quarter" idx="11"/>
          </p:nvPr>
        </p:nvSpPr>
        <p:spPr/>
        <p:txBody>
          <a:bodyPr/>
          <a:lstStyle/>
          <a:p>
            <a:r>
              <a:rPr lang="en-US"/>
              <a:t>© 2024 by Martin Triebke DH7AFS (V24.1)</a:t>
            </a:r>
            <a:endParaRPr lang="de-DE"/>
          </a:p>
        </p:txBody>
      </p:sp>
      <p:sp>
        <p:nvSpPr>
          <p:cNvPr id="7" name="Slide Number Placeholder 6"/>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1727371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162" y="328528"/>
            <a:ext cx="9461302" cy="1192700"/>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754162" y="1642640"/>
            <a:ext cx="9461302" cy="3915197"/>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54162" y="5719245"/>
            <a:ext cx="2468166" cy="328528"/>
          </a:xfrm>
          <a:prstGeom prst="rect">
            <a:avLst/>
          </a:prstGeom>
        </p:spPr>
        <p:txBody>
          <a:bodyPr vert="horz" lIns="91440" tIns="45720" rIns="91440" bIns="45720" rtlCol="0" anchor="ctr"/>
          <a:lstStyle>
            <a:lvl1pPr algn="l">
              <a:defRPr sz="1080">
                <a:solidFill>
                  <a:schemeClr val="tx1">
                    <a:tint val="75000"/>
                  </a:schemeClr>
                </a:solidFill>
              </a:defRPr>
            </a:lvl1pPr>
          </a:lstStyle>
          <a:p>
            <a:fld id="{DA0C5DBE-8C98-4D3C-BABD-C42360C32350}" type="datetime1">
              <a:rPr lang="de-DE" smtClean="0"/>
              <a:t>01.05.2024</a:t>
            </a:fld>
            <a:endParaRPr lang="de-DE"/>
          </a:p>
        </p:txBody>
      </p:sp>
      <p:sp>
        <p:nvSpPr>
          <p:cNvPr id="5" name="Footer Placeholder 4"/>
          <p:cNvSpPr>
            <a:spLocks noGrp="1"/>
          </p:cNvSpPr>
          <p:nvPr>
            <p:ph type="ftr" sz="quarter" idx="3"/>
          </p:nvPr>
        </p:nvSpPr>
        <p:spPr>
          <a:xfrm>
            <a:off x="3633689" y="5719245"/>
            <a:ext cx="3702248" cy="328528"/>
          </a:xfrm>
          <a:prstGeom prst="rect">
            <a:avLst/>
          </a:prstGeom>
        </p:spPr>
        <p:txBody>
          <a:bodyPr vert="horz" lIns="91440" tIns="45720" rIns="91440" bIns="45720" rtlCol="0" anchor="ctr"/>
          <a:lstStyle>
            <a:lvl1pPr algn="ctr">
              <a:defRPr sz="1080">
                <a:solidFill>
                  <a:schemeClr val="tx1">
                    <a:tint val="75000"/>
                  </a:schemeClr>
                </a:solidFill>
              </a:defRPr>
            </a:lvl1pPr>
          </a:lstStyle>
          <a:p>
            <a:r>
              <a:rPr lang="en-US"/>
              <a:t>© 2024 by Martin Triebke DH7AFS (V24.1)</a:t>
            </a:r>
            <a:endParaRPr lang="de-DE"/>
          </a:p>
        </p:txBody>
      </p:sp>
      <p:sp>
        <p:nvSpPr>
          <p:cNvPr id="6" name="Slide Number Placeholder 5"/>
          <p:cNvSpPr>
            <a:spLocks noGrp="1"/>
          </p:cNvSpPr>
          <p:nvPr>
            <p:ph type="sldNum" sz="quarter" idx="4"/>
          </p:nvPr>
        </p:nvSpPr>
        <p:spPr>
          <a:xfrm>
            <a:off x="7747297" y="5719245"/>
            <a:ext cx="2468166" cy="328528"/>
          </a:xfrm>
          <a:prstGeom prst="rect">
            <a:avLst/>
          </a:prstGeom>
        </p:spPr>
        <p:txBody>
          <a:bodyPr vert="horz" lIns="91440" tIns="45720" rIns="91440" bIns="45720" rtlCol="0" anchor="ctr"/>
          <a:lstStyle>
            <a:lvl1pPr algn="r">
              <a:defRPr sz="1080">
                <a:solidFill>
                  <a:schemeClr val="tx1">
                    <a:tint val="75000"/>
                  </a:schemeClr>
                </a:solidFill>
              </a:defRPr>
            </a:lvl1pPr>
          </a:lstStyle>
          <a:p>
            <a:fld id="{3307B100-4A02-46EA-9FCF-1AF3187D809C}" type="slidenum">
              <a:rPr lang="de-DE" smtClean="0"/>
              <a:t>‹Nr.›</a:t>
            </a:fld>
            <a:endParaRPr lang="de-DE"/>
          </a:p>
        </p:txBody>
      </p:sp>
    </p:spTree>
    <p:extLst>
      <p:ext uri="{BB962C8B-B14F-4D97-AF65-F5344CB8AC3E}">
        <p14:creationId xmlns:p14="http://schemas.microsoft.com/office/powerpoint/2010/main" val="3384335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822686" rtl="0" eaLnBrk="1" latinLnBrk="0" hangingPunct="1">
        <a:lnSpc>
          <a:spcPct val="90000"/>
        </a:lnSpc>
        <a:spcBef>
          <a:spcPct val="0"/>
        </a:spcBef>
        <a:buNone/>
        <a:defRPr sz="3959" kern="1200">
          <a:solidFill>
            <a:schemeClr val="tx1"/>
          </a:solidFill>
          <a:latin typeface="+mj-lt"/>
          <a:ea typeface="+mj-ea"/>
          <a:cs typeface="+mj-cs"/>
        </a:defRPr>
      </a:lvl1pPr>
    </p:titleStyle>
    <p:bodyStyle>
      <a:lvl1pPr marL="205671" indent="-205671" algn="l" defTabSz="822686" rtl="0" eaLnBrk="1" latinLnBrk="0" hangingPunct="1">
        <a:lnSpc>
          <a:spcPct val="90000"/>
        </a:lnSpc>
        <a:spcBef>
          <a:spcPts val="900"/>
        </a:spcBef>
        <a:buFont typeface="Arial" panose="020B0604020202020204" pitchFamily="34" charset="0"/>
        <a:buChar char="•"/>
        <a:defRPr sz="2519" kern="1200">
          <a:solidFill>
            <a:schemeClr val="tx1"/>
          </a:solidFill>
          <a:latin typeface="+mn-lt"/>
          <a:ea typeface="+mn-ea"/>
          <a:cs typeface="+mn-cs"/>
        </a:defRPr>
      </a:lvl1pPr>
      <a:lvl2pPr marL="617014" indent="-205671" algn="l" defTabSz="822686" rtl="0" eaLnBrk="1" latinLnBrk="0" hangingPunct="1">
        <a:lnSpc>
          <a:spcPct val="90000"/>
        </a:lnSpc>
        <a:spcBef>
          <a:spcPts val="450"/>
        </a:spcBef>
        <a:buFont typeface="Arial" panose="020B0604020202020204" pitchFamily="34" charset="0"/>
        <a:buChar char="•"/>
        <a:defRPr sz="2159" kern="1200">
          <a:solidFill>
            <a:schemeClr val="tx1"/>
          </a:solidFill>
          <a:latin typeface="+mn-lt"/>
          <a:ea typeface="+mn-ea"/>
          <a:cs typeface="+mn-cs"/>
        </a:defRPr>
      </a:lvl2pPr>
      <a:lvl3pPr marL="1028357" indent="-205671" algn="l" defTabSz="822686" rtl="0" eaLnBrk="1" latinLnBrk="0" hangingPunct="1">
        <a:lnSpc>
          <a:spcPct val="90000"/>
        </a:lnSpc>
        <a:spcBef>
          <a:spcPts val="450"/>
        </a:spcBef>
        <a:buFont typeface="Arial" panose="020B0604020202020204" pitchFamily="34" charset="0"/>
        <a:buChar char="•"/>
        <a:defRPr sz="1799" kern="1200">
          <a:solidFill>
            <a:schemeClr val="tx1"/>
          </a:solidFill>
          <a:latin typeface="+mn-lt"/>
          <a:ea typeface="+mn-ea"/>
          <a:cs typeface="+mn-cs"/>
        </a:defRPr>
      </a:lvl3pPr>
      <a:lvl4pPr marL="1439700"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4pPr>
      <a:lvl5pPr marL="1851043"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5pPr>
      <a:lvl6pPr marL="2262386"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6pPr>
      <a:lvl7pPr marL="2673728"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7pPr>
      <a:lvl8pPr marL="3085071"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8pPr>
      <a:lvl9pPr marL="3496414"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9pPr>
    </p:bodyStyle>
    <p:otherStyle>
      <a:defPPr>
        <a:defRPr lang="en-US"/>
      </a:defPPr>
      <a:lvl1pPr marL="0" algn="l" defTabSz="822686" rtl="0" eaLnBrk="1" latinLnBrk="0" hangingPunct="1">
        <a:defRPr sz="1619" kern="1200">
          <a:solidFill>
            <a:schemeClr val="tx1"/>
          </a:solidFill>
          <a:latin typeface="+mn-lt"/>
          <a:ea typeface="+mn-ea"/>
          <a:cs typeface="+mn-cs"/>
        </a:defRPr>
      </a:lvl1pPr>
      <a:lvl2pPr marL="411343" algn="l" defTabSz="822686" rtl="0" eaLnBrk="1" latinLnBrk="0" hangingPunct="1">
        <a:defRPr sz="1619" kern="1200">
          <a:solidFill>
            <a:schemeClr val="tx1"/>
          </a:solidFill>
          <a:latin typeface="+mn-lt"/>
          <a:ea typeface="+mn-ea"/>
          <a:cs typeface="+mn-cs"/>
        </a:defRPr>
      </a:lvl2pPr>
      <a:lvl3pPr marL="822686" algn="l" defTabSz="822686" rtl="0" eaLnBrk="1" latinLnBrk="0" hangingPunct="1">
        <a:defRPr sz="1619" kern="1200">
          <a:solidFill>
            <a:schemeClr val="tx1"/>
          </a:solidFill>
          <a:latin typeface="+mn-lt"/>
          <a:ea typeface="+mn-ea"/>
          <a:cs typeface="+mn-cs"/>
        </a:defRPr>
      </a:lvl3pPr>
      <a:lvl4pPr marL="1234029" algn="l" defTabSz="822686" rtl="0" eaLnBrk="1" latinLnBrk="0" hangingPunct="1">
        <a:defRPr sz="1619" kern="1200">
          <a:solidFill>
            <a:schemeClr val="tx1"/>
          </a:solidFill>
          <a:latin typeface="+mn-lt"/>
          <a:ea typeface="+mn-ea"/>
          <a:cs typeface="+mn-cs"/>
        </a:defRPr>
      </a:lvl4pPr>
      <a:lvl5pPr marL="1645371" algn="l" defTabSz="822686" rtl="0" eaLnBrk="1" latinLnBrk="0" hangingPunct="1">
        <a:defRPr sz="1619" kern="1200">
          <a:solidFill>
            <a:schemeClr val="tx1"/>
          </a:solidFill>
          <a:latin typeface="+mn-lt"/>
          <a:ea typeface="+mn-ea"/>
          <a:cs typeface="+mn-cs"/>
        </a:defRPr>
      </a:lvl5pPr>
      <a:lvl6pPr marL="2056714" algn="l" defTabSz="822686" rtl="0" eaLnBrk="1" latinLnBrk="0" hangingPunct="1">
        <a:defRPr sz="1619" kern="1200">
          <a:solidFill>
            <a:schemeClr val="tx1"/>
          </a:solidFill>
          <a:latin typeface="+mn-lt"/>
          <a:ea typeface="+mn-ea"/>
          <a:cs typeface="+mn-cs"/>
        </a:defRPr>
      </a:lvl6pPr>
      <a:lvl7pPr marL="2468057" algn="l" defTabSz="822686" rtl="0" eaLnBrk="1" latinLnBrk="0" hangingPunct="1">
        <a:defRPr sz="1619" kern="1200">
          <a:solidFill>
            <a:schemeClr val="tx1"/>
          </a:solidFill>
          <a:latin typeface="+mn-lt"/>
          <a:ea typeface="+mn-ea"/>
          <a:cs typeface="+mn-cs"/>
        </a:defRPr>
      </a:lvl7pPr>
      <a:lvl8pPr marL="2879400" algn="l" defTabSz="822686" rtl="0" eaLnBrk="1" latinLnBrk="0" hangingPunct="1">
        <a:defRPr sz="1619" kern="1200">
          <a:solidFill>
            <a:schemeClr val="tx1"/>
          </a:solidFill>
          <a:latin typeface="+mn-lt"/>
          <a:ea typeface="+mn-ea"/>
          <a:cs typeface="+mn-cs"/>
        </a:defRPr>
      </a:lvl8pPr>
      <a:lvl9pPr marL="3290743" algn="l" defTabSz="822686" rtl="0" eaLnBrk="1" latinLnBrk="0" hangingPunct="1">
        <a:defRPr sz="161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darc.de/der-club/referate/ausland/funken-im-ausland/cept-laenderlist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6C91666-0A66-0A8A-E282-CC7A531BA39A}"/>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Untertitel 2"/>
          <p:cNvSpPr>
            <a:spLocks noGrp="1"/>
          </p:cNvSpPr>
          <p:nvPr>
            <p:ph type="subTitle" idx="1"/>
          </p:nvPr>
        </p:nvSpPr>
        <p:spPr>
          <a:xfrm>
            <a:off x="258762" y="457201"/>
            <a:ext cx="10450799" cy="1604356"/>
          </a:xfrm>
        </p:spPr>
        <p:txBody>
          <a:bodyPr>
            <a:normAutofit fontScale="92500" lnSpcReduction="10000"/>
          </a:bodyPr>
          <a:lstStyle/>
          <a:p>
            <a:r>
              <a:rPr lang="de-DE" sz="7200" dirty="0">
                <a:latin typeface="Academy Engraved LET" pitchFamily="2" charset="0"/>
              </a:rPr>
              <a:t>Amateurfunk</a:t>
            </a:r>
          </a:p>
          <a:p>
            <a:r>
              <a:rPr lang="de-DE" sz="4400" dirty="0">
                <a:latin typeface="Academy Engraved LET" pitchFamily="2" charset="0"/>
              </a:rPr>
              <a:t>Vorbereitung auf die Lizenzprüfung</a:t>
            </a:r>
          </a:p>
        </p:txBody>
      </p:sp>
      <p:sp>
        <p:nvSpPr>
          <p:cNvPr id="4" name="Textfeld 3"/>
          <p:cNvSpPr txBox="1"/>
          <p:nvPr/>
        </p:nvSpPr>
        <p:spPr>
          <a:xfrm>
            <a:off x="1491250" y="4507560"/>
            <a:ext cx="7985819" cy="646331"/>
          </a:xfrm>
          <a:prstGeom prst="rect">
            <a:avLst/>
          </a:prstGeom>
          <a:noFill/>
        </p:spPr>
        <p:txBody>
          <a:bodyPr wrap="square" rtlCol="0">
            <a:spAutoFit/>
          </a:bodyPr>
          <a:lstStyle/>
          <a:p>
            <a:pPr algn="ctr"/>
            <a:r>
              <a:rPr lang="de-DE" sz="3600" dirty="0">
                <a:latin typeface="Bosch Sans Black" panose="020B0804020202020204" pitchFamily="34" charset="0"/>
              </a:rPr>
              <a:t>-.-.  --.-     -..  .     -..  ….  --…  .-  ..-.  …</a:t>
            </a:r>
          </a:p>
        </p:txBody>
      </p:sp>
      <p:sp>
        <p:nvSpPr>
          <p:cNvPr id="5" name="Inhaltsplatzhalter 4">
            <a:extLst>
              <a:ext uri="{FF2B5EF4-FFF2-40B4-BE49-F238E27FC236}">
                <a16:creationId xmlns:a16="http://schemas.microsoft.com/office/drawing/2014/main" id="{C7134EB9-31BA-4240-B2C5-DF6F277B19BF}"/>
              </a:ext>
            </a:extLst>
          </p:cNvPr>
          <p:cNvSpPr txBox="1">
            <a:spLocks/>
          </p:cNvSpPr>
          <p:nvPr/>
        </p:nvSpPr>
        <p:spPr>
          <a:xfrm>
            <a:off x="258762" y="5153891"/>
            <a:ext cx="10450800" cy="789708"/>
          </a:xfrm>
          <a:prstGeom prst="rect">
            <a:avLst/>
          </a:prstGeom>
        </p:spPr>
        <p:txBody>
          <a:bodyPr vert="horz" lIns="0" tIns="0" rIns="0" bIns="0" rtlCol="0" anchor="ctr">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255581" marR="0" lvl="1" indent="0"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Hinweis/Disclaimer:</a:t>
            </a:r>
          </a:p>
          <a:p>
            <a:pPr marL="255581" marR="0" lvl="1" indent="0"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lang="de-DE" sz="1000" dirty="0">
                <a:solidFill>
                  <a:srgbClr val="000000"/>
                </a:solidFill>
                <a:cs typeface="Arial" panose="020B0604020202020204" pitchFamily="34" charset="0"/>
              </a:rPr>
              <a:t>D</a:t>
            </a:r>
            <a:r>
              <a:rPr kumimoji="0" lang="de-DE" sz="1000" b="0" i="0" u="none" strike="noStrike" kern="1200" cap="none" spc="0" normalizeH="0" baseline="0" noProof="0" dirty="0" err="1">
                <a:ln>
                  <a:noFill/>
                </a:ln>
                <a:solidFill>
                  <a:srgbClr val="000000"/>
                </a:solidFill>
                <a:effectLst/>
                <a:uLnTx/>
                <a:uFillTx/>
                <a:cs typeface="Arial" panose="020B0604020202020204" pitchFamily="34" charset="0"/>
              </a:rPr>
              <a:t>ie</a:t>
            </a: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 in</a:t>
            </a:r>
            <a:r>
              <a:rPr kumimoji="0" lang="de-DE" sz="1000" b="0" i="0" u="none" strike="noStrike" kern="1200" cap="none" spc="0" normalizeH="0" noProof="0" dirty="0">
                <a:ln>
                  <a:noFill/>
                </a:ln>
                <a:solidFill>
                  <a:srgbClr val="000000"/>
                </a:solidFill>
                <a:effectLst/>
                <a:uLnTx/>
                <a:uFillTx/>
                <a:cs typeface="Arial" panose="020B0604020202020204" pitchFamily="34" charset="0"/>
              </a:rPr>
              <a:t> diesem Dokument enthaltenen </a:t>
            </a: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Folien und deren Inhalte wurden nach bestem Wissen zusammengestellt,  dennoch kann</a:t>
            </a:r>
            <a:r>
              <a:rPr kumimoji="0" lang="de-DE" sz="1000" b="0" i="0" u="none" strike="noStrike" kern="1200" cap="none" spc="0" normalizeH="0" noProof="0" dirty="0">
                <a:ln>
                  <a:noFill/>
                </a:ln>
                <a:solidFill>
                  <a:srgbClr val="000000"/>
                </a:solidFill>
                <a:effectLst/>
                <a:uLnTx/>
                <a:uFillTx/>
                <a:cs typeface="Arial" panose="020B0604020202020204" pitchFamily="34" charset="0"/>
              </a:rPr>
              <a:t> natürlich keine Gewähr für Richtigkeit und Vollständigkeit übernommen werden. </a:t>
            </a: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Die verlinkten Dokumente gehören nicht zum Inhalt dieses Foliensatzes, da ich auf</a:t>
            </a:r>
            <a:r>
              <a:rPr kumimoji="0" lang="de-DE" sz="1000" b="0" i="0" u="none" strike="noStrike" kern="1200" cap="none" spc="0" normalizeH="0" noProof="0" dirty="0">
                <a:ln>
                  <a:noFill/>
                </a:ln>
                <a:solidFill>
                  <a:srgbClr val="000000"/>
                </a:solidFill>
                <a:effectLst/>
                <a:uLnTx/>
                <a:uFillTx/>
                <a:cs typeface="Arial" panose="020B0604020202020204" pitchFamily="34" charset="0"/>
              </a:rPr>
              <a:t> diese </a:t>
            </a: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keinen Einfluss habe.</a:t>
            </a:r>
          </a:p>
          <a:p>
            <a:pPr marL="255581" marR="0" lvl="1" indent="0"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lang="de-DE" sz="1000" dirty="0">
                <a:solidFill>
                  <a:srgbClr val="000000"/>
                </a:solidFill>
                <a:cs typeface="Arial" panose="020B0604020202020204" pitchFamily="34" charset="0"/>
              </a:rPr>
              <a:t>Fehler und Irrtümer vorbehalten</a:t>
            </a:r>
            <a:r>
              <a:rPr lang="de-DE" sz="1000" dirty="0">
                <a:solidFill>
                  <a:srgbClr val="000000"/>
                </a:solidFill>
                <a:latin typeface="Arial" panose="020B0604020202020204" pitchFamily="34" charset="0"/>
                <a:cs typeface="Arial" panose="020B0604020202020204" pitchFamily="34" charset="0"/>
              </a:rPr>
              <a:t>.</a:t>
            </a:r>
            <a:endParaRPr kumimoji="0" lang="de-DE" sz="10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 name="Untertitel 2">
            <a:extLst>
              <a:ext uri="{FF2B5EF4-FFF2-40B4-BE49-F238E27FC236}">
                <a16:creationId xmlns:a16="http://schemas.microsoft.com/office/drawing/2014/main" id="{37A19FD8-7A8F-439B-8281-EF1C0EA62CFC}"/>
              </a:ext>
            </a:extLst>
          </p:cNvPr>
          <p:cNvSpPr txBox="1">
            <a:spLocks/>
          </p:cNvSpPr>
          <p:nvPr/>
        </p:nvSpPr>
        <p:spPr>
          <a:xfrm>
            <a:off x="258759" y="2341938"/>
            <a:ext cx="10450799" cy="1604356"/>
          </a:xfrm>
          <a:prstGeom prst="rect">
            <a:avLst/>
          </a:prstGeom>
        </p:spPr>
        <p:txBody>
          <a:bodyPr vert="horz" lIns="91440" tIns="45720" rIns="91440" bIns="45720" rtlCol="0">
            <a:normAutofit/>
          </a:bodyPr>
          <a:lstStyle>
            <a:lvl1pPr marL="0" indent="0" algn="ctr" defTabSz="822686" rtl="0" eaLnBrk="1" latinLnBrk="0" hangingPunct="1">
              <a:lnSpc>
                <a:spcPct val="90000"/>
              </a:lnSpc>
              <a:spcBef>
                <a:spcPts val="900"/>
              </a:spcBef>
              <a:buFont typeface="Arial" panose="020B0604020202020204" pitchFamily="34" charset="0"/>
              <a:buNone/>
              <a:defRPr sz="2159" kern="1200">
                <a:solidFill>
                  <a:schemeClr val="tx1"/>
                </a:solidFill>
                <a:latin typeface="+mn-lt"/>
                <a:ea typeface="+mn-ea"/>
                <a:cs typeface="+mn-cs"/>
              </a:defRPr>
            </a:lvl1pPr>
            <a:lvl2pPr marL="411343" indent="0" algn="ctr" defTabSz="822686" rtl="0" eaLnBrk="1" latinLnBrk="0" hangingPunct="1">
              <a:lnSpc>
                <a:spcPct val="90000"/>
              </a:lnSpc>
              <a:spcBef>
                <a:spcPts val="450"/>
              </a:spcBef>
              <a:buFont typeface="Arial" panose="020B0604020202020204" pitchFamily="34" charset="0"/>
              <a:buNone/>
              <a:defRPr sz="1799" kern="1200">
                <a:solidFill>
                  <a:schemeClr val="tx1"/>
                </a:solidFill>
                <a:latin typeface="+mn-lt"/>
                <a:ea typeface="+mn-ea"/>
                <a:cs typeface="+mn-cs"/>
              </a:defRPr>
            </a:lvl2pPr>
            <a:lvl3pPr marL="822686" indent="0" algn="ctr" defTabSz="822686" rtl="0" eaLnBrk="1" latinLnBrk="0" hangingPunct="1">
              <a:lnSpc>
                <a:spcPct val="90000"/>
              </a:lnSpc>
              <a:spcBef>
                <a:spcPts val="450"/>
              </a:spcBef>
              <a:buFont typeface="Arial" panose="020B0604020202020204" pitchFamily="34" charset="0"/>
              <a:buNone/>
              <a:defRPr sz="1619" kern="1200">
                <a:solidFill>
                  <a:schemeClr val="tx1"/>
                </a:solidFill>
                <a:latin typeface="+mn-lt"/>
                <a:ea typeface="+mn-ea"/>
                <a:cs typeface="+mn-cs"/>
              </a:defRPr>
            </a:lvl3pPr>
            <a:lvl4pPr marL="1234029"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4pPr>
            <a:lvl5pPr marL="1645371"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5pPr>
            <a:lvl6pPr marL="2056714"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6pPr>
            <a:lvl7pPr marL="2468057"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7pPr>
            <a:lvl8pPr marL="2879400"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8pPr>
            <a:lvl9pPr marL="3290743"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9pPr>
          </a:lstStyle>
          <a:p>
            <a:r>
              <a:rPr lang="de-DE" sz="10700" dirty="0"/>
              <a:t>CQ  DE  DH7AFS</a:t>
            </a:r>
            <a:endParaRPr lang="de-DE" sz="6600" dirty="0"/>
          </a:p>
        </p:txBody>
      </p:sp>
      <p:sp>
        <p:nvSpPr>
          <p:cNvPr id="7" name="Rechteck 6">
            <a:extLst>
              <a:ext uri="{FF2B5EF4-FFF2-40B4-BE49-F238E27FC236}">
                <a16:creationId xmlns:a16="http://schemas.microsoft.com/office/drawing/2014/main" id="{64045286-DBBA-159B-3C3D-27038227747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1958377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Amateurfunk im Ausland </a:t>
            </a:r>
            <a:r>
              <a:rPr kumimoji="0" lang="de-DE" sz="2000" b="0" i="0" u="none" strike="noStrike" kern="1200" cap="none" spc="0" normalizeH="0" baseline="0" noProof="0" dirty="0">
                <a:ln>
                  <a:noFill/>
                </a:ln>
                <a:solidFill>
                  <a:schemeClr val="tx1"/>
                </a:solidFill>
                <a:effectLst/>
                <a:uLnTx/>
                <a:uFillTx/>
                <a:latin typeface="+mn-lt"/>
                <a:ea typeface="+mj-ea"/>
                <a:cs typeface="+mj-cs"/>
              </a:rPr>
              <a:t>(bei Anwendung der CEPT-Empfehlungen)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dirty="0">
                <a:solidFill>
                  <a:srgbClr val="000000"/>
                </a:solidFill>
              </a:rPr>
              <a:t>Dem eigenen Rufzeichen wird der Landeskenner des Gastlandes vorangestellt</a:t>
            </a:r>
          </a:p>
          <a:p>
            <a:pPr>
              <a:defRPr/>
            </a:pPr>
            <a:endParaRPr lang="de-DE" dirty="0">
              <a:solidFill>
                <a:srgbClr val="000000"/>
              </a:solidFill>
            </a:endParaRPr>
          </a:p>
          <a:p>
            <a:pPr marL="0" indent="0">
              <a:buNone/>
              <a:defRPr/>
            </a:pPr>
            <a:r>
              <a:rPr lang="de-DE" dirty="0">
                <a:solidFill>
                  <a:srgbClr val="000000"/>
                </a:solidFill>
              </a:rPr>
              <a:t>Beispiel für deutsche Funkamateure, die sich vorübergehend in der Schweiz aufhalten:</a:t>
            </a:r>
          </a:p>
          <a:p>
            <a:pPr lvl="1">
              <a:defRPr/>
            </a:pPr>
            <a:r>
              <a:rPr lang="de-DE" dirty="0">
                <a:solidFill>
                  <a:srgbClr val="000000"/>
                </a:solidFill>
              </a:rPr>
              <a:t>Vorangestellter Landeskenner </a:t>
            </a:r>
            <a:r>
              <a:rPr lang="de-DE" b="1" dirty="0">
                <a:solidFill>
                  <a:srgbClr val="000000"/>
                </a:solidFill>
              </a:rPr>
              <a:t>HB9/</a:t>
            </a:r>
            <a:r>
              <a:rPr lang="de-DE" dirty="0">
                <a:solidFill>
                  <a:srgbClr val="000000"/>
                </a:solidFill>
              </a:rPr>
              <a:t>, wenn CEPT-Empfehlung T/R61-01 angewendet wird (vgl. Klasse A)</a:t>
            </a:r>
          </a:p>
          <a:p>
            <a:pPr lvl="1">
              <a:defRPr/>
            </a:pPr>
            <a:r>
              <a:rPr lang="de-DE" dirty="0">
                <a:solidFill>
                  <a:srgbClr val="000000"/>
                </a:solidFill>
              </a:rPr>
              <a:t>Vorangestellter Landeskenner </a:t>
            </a:r>
            <a:r>
              <a:rPr lang="de-DE" b="1" dirty="0">
                <a:solidFill>
                  <a:srgbClr val="000000"/>
                </a:solidFill>
              </a:rPr>
              <a:t>HB3/</a:t>
            </a:r>
            <a:r>
              <a:rPr lang="de-DE" dirty="0">
                <a:solidFill>
                  <a:srgbClr val="000000"/>
                </a:solidFill>
              </a:rPr>
              <a:t>, wenn ECC-Empfehlung (05)06 angewendet wird (vgl. Klasse E)</a:t>
            </a:r>
          </a:p>
          <a:p>
            <a:pPr lvl="1">
              <a:defRPr/>
            </a:pPr>
            <a:r>
              <a:rPr lang="de-DE" dirty="0">
                <a:solidFill>
                  <a:srgbClr val="000000"/>
                </a:solidFill>
              </a:rPr>
              <a:t>Beispiel: </a:t>
            </a:r>
            <a:r>
              <a:rPr lang="de-DE" b="1" dirty="0">
                <a:solidFill>
                  <a:srgbClr val="000000"/>
                </a:solidFill>
              </a:rPr>
              <a:t>HB9/</a:t>
            </a:r>
            <a:r>
              <a:rPr lang="de-DE" dirty="0">
                <a:solidFill>
                  <a:srgbClr val="000000"/>
                </a:solidFill>
              </a:rPr>
              <a:t>DH7AFS</a:t>
            </a:r>
            <a:r>
              <a:rPr lang="de-DE" b="1" dirty="0">
                <a:solidFill>
                  <a:srgbClr val="000000"/>
                </a:solidFill>
              </a:rPr>
              <a:t>/p</a:t>
            </a:r>
          </a:p>
          <a:p>
            <a:pPr lvl="1">
              <a:defRPr/>
            </a:pPr>
            <a:r>
              <a:rPr lang="de-DE" b="1" dirty="0">
                <a:solidFill>
                  <a:srgbClr val="000000"/>
                </a:solidFill>
              </a:rPr>
              <a:t>Zusätze</a:t>
            </a:r>
            <a:r>
              <a:rPr lang="de-DE" dirty="0">
                <a:solidFill>
                  <a:srgbClr val="000000"/>
                </a:solidFill>
              </a:rPr>
              <a:t> wie /p, /m, /am, /mm </a:t>
            </a:r>
            <a:r>
              <a:rPr lang="de-DE" b="1" dirty="0">
                <a:solidFill>
                  <a:srgbClr val="000000"/>
                </a:solidFill>
              </a:rPr>
              <a:t>sind in der Schweiz obligatorisch</a:t>
            </a:r>
            <a:endParaRPr lang="de-DE" dirty="0">
              <a:solidFill>
                <a:srgbClr val="000000"/>
              </a:solidFill>
            </a:endParaRPr>
          </a:p>
          <a:p>
            <a:pPr lvl="1">
              <a:defRPr/>
            </a:pPr>
            <a:endParaRPr lang="de-DE" dirty="0">
              <a:solidFill>
                <a:srgbClr val="000000"/>
              </a:solidFill>
            </a:endParaRPr>
          </a:p>
          <a:p>
            <a:pPr marL="0" indent="0">
              <a:buNone/>
              <a:defRPr/>
            </a:pPr>
            <a:r>
              <a:rPr lang="de-DE" dirty="0">
                <a:solidFill>
                  <a:srgbClr val="000000"/>
                </a:solidFill>
              </a:rPr>
              <a:t>Für ausländische Stationen in Deutschland gilt:</a:t>
            </a:r>
          </a:p>
          <a:p>
            <a:pPr lvl="1">
              <a:defRPr/>
            </a:pPr>
            <a:r>
              <a:rPr lang="de-DE" dirty="0">
                <a:solidFill>
                  <a:srgbClr val="000000"/>
                </a:solidFill>
              </a:rPr>
              <a:t>Vorangestellter Landeskenner </a:t>
            </a:r>
            <a:r>
              <a:rPr lang="de-DE" b="1" u="sng" dirty="0">
                <a:solidFill>
                  <a:srgbClr val="000000"/>
                </a:solidFill>
              </a:rPr>
              <a:t>DL/</a:t>
            </a:r>
            <a:r>
              <a:rPr lang="de-DE" u="sng" dirty="0">
                <a:solidFill>
                  <a:srgbClr val="000000"/>
                </a:solidFill>
              </a:rPr>
              <a:t>, wenn CEPT-Empfehlung T/R61-01</a:t>
            </a:r>
            <a:r>
              <a:rPr lang="de-DE" dirty="0">
                <a:solidFill>
                  <a:srgbClr val="000000"/>
                </a:solidFill>
              </a:rPr>
              <a:t> angewendet wird (vgl. Klasse A)</a:t>
            </a:r>
          </a:p>
          <a:p>
            <a:pPr lvl="1">
              <a:defRPr/>
            </a:pPr>
            <a:r>
              <a:rPr lang="de-DE" dirty="0">
                <a:solidFill>
                  <a:srgbClr val="000000"/>
                </a:solidFill>
              </a:rPr>
              <a:t>Vorangestellter Landeskenner </a:t>
            </a:r>
            <a:r>
              <a:rPr lang="de-DE" b="1" u="sng" dirty="0">
                <a:solidFill>
                  <a:srgbClr val="000000"/>
                </a:solidFill>
              </a:rPr>
              <a:t>DO/</a:t>
            </a:r>
            <a:r>
              <a:rPr lang="de-DE" u="sng" dirty="0">
                <a:solidFill>
                  <a:srgbClr val="000000"/>
                </a:solidFill>
              </a:rPr>
              <a:t>, wenn ECC-Empfehlung (05)06</a:t>
            </a:r>
            <a:r>
              <a:rPr lang="de-DE" dirty="0">
                <a:solidFill>
                  <a:srgbClr val="000000"/>
                </a:solidFill>
              </a:rPr>
              <a:t> angewendet wird (vgl. Klasse E)</a:t>
            </a:r>
          </a:p>
          <a:p>
            <a:pPr lvl="1">
              <a:defRPr/>
            </a:pPr>
            <a:r>
              <a:rPr lang="de-DE" dirty="0">
                <a:solidFill>
                  <a:srgbClr val="000000"/>
                </a:solidFill>
              </a:rPr>
              <a:t>Beispiel: </a:t>
            </a:r>
            <a:r>
              <a:rPr lang="de-DE" b="1" dirty="0">
                <a:solidFill>
                  <a:srgbClr val="000000"/>
                </a:solidFill>
              </a:rPr>
              <a:t>DL/</a:t>
            </a:r>
            <a:r>
              <a:rPr lang="de-DE" dirty="0">
                <a:solidFill>
                  <a:srgbClr val="000000"/>
                </a:solidFill>
              </a:rPr>
              <a:t>EA3ID = spanischer Funkamateur in Deutschland (gesprochen „Delta Lima Strich …“)</a:t>
            </a:r>
          </a:p>
          <a:p>
            <a:pPr lvl="1">
              <a:defRPr/>
            </a:pPr>
            <a:r>
              <a:rPr lang="de-DE" dirty="0">
                <a:solidFill>
                  <a:srgbClr val="000000"/>
                </a:solidFill>
              </a:rPr>
              <a:t>Zusätze wie /p, /m, /am, /mm sind in Deutschland optional</a:t>
            </a:r>
          </a:p>
          <a:p>
            <a:pPr>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10</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187545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AFuG </a:t>
            </a:r>
            <a:r>
              <a:rPr lang="de-DE" dirty="0">
                <a:solidFill>
                  <a:schemeClr val="tx1"/>
                </a:solidFill>
                <a:latin typeface="+mn-lt"/>
              </a:rPr>
              <a:t>und AFuV</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Das </a:t>
            </a:r>
            <a:r>
              <a:rPr lang="de-DE" b="1" dirty="0">
                <a:solidFill>
                  <a:srgbClr val="000000"/>
                </a:solidFill>
              </a:rPr>
              <a:t>Amateurfunkgesetz (AFuG) </a:t>
            </a:r>
            <a:r>
              <a:rPr lang="de-DE" dirty="0">
                <a:solidFill>
                  <a:srgbClr val="000000"/>
                </a:solidFill>
              </a:rPr>
              <a:t>bildet die Rechtsgrundlage und regelt die Bedingungen für die Teilnahme am Amateurfunkdienst in Deutschland. Die </a:t>
            </a:r>
            <a:r>
              <a:rPr lang="de-DE" b="1" dirty="0">
                <a:solidFill>
                  <a:srgbClr val="000000"/>
                </a:solidFill>
              </a:rPr>
              <a:t>Amateurfunkverordnung (AFuV) </a:t>
            </a:r>
            <a:r>
              <a:rPr lang="de-DE" dirty="0">
                <a:solidFill>
                  <a:srgbClr val="000000"/>
                </a:solidFill>
              </a:rPr>
              <a:t>regelt die Details zum AFuG</a:t>
            </a:r>
          </a:p>
          <a:p>
            <a:pPr>
              <a:defRPr/>
            </a:pPr>
            <a:endParaRPr lang="de-DE" sz="400" dirty="0">
              <a:solidFill>
                <a:srgbClr val="000000"/>
              </a:solidFill>
            </a:endParaRPr>
          </a:p>
          <a:p>
            <a:pPr>
              <a:defRPr/>
            </a:pPr>
            <a:r>
              <a:rPr lang="de-DE" dirty="0">
                <a:solidFill>
                  <a:srgbClr val="000000"/>
                </a:solidFill>
              </a:rPr>
              <a:t>Das Amateurfunkgesetz berücksichtigt die internationalen Regelungen der RR und der CEPT-Empfehlungen</a:t>
            </a:r>
          </a:p>
          <a:p>
            <a:pPr>
              <a:defRPr/>
            </a:pPr>
            <a:endParaRPr lang="de-DE" sz="400" dirty="0">
              <a:solidFill>
                <a:srgbClr val="000000"/>
              </a:solidFill>
            </a:endParaRPr>
          </a:p>
          <a:p>
            <a:pPr>
              <a:defRPr/>
            </a:pPr>
            <a:r>
              <a:rPr lang="de-DE" dirty="0">
                <a:solidFill>
                  <a:srgbClr val="000000"/>
                </a:solidFill>
              </a:rPr>
              <a:t>Neben einer erfolgreich abgelegten Prüfung ist unbedingt eine </a:t>
            </a:r>
            <a:r>
              <a:rPr lang="de-DE" u="sng" dirty="0">
                <a:solidFill>
                  <a:srgbClr val="000000"/>
                </a:solidFill>
              </a:rPr>
              <a:t>Zulassung zur Teilnahme am Amateurfunkdienst</a:t>
            </a:r>
            <a:r>
              <a:rPr lang="de-DE" dirty="0">
                <a:solidFill>
                  <a:srgbClr val="000000"/>
                </a:solidFill>
              </a:rPr>
              <a:t> erforderlich. Diese ist </a:t>
            </a:r>
            <a:r>
              <a:rPr lang="de-DE" u="sng" dirty="0">
                <a:solidFill>
                  <a:srgbClr val="000000"/>
                </a:solidFill>
              </a:rPr>
              <a:t>an die in der Zulassungsurkunde angegebene Person gebunden und nicht übertragbar</a:t>
            </a:r>
          </a:p>
          <a:p>
            <a:pPr>
              <a:defRPr/>
            </a:pPr>
            <a:endParaRPr lang="de-DE" sz="400" u="sng" dirty="0">
              <a:solidFill>
                <a:srgbClr val="000000"/>
              </a:solidFill>
            </a:endParaRPr>
          </a:p>
          <a:p>
            <a:pPr>
              <a:defRPr/>
            </a:pPr>
            <a:r>
              <a:rPr lang="de-DE" sz="1800" dirty="0">
                <a:solidFill>
                  <a:srgbClr val="000000"/>
                </a:solidFill>
              </a:rPr>
              <a:t>Das AFuG sieht </a:t>
            </a:r>
            <a:r>
              <a:rPr lang="de-DE" sz="1800" u="sng" dirty="0">
                <a:solidFill>
                  <a:srgbClr val="000000"/>
                </a:solidFill>
              </a:rPr>
              <a:t>kein Mindestalter</a:t>
            </a:r>
            <a:r>
              <a:rPr lang="de-DE" sz="1800" dirty="0">
                <a:solidFill>
                  <a:srgbClr val="000000"/>
                </a:solidFill>
              </a:rPr>
              <a:t> für die </a:t>
            </a:r>
            <a:r>
              <a:rPr lang="de-DE" dirty="0">
                <a:solidFill>
                  <a:srgbClr val="000000"/>
                </a:solidFill>
              </a:rPr>
              <a:t>E</a:t>
            </a:r>
            <a:r>
              <a:rPr lang="de-DE" sz="1800" dirty="0">
                <a:solidFill>
                  <a:srgbClr val="000000"/>
                </a:solidFill>
              </a:rPr>
              <a:t>rteilung einer Amateurfunkzulassung vor</a:t>
            </a:r>
          </a:p>
          <a:p>
            <a:pPr>
              <a:defRPr/>
            </a:pPr>
            <a:endParaRPr lang="de-DE" sz="400" dirty="0">
              <a:solidFill>
                <a:srgbClr val="000000"/>
              </a:solidFill>
            </a:endParaRPr>
          </a:p>
          <a:p>
            <a:pPr>
              <a:defRPr/>
            </a:pPr>
            <a:r>
              <a:rPr lang="de-DE" dirty="0">
                <a:solidFill>
                  <a:srgbClr val="000000"/>
                </a:solidFill>
              </a:rPr>
              <a:t>Die Bundesnetzagentur nimmt die Aufgaben und Befugnisse wahr, die sich aus AFuG und AFuV ergeben</a:t>
            </a:r>
          </a:p>
          <a:p>
            <a:pPr lvl="1">
              <a:defRPr/>
            </a:pPr>
            <a:r>
              <a:rPr lang="de-DE" dirty="0">
                <a:solidFill>
                  <a:srgbClr val="000000"/>
                </a:solidFill>
              </a:rPr>
              <a:t>Z. B. Abnahme von Prüfungen</a:t>
            </a:r>
          </a:p>
          <a:p>
            <a:pPr lvl="1">
              <a:defRPr/>
            </a:pPr>
            <a:r>
              <a:rPr lang="de-DE" dirty="0">
                <a:solidFill>
                  <a:srgbClr val="000000"/>
                </a:solidFill>
              </a:rPr>
              <a:t>Ausstellung von Standortbescheinigungen (auf Antrag)</a:t>
            </a:r>
          </a:p>
          <a:p>
            <a:pPr lvl="1">
              <a:defRPr/>
            </a:pPr>
            <a:endParaRPr lang="de-DE" dirty="0">
              <a:solidFill>
                <a:srgbClr val="000000"/>
              </a:solidFill>
            </a:endParaRPr>
          </a:p>
          <a:p>
            <a:pPr>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11</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140107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AFuG und AFuV – Rechte des Funkamateurs</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dirty="0">
                <a:solidFill>
                  <a:srgbClr val="000000"/>
                </a:solidFill>
              </a:rPr>
              <a:t>Ein Funkamateur …</a:t>
            </a:r>
          </a:p>
          <a:p>
            <a:pPr lvl="1">
              <a:defRPr/>
            </a:pPr>
            <a:r>
              <a:rPr lang="de-DE" sz="1800" dirty="0">
                <a:solidFill>
                  <a:srgbClr val="000000"/>
                </a:solidFill>
              </a:rPr>
              <a:t>… ist berechtigt, im Handel erhältliche, selbstgefertigte oder auf Amateurfunkfrequenzen umgebaute Sendeanlagen zu betreiben</a:t>
            </a:r>
          </a:p>
          <a:p>
            <a:pPr lvl="1">
              <a:defRPr/>
            </a:pPr>
            <a:endParaRPr lang="de-DE" sz="400" dirty="0">
              <a:solidFill>
                <a:srgbClr val="000000"/>
              </a:solidFill>
            </a:endParaRPr>
          </a:p>
          <a:p>
            <a:pPr lvl="1">
              <a:defRPr/>
            </a:pPr>
            <a:r>
              <a:rPr lang="de-DE" sz="1800" dirty="0">
                <a:solidFill>
                  <a:srgbClr val="000000"/>
                </a:solidFill>
              </a:rPr>
              <a:t>… darf auf den für den Amateurfunkdienst ausgewiesenen Frequenzen senden</a:t>
            </a:r>
          </a:p>
          <a:p>
            <a:pPr lvl="1">
              <a:defRPr/>
            </a:pPr>
            <a:endParaRPr lang="de-DE" sz="400" dirty="0">
              <a:solidFill>
                <a:srgbClr val="000000"/>
              </a:solidFill>
            </a:endParaRPr>
          </a:p>
          <a:p>
            <a:pPr lvl="1">
              <a:defRPr/>
            </a:pPr>
            <a:r>
              <a:rPr lang="de-DE" sz="1800" dirty="0">
                <a:solidFill>
                  <a:srgbClr val="000000"/>
                </a:solidFill>
              </a:rPr>
              <a:t>… darf von den grundlegenden Anforderungen nach dem Gesetz über die elektromagnetische Verträglichkeit von Betriebsmitteln (EMVG) abweichen</a:t>
            </a:r>
          </a:p>
          <a:p>
            <a:pPr lvl="1">
              <a:defRPr/>
            </a:pPr>
            <a:endParaRPr lang="de-DE" sz="400" dirty="0">
              <a:solidFill>
                <a:srgbClr val="000000"/>
              </a:solidFill>
            </a:endParaRPr>
          </a:p>
          <a:p>
            <a:pPr lvl="1">
              <a:defRPr/>
            </a:pPr>
            <a:r>
              <a:rPr lang="de-DE" sz="1800" dirty="0">
                <a:solidFill>
                  <a:srgbClr val="000000"/>
                </a:solidFill>
              </a:rPr>
              <a:t>… darf den Grad der Störfestigkeit seiner Amateurfunkstelle selbst bestimmen</a:t>
            </a:r>
          </a:p>
          <a:p>
            <a:pPr lvl="1">
              <a:defRPr/>
            </a:pPr>
            <a:endParaRPr lang="de-DE" sz="400" dirty="0">
              <a:solidFill>
                <a:srgbClr val="000000"/>
              </a:solidFill>
            </a:endParaRPr>
          </a:p>
          <a:p>
            <a:pPr lvl="1">
              <a:defRPr/>
            </a:pPr>
            <a:r>
              <a:rPr lang="de-DE" sz="1800" dirty="0">
                <a:solidFill>
                  <a:srgbClr val="000000"/>
                </a:solidFill>
              </a:rPr>
              <a:t>… darf kurzzeitig z.B. zum Abstimmen einen </a:t>
            </a:r>
            <a:r>
              <a:rPr lang="de-DE" sz="1800" dirty="0" err="1">
                <a:solidFill>
                  <a:srgbClr val="000000"/>
                </a:solidFill>
              </a:rPr>
              <a:t>unmodulierten</a:t>
            </a:r>
            <a:r>
              <a:rPr lang="de-DE" sz="1800" dirty="0">
                <a:solidFill>
                  <a:srgbClr val="000000"/>
                </a:solidFill>
              </a:rPr>
              <a:t> oder </a:t>
            </a:r>
            <a:r>
              <a:rPr lang="de-DE" sz="1800" dirty="0" err="1">
                <a:solidFill>
                  <a:srgbClr val="000000"/>
                </a:solidFill>
              </a:rPr>
              <a:t>ungetasteten</a:t>
            </a:r>
            <a:r>
              <a:rPr lang="de-DE" sz="1800" dirty="0">
                <a:solidFill>
                  <a:srgbClr val="000000"/>
                </a:solidFill>
              </a:rPr>
              <a:t> Träger aussenden</a:t>
            </a:r>
          </a:p>
          <a:p>
            <a:pPr lvl="1">
              <a:defRPr/>
            </a:pPr>
            <a:endParaRPr lang="de-DE" sz="400" dirty="0">
              <a:solidFill>
                <a:srgbClr val="000000"/>
              </a:solidFill>
            </a:endParaRPr>
          </a:p>
          <a:p>
            <a:pPr lvl="1">
              <a:defRPr/>
            </a:pPr>
            <a:r>
              <a:rPr lang="de-DE" sz="1800" dirty="0">
                <a:solidFill>
                  <a:srgbClr val="000000"/>
                </a:solidFill>
              </a:rPr>
              <a:t>… benötigt für den Amateurfunkbetrieb in einem Wasser- oder Luftfahrzeug </a:t>
            </a:r>
            <a:r>
              <a:rPr lang="de-DE" sz="1800" u="sng" dirty="0">
                <a:solidFill>
                  <a:srgbClr val="000000"/>
                </a:solidFill>
              </a:rPr>
              <a:t>keine</a:t>
            </a:r>
            <a:r>
              <a:rPr lang="de-DE" sz="1800" dirty="0">
                <a:solidFill>
                  <a:srgbClr val="000000"/>
                </a:solidFill>
              </a:rPr>
              <a:t> Sondergenehmigung der BNetzA</a:t>
            </a:r>
            <a:br>
              <a:rPr lang="de-DE" sz="1800" dirty="0">
                <a:solidFill>
                  <a:srgbClr val="000000"/>
                </a:solidFill>
              </a:rPr>
            </a:br>
            <a:r>
              <a:rPr lang="de-DE" sz="1800" dirty="0">
                <a:solidFill>
                  <a:srgbClr val="000000"/>
                </a:solidFill>
              </a:rPr>
              <a:t>(jedoch muss der Schiffsführer bzw. verantwortliche Luftfahrzeugführer diesem Betrieb zuvor zustimmen)</a:t>
            </a:r>
          </a:p>
          <a:p>
            <a:pPr lvl="1">
              <a:defRPr/>
            </a:pPr>
            <a:endParaRPr lang="de-DE" u="sng" dirty="0">
              <a:solidFill>
                <a:srgbClr val="000000"/>
              </a:solidFill>
            </a:endParaRPr>
          </a:p>
          <a:p>
            <a:pPr lvl="1">
              <a:defRPr/>
            </a:pPr>
            <a:endParaRPr lang="de-DE" u="sng" dirty="0">
              <a:solidFill>
                <a:srgbClr val="000000"/>
              </a:solidFill>
            </a:endParaRPr>
          </a:p>
          <a:p>
            <a:pPr>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12</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320866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AFuG und AFuV – Pflichten des Funkamateurs</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dirty="0">
                <a:solidFill>
                  <a:srgbClr val="000000"/>
                </a:solidFill>
              </a:rPr>
              <a:t>Ein Funkamateur …</a:t>
            </a:r>
          </a:p>
          <a:p>
            <a:pPr lvl="1">
              <a:defRPr/>
            </a:pPr>
            <a:r>
              <a:rPr lang="de-DE" sz="1800" dirty="0">
                <a:solidFill>
                  <a:srgbClr val="000000"/>
                </a:solidFill>
              </a:rPr>
              <a:t>… darf seine Amateurfunkstelle nicht zu gewerblich-wirtschaftlichen Zwecken betreiben</a:t>
            </a:r>
          </a:p>
          <a:p>
            <a:pPr lvl="1">
              <a:defRPr/>
            </a:pPr>
            <a:endParaRPr lang="de-DE" sz="400" dirty="0">
              <a:solidFill>
                <a:srgbClr val="000000"/>
              </a:solidFill>
            </a:endParaRPr>
          </a:p>
          <a:p>
            <a:pPr lvl="1">
              <a:defRPr/>
            </a:pPr>
            <a:r>
              <a:rPr lang="de-DE" dirty="0">
                <a:solidFill>
                  <a:srgbClr val="000000"/>
                </a:solidFill>
              </a:rPr>
              <a:t>… darf seine Amateurfunkstelle nicht zum geschäftsmäßigen Erbringen von Telekommunikationsdiensten betreiben</a:t>
            </a:r>
          </a:p>
          <a:p>
            <a:pPr lvl="1">
              <a:defRPr/>
            </a:pPr>
            <a:endParaRPr lang="de-DE" sz="400" dirty="0">
              <a:solidFill>
                <a:srgbClr val="000000"/>
              </a:solidFill>
            </a:endParaRPr>
          </a:p>
          <a:p>
            <a:pPr lvl="1">
              <a:defRPr/>
            </a:pPr>
            <a:r>
              <a:rPr lang="de-DE" dirty="0">
                <a:solidFill>
                  <a:srgbClr val="000000"/>
                </a:solidFill>
              </a:rPr>
              <a:t>… darf nur ein ihm von der Bundesnetzagentur (BNetzA) zugeteiltes personengebundenes Rufzeichen benutzen</a:t>
            </a:r>
          </a:p>
          <a:p>
            <a:pPr lvl="1">
              <a:defRPr/>
            </a:pPr>
            <a:endParaRPr lang="de-DE" sz="400" dirty="0">
              <a:solidFill>
                <a:srgbClr val="000000"/>
              </a:solidFill>
            </a:endParaRPr>
          </a:p>
          <a:p>
            <a:pPr lvl="1">
              <a:defRPr/>
            </a:pPr>
            <a:r>
              <a:rPr lang="de-DE" sz="1800" dirty="0">
                <a:solidFill>
                  <a:srgbClr val="000000"/>
                </a:solidFill>
              </a:rPr>
              <a:t>… darf ausschließlich mit anderen Amateurfunkstellen Funkverkehr abwickeln</a:t>
            </a:r>
          </a:p>
          <a:p>
            <a:pPr lvl="1">
              <a:defRPr/>
            </a:pPr>
            <a:endParaRPr lang="de-DE" sz="400" dirty="0">
              <a:solidFill>
                <a:srgbClr val="000000"/>
              </a:solidFill>
            </a:endParaRPr>
          </a:p>
          <a:p>
            <a:pPr lvl="1">
              <a:defRPr/>
            </a:pPr>
            <a:r>
              <a:rPr lang="de-DE" sz="1800" dirty="0">
                <a:solidFill>
                  <a:srgbClr val="000000"/>
                </a:solidFill>
              </a:rPr>
              <a:t>… darf nur in Not- und Katastrophenfällen Nachrichten, die nicht den Amateurfunkdienst betreffen für und an Dritte übermitteln</a:t>
            </a:r>
          </a:p>
          <a:p>
            <a:pPr lvl="1">
              <a:defRPr/>
            </a:pPr>
            <a:endParaRPr lang="de-DE" sz="400" dirty="0">
              <a:solidFill>
                <a:srgbClr val="000000"/>
              </a:solidFill>
            </a:endParaRPr>
          </a:p>
          <a:p>
            <a:pPr lvl="1">
              <a:defRPr/>
            </a:pPr>
            <a:r>
              <a:rPr lang="de-DE" sz="1800" dirty="0">
                <a:solidFill>
                  <a:srgbClr val="000000"/>
                </a:solidFill>
              </a:rPr>
              <a:t>… muss die Schutzanforderungen zur Gewährleistung der elektromagnetischen Verträglichkeit im Sinne des Gesetzes über die elektromagnetische Verträglichkeit von Betriebsmitteln (EMVG) einhalten</a:t>
            </a:r>
          </a:p>
          <a:p>
            <a:pPr lvl="1">
              <a:defRPr/>
            </a:pPr>
            <a:endParaRPr lang="de-DE" sz="400" dirty="0">
              <a:solidFill>
                <a:srgbClr val="000000"/>
              </a:solidFill>
            </a:endParaRPr>
          </a:p>
          <a:p>
            <a:pPr lvl="1">
              <a:defRPr/>
            </a:pPr>
            <a:r>
              <a:rPr lang="de-DE" sz="1800" dirty="0">
                <a:solidFill>
                  <a:srgbClr val="000000"/>
                </a:solidFill>
              </a:rPr>
              <a:t>… benötigt ein Amateurfunkzeugnis (Zulassung zur Teilnahme am Amateurfunkdienst) oder eine harmonisierte Amateurfunk-Prüfbescheinigung, um Funkamateur im Sinne des AFuG zu sein</a:t>
            </a:r>
          </a:p>
          <a:p>
            <a:pPr lvl="1">
              <a:defRPr/>
            </a:pPr>
            <a:endParaRPr lang="de-DE" u="sng" dirty="0">
              <a:solidFill>
                <a:srgbClr val="000000"/>
              </a:solidFill>
            </a:endParaRPr>
          </a:p>
          <a:p>
            <a:pPr>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13</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213094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AFuG und AFuV – Pflichten des Funkamateurs</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dirty="0">
                <a:solidFill>
                  <a:srgbClr val="000000"/>
                </a:solidFill>
              </a:rPr>
              <a:t>Ein Funkamateur …</a:t>
            </a:r>
          </a:p>
          <a:p>
            <a:pPr lvl="1">
              <a:defRPr/>
            </a:pPr>
            <a:r>
              <a:rPr lang="de-DE" dirty="0">
                <a:solidFill>
                  <a:srgbClr val="000000"/>
                </a:solidFill>
              </a:rPr>
              <a:t>… muss seine Amateurfunkstelle nach den anerkannten Regeln der Technik einrichten und unterhalten</a:t>
            </a:r>
          </a:p>
          <a:p>
            <a:pPr lvl="1">
              <a:defRPr/>
            </a:pPr>
            <a:endParaRPr lang="de-DE" sz="400" dirty="0">
              <a:solidFill>
                <a:srgbClr val="000000"/>
              </a:solidFill>
            </a:endParaRPr>
          </a:p>
          <a:p>
            <a:pPr lvl="1">
              <a:defRPr/>
            </a:pPr>
            <a:r>
              <a:rPr lang="de-DE" dirty="0">
                <a:solidFill>
                  <a:srgbClr val="000000"/>
                </a:solidFill>
              </a:rPr>
              <a:t>… darf die internationalen Not-, Dringlichkeits- und Sicherheitszeichen (z.B. MAYDAY, PAN </a:t>
            </a:r>
            <a:r>
              <a:rPr lang="de-DE" dirty="0" err="1">
                <a:solidFill>
                  <a:srgbClr val="000000"/>
                </a:solidFill>
              </a:rPr>
              <a:t>PAN</a:t>
            </a:r>
            <a:r>
              <a:rPr lang="de-DE" dirty="0">
                <a:solidFill>
                  <a:srgbClr val="000000"/>
                </a:solidFill>
              </a:rPr>
              <a:t>, SÉCURITÉ) ausdrücklich </a:t>
            </a:r>
            <a:r>
              <a:rPr lang="de-DE" u="sng" dirty="0">
                <a:solidFill>
                  <a:srgbClr val="000000"/>
                </a:solidFill>
              </a:rPr>
              <a:t>nicht</a:t>
            </a:r>
            <a:r>
              <a:rPr lang="de-DE" dirty="0">
                <a:solidFill>
                  <a:srgbClr val="000000"/>
                </a:solidFill>
              </a:rPr>
              <a:t> aussenden</a:t>
            </a:r>
          </a:p>
          <a:p>
            <a:pPr lvl="1">
              <a:defRPr/>
            </a:pPr>
            <a:endParaRPr lang="de-DE" sz="400" dirty="0">
              <a:solidFill>
                <a:srgbClr val="000000"/>
              </a:solidFill>
            </a:endParaRPr>
          </a:p>
          <a:p>
            <a:pPr lvl="1">
              <a:defRPr/>
            </a:pPr>
            <a:r>
              <a:rPr lang="de-DE" dirty="0">
                <a:solidFill>
                  <a:srgbClr val="000000"/>
                </a:solidFill>
              </a:rPr>
              <a:t>… muss auf Verlangen der BNetzA Angaben über den Betrieb seiner Amateurfunkstelle schriftlich (Logbuch) festhalten, z.B. zur Untersuchung von Störungsursachen oder Klärung frequenztechnischer Fragen</a:t>
            </a:r>
          </a:p>
          <a:p>
            <a:pPr lvl="1">
              <a:defRPr/>
            </a:pPr>
            <a:endParaRPr lang="de-DE" sz="400" dirty="0">
              <a:solidFill>
                <a:srgbClr val="000000"/>
              </a:solidFill>
            </a:endParaRPr>
          </a:p>
          <a:p>
            <a:pPr lvl="1">
              <a:defRPr/>
            </a:pPr>
            <a:r>
              <a:rPr lang="de-DE" dirty="0">
                <a:solidFill>
                  <a:srgbClr val="000000"/>
                </a:solidFill>
              </a:rPr>
              <a:t>… muss unerwünschte Aussendungen auf das geringst mögliche Maß beschränken</a:t>
            </a:r>
          </a:p>
          <a:p>
            <a:pPr lvl="1">
              <a:defRPr/>
            </a:pPr>
            <a:endParaRPr lang="de-DE" sz="400" dirty="0">
              <a:solidFill>
                <a:srgbClr val="000000"/>
              </a:solidFill>
            </a:endParaRPr>
          </a:p>
          <a:p>
            <a:pPr lvl="1">
              <a:defRPr/>
            </a:pPr>
            <a:r>
              <a:rPr lang="de-DE" dirty="0">
                <a:solidFill>
                  <a:srgbClr val="000000"/>
                </a:solidFill>
              </a:rPr>
              <a:t>… muss bei Abgleicharbeiten und Messungen an Sendern geeignete Maßnahmen treffen, die ein freies Abstrahlen von Signalen wirkungsvoll verhindern (z.B. </a:t>
            </a:r>
            <a:r>
              <a:rPr lang="de-DE" dirty="0" err="1">
                <a:solidFill>
                  <a:srgbClr val="000000"/>
                </a:solidFill>
              </a:rPr>
              <a:t>Anschluß</a:t>
            </a:r>
            <a:r>
              <a:rPr lang="de-DE" dirty="0">
                <a:solidFill>
                  <a:srgbClr val="000000"/>
                </a:solidFill>
              </a:rPr>
              <a:t> Dummy-Load)</a:t>
            </a:r>
          </a:p>
          <a:p>
            <a:pPr lvl="1">
              <a:defRPr/>
            </a:pPr>
            <a:endParaRPr lang="de-DE" sz="400" dirty="0">
              <a:solidFill>
                <a:srgbClr val="000000"/>
              </a:solidFill>
            </a:endParaRPr>
          </a:p>
          <a:p>
            <a:pPr lvl="1">
              <a:defRPr/>
            </a:pPr>
            <a:r>
              <a:rPr lang="de-DE" dirty="0">
                <a:solidFill>
                  <a:srgbClr val="000000"/>
                </a:solidFill>
              </a:rPr>
              <a:t>… muss die Änderung seines Namens oder der Anschrift unverzüglich der BNetzA mitteilen</a:t>
            </a:r>
          </a:p>
          <a:p>
            <a:pPr lvl="1">
              <a:defRPr/>
            </a:pPr>
            <a:endParaRPr lang="de-DE" sz="400" dirty="0">
              <a:solidFill>
                <a:srgbClr val="000000"/>
              </a:solidFill>
            </a:endParaRPr>
          </a:p>
          <a:p>
            <a:pPr lvl="1">
              <a:defRPr/>
            </a:pPr>
            <a:r>
              <a:rPr lang="de-DE" dirty="0">
                <a:solidFill>
                  <a:srgbClr val="000000"/>
                </a:solidFill>
              </a:rPr>
              <a:t>… wird mit Name und Rufzeichen in die von der BNetzA veröffentlichte Rufzeichenliste aufgenommen</a:t>
            </a:r>
            <a:br>
              <a:rPr lang="de-DE" dirty="0">
                <a:solidFill>
                  <a:srgbClr val="000000"/>
                </a:solidFill>
              </a:rPr>
            </a:br>
            <a:r>
              <a:rPr lang="de-DE" dirty="0">
                <a:solidFill>
                  <a:srgbClr val="000000"/>
                </a:solidFill>
              </a:rPr>
              <a:t>(der Aufnahme der Anschrift kann widersprochen werden)</a:t>
            </a:r>
            <a:endParaRPr lang="de-DE" u="sng" dirty="0">
              <a:solidFill>
                <a:srgbClr val="000000"/>
              </a:solidFill>
            </a:endParaRPr>
          </a:p>
          <a:p>
            <a:pPr>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14</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320343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AFuG und AFuV</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Bei Verstößen gegen das AFuG oder die AFuV kann die BNetzA eine Einschränkung des Betriebs oder die Außerbetriebnahme der Amateurfunkstelle anordnen oder den Verstoß mit einer Geldbuße ahnden</a:t>
            </a:r>
          </a:p>
          <a:p>
            <a:pPr marL="0" indent="0">
              <a:buNone/>
              <a:defRPr/>
            </a:pPr>
            <a:endParaRPr lang="de-DE" sz="400" u="sng" dirty="0">
              <a:solidFill>
                <a:srgbClr val="000000"/>
              </a:solidFill>
            </a:endParaRPr>
          </a:p>
          <a:p>
            <a:pPr>
              <a:defRPr/>
            </a:pPr>
            <a:r>
              <a:rPr lang="de-DE" dirty="0">
                <a:solidFill>
                  <a:srgbClr val="000000"/>
                </a:solidFill>
              </a:rPr>
              <a:t>Mit Bußgelder bis zu 5000 bzw. 10000 EUR können folgende Ordnungswidrigkeiten geahndet werden:</a:t>
            </a:r>
          </a:p>
          <a:p>
            <a:pPr lvl="1">
              <a:defRPr/>
            </a:pPr>
            <a:r>
              <a:rPr lang="de-DE" dirty="0">
                <a:solidFill>
                  <a:srgbClr val="000000"/>
                </a:solidFill>
              </a:rPr>
              <a:t>Betrieb ohne Zulassung und Zuteilung eines Rufzeichens</a:t>
            </a:r>
          </a:p>
          <a:p>
            <a:pPr lvl="1">
              <a:defRPr/>
            </a:pPr>
            <a:r>
              <a:rPr lang="de-DE" dirty="0">
                <a:solidFill>
                  <a:srgbClr val="000000"/>
                </a:solidFill>
              </a:rPr>
              <a:t>Geschäftsmäßiges Erbringen von Telekommunikationsdiensten</a:t>
            </a:r>
          </a:p>
          <a:p>
            <a:pPr lvl="1">
              <a:defRPr/>
            </a:pPr>
            <a:r>
              <a:rPr lang="de-DE" dirty="0">
                <a:solidFill>
                  <a:srgbClr val="000000"/>
                </a:solidFill>
              </a:rPr>
              <a:t>Nachrichtenübermittlung an Dritte</a:t>
            </a:r>
          </a:p>
          <a:p>
            <a:pPr>
              <a:defRPr/>
            </a:pPr>
            <a:endParaRPr lang="de-DE" sz="400" dirty="0">
              <a:solidFill>
                <a:srgbClr val="000000"/>
              </a:solidFill>
            </a:endParaRPr>
          </a:p>
          <a:p>
            <a:pPr>
              <a:defRPr/>
            </a:pPr>
            <a:r>
              <a:rPr lang="de-DE" dirty="0">
                <a:solidFill>
                  <a:srgbClr val="000000"/>
                </a:solidFill>
              </a:rPr>
              <a:t>Bei fortgesetzten Verstößen gegen das AFuG oder die AFuV muss mit dem Widerruf der Amateurfunkzulassung gerechnet werden</a:t>
            </a:r>
          </a:p>
          <a:p>
            <a:pPr>
              <a:defRPr/>
            </a:pPr>
            <a:endParaRPr lang="de-DE" sz="400" dirty="0">
              <a:solidFill>
                <a:srgbClr val="000000"/>
              </a:solidFill>
            </a:endParaRPr>
          </a:p>
          <a:p>
            <a:pPr>
              <a:defRPr/>
            </a:pPr>
            <a:r>
              <a:rPr lang="de-DE" dirty="0">
                <a:solidFill>
                  <a:srgbClr val="000000"/>
                </a:solidFill>
              </a:rPr>
              <a:t>Die </a:t>
            </a:r>
            <a:r>
              <a:rPr lang="de-DE" b="1" dirty="0">
                <a:solidFill>
                  <a:srgbClr val="000000"/>
                </a:solidFill>
              </a:rPr>
              <a:t>AFuV</a:t>
            </a:r>
            <a:r>
              <a:rPr lang="de-DE" dirty="0">
                <a:solidFill>
                  <a:srgbClr val="000000"/>
                </a:solidFill>
              </a:rPr>
              <a:t> enthält in der </a:t>
            </a:r>
            <a:r>
              <a:rPr lang="de-DE" b="1" dirty="0">
                <a:solidFill>
                  <a:srgbClr val="000000"/>
                </a:solidFill>
              </a:rPr>
              <a:t>Anlage 1</a:t>
            </a:r>
            <a:r>
              <a:rPr lang="de-DE" dirty="0">
                <a:solidFill>
                  <a:srgbClr val="000000"/>
                </a:solidFill>
              </a:rPr>
              <a:t> eine Übersicht der </a:t>
            </a:r>
            <a:r>
              <a:rPr lang="de-DE" b="1" dirty="0">
                <a:solidFill>
                  <a:srgbClr val="000000"/>
                </a:solidFill>
              </a:rPr>
              <a:t>Frequenzbereiche</a:t>
            </a:r>
            <a:r>
              <a:rPr lang="de-DE" dirty="0">
                <a:solidFill>
                  <a:srgbClr val="000000"/>
                </a:solidFill>
              </a:rPr>
              <a:t>, die der Funkamateur in Deutschland entsprechend seiner Lizenzklasse nutzen darf, sowie weitere </a:t>
            </a:r>
            <a:r>
              <a:rPr lang="de-DE" b="1" dirty="0">
                <a:solidFill>
                  <a:srgbClr val="000000"/>
                </a:solidFill>
              </a:rPr>
              <a:t>Nutzungsbedingungen</a:t>
            </a:r>
            <a:r>
              <a:rPr lang="de-DE" dirty="0">
                <a:solidFill>
                  <a:srgbClr val="000000"/>
                </a:solidFill>
              </a:rPr>
              <a:t>.</a:t>
            </a:r>
          </a:p>
          <a:p>
            <a:pPr>
              <a:defRPr/>
            </a:pPr>
            <a:endParaRPr lang="de-DE" sz="400" dirty="0">
              <a:solidFill>
                <a:srgbClr val="000000"/>
              </a:solidFill>
            </a:endParaRPr>
          </a:p>
          <a:p>
            <a:pPr>
              <a:defRPr/>
            </a:pPr>
            <a:r>
              <a:rPr lang="de-DE" dirty="0">
                <a:solidFill>
                  <a:srgbClr val="000000"/>
                </a:solidFill>
              </a:rPr>
              <a:t>Für besondere experimentelle und technisch-wissenschaftliche Studien mit einer Amateurfunkstelle sind Zuteilungen mit Ausnahmen von den technischen und betrieblichen Rahmenbedingungen der AFuV möglich.</a:t>
            </a:r>
          </a:p>
          <a:p>
            <a:pPr>
              <a:defRPr/>
            </a:pPr>
            <a:endParaRPr lang="de-DE" u="sng" dirty="0">
              <a:solidFill>
                <a:srgbClr val="000000"/>
              </a:solidFill>
            </a:endParaRPr>
          </a:p>
          <a:p>
            <a:pPr>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15</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299245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AFuG und AFuV - Klubstation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b="1" dirty="0">
                <a:solidFill>
                  <a:srgbClr val="000000"/>
                </a:solidFill>
              </a:rPr>
              <a:t>Klubstation:</a:t>
            </a:r>
          </a:p>
          <a:p>
            <a:pPr marL="255581" lvl="1" indent="0">
              <a:buNone/>
              <a:defRPr/>
            </a:pPr>
            <a:r>
              <a:rPr lang="de-DE" sz="1800" dirty="0"/>
              <a:t>Eine „Klubstation“ ist eine Amateurfunkstelle, die von mindestens vier Mitgliedern einer Gruppe von Funkamateuren unter Verwendung eines gemeinschaftlich genutzten Rufzeichens betrieben wird.</a:t>
            </a:r>
          </a:p>
          <a:p>
            <a:pPr marL="255581" lvl="1" indent="0">
              <a:buNone/>
              <a:defRPr/>
            </a:pPr>
            <a:endParaRPr lang="de-DE" sz="400" dirty="0"/>
          </a:p>
          <a:p>
            <a:pPr marL="255581" lvl="1" indent="0">
              <a:buNone/>
              <a:defRPr/>
            </a:pPr>
            <a:r>
              <a:rPr lang="de-DE" sz="1800" dirty="0"/>
              <a:t>Die Rufzeichenzuteilung für das Betreiben einer Klubstation ist von der Benennung des verantwortlichen Funkamateurs durch den Leiter einer Gruppe von Funkamateuren abhängig. Voraussetzung ist eine Zulassung zur Teilnahme am Amateurfunkdienst (nach § 3 Abs. 1 AFuG).</a:t>
            </a:r>
          </a:p>
          <a:p>
            <a:pPr marL="255581" lvl="1" indent="0">
              <a:buNone/>
              <a:defRPr/>
            </a:pPr>
            <a:endParaRPr lang="de-DE" sz="400" dirty="0"/>
          </a:p>
          <a:p>
            <a:pPr marL="255581" lvl="1" indent="0">
              <a:buNone/>
              <a:defRPr/>
            </a:pPr>
            <a:r>
              <a:rPr lang="de-DE" sz="1800" dirty="0"/>
              <a:t>Genutzt werden darf eine Klubstation von allen Inhabern einer Zulassung zur Teilnahme am Amateurfunkdienst auch, wenn diese nicht Mitglieder der Gruppe sind.</a:t>
            </a:r>
          </a:p>
          <a:p>
            <a:pPr marL="255581" lvl="1" indent="0">
              <a:buNone/>
              <a:defRPr/>
            </a:pPr>
            <a:endParaRPr lang="de-DE" sz="400" dirty="0"/>
          </a:p>
          <a:p>
            <a:pPr marL="255581" lvl="1" indent="0">
              <a:buNone/>
              <a:defRPr/>
            </a:pPr>
            <a:r>
              <a:rPr lang="de-DE" sz="1800" dirty="0"/>
              <a:t>Bzgl. der Nutzungsberechtigungen sind die persönliche und die Lizenzklasse der Klubstation entscheidend. Die jeweils niedrigere gibt die maximale Berechtigung vor.</a:t>
            </a:r>
          </a:p>
          <a:p>
            <a:pPr marL="255581" lvl="1" indent="0">
              <a:buNone/>
              <a:defRPr/>
            </a:pPr>
            <a:endParaRPr lang="de-DE" sz="400" dirty="0"/>
          </a:p>
          <a:p>
            <a:pPr marL="255581" lvl="1" indent="0">
              <a:buNone/>
              <a:defRPr/>
            </a:pPr>
            <a:r>
              <a:rPr lang="de-DE" sz="1800" dirty="0">
                <a:solidFill>
                  <a:srgbClr val="000000"/>
                </a:solidFill>
              </a:rPr>
              <a:t>Kurzzeitige Standortänderungen einer Klubstation (z.B. </a:t>
            </a:r>
            <a:r>
              <a:rPr lang="de-DE" sz="1800" dirty="0" err="1">
                <a:solidFill>
                  <a:srgbClr val="000000"/>
                </a:solidFill>
              </a:rPr>
              <a:t>Fieldday</a:t>
            </a:r>
            <a:r>
              <a:rPr lang="de-DE" sz="1800" dirty="0">
                <a:solidFill>
                  <a:srgbClr val="000000"/>
                </a:solidFill>
              </a:rPr>
              <a:t>) müssen der BNetzA nicht angezeigt werden</a:t>
            </a:r>
          </a:p>
          <a:p>
            <a:pPr>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16</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224758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rPr>
              <a:t>AFuG und AFuV – </a:t>
            </a:r>
            <a:r>
              <a:rPr lang="de-DE" dirty="0">
                <a:solidFill>
                  <a:schemeClr val="tx1"/>
                </a:solidFill>
                <a:latin typeface="+mn-lt"/>
              </a:rPr>
              <a:t>R</a:t>
            </a:r>
            <a:r>
              <a:rPr kumimoji="0" lang="de-DE" sz="2800" b="0" i="0" u="none" strike="noStrike" kern="1200" cap="none" spc="0" normalizeH="0" baseline="0" noProof="0" dirty="0" err="1">
                <a:ln>
                  <a:noFill/>
                </a:ln>
                <a:solidFill>
                  <a:schemeClr val="tx1"/>
                </a:solidFill>
                <a:effectLst/>
                <a:uLnTx/>
                <a:uFillTx/>
                <a:latin typeface="+mn-lt"/>
              </a:rPr>
              <a:t>elaisfunkstelle</a:t>
            </a:r>
            <a:r>
              <a:rPr kumimoji="0" lang="de-DE" sz="2800" b="0" i="0" u="none" strike="noStrike" kern="1200" cap="none" spc="0" normalizeH="0" baseline="0" noProof="0" dirty="0">
                <a:ln>
                  <a:noFill/>
                </a:ln>
                <a:solidFill>
                  <a:schemeClr val="tx1"/>
                </a:solidFill>
                <a:effectLst/>
                <a:uLnTx/>
                <a:uFillTx/>
                <a:latin typeface="+mn-lt"/>
              </a:rPr>
              <a:t> und Funkbake</a:t>
            </a:r>
            <a:endParaRPr kumimoji="0" lang="de-DE" sz="2800" b="0" i="0" u="none" strike="noStrike" kern="1200" cap="none" spc="0" normalizeH="0" baseline="0" noProof="0" dirty="0">
              <a:ln>
                <a:noFill/>
              </a:ln>
              <a:solidFill>
                <a:srgbClr val="A80163"/>
              </a:solidFill>
              <a:effectLst/>
              <a:uLnTx/>
              <a:uFillTx/>
              <a:latin typeface="+mn-lt"/>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b="1" dirty="0">
                <a:solidFill>
                  <a:srgbClr val="000000"/>
                </a:solidFill>
              </a:rPr>
              <a:t>Relaisfunkstelle:</a:t>
            </a:r>
          </a:p>
          <a:p>
            <a:pPr marL="255581" lvl="1" indent="0">
              <a:buNone/>
              <a:defRPr/>
            </a:pPr>
            <a:r>
              <a:rPr lang="de-DE" sz="1800" dirty="0"/>
              <a:t>Eine „Relaisfunkstelle“ ist eine </a:t>
            </a:r>
            <a:r>
              <a:rPr lang="de-DE" sz="1800" b="1" dirty="0"/>
              <a:t>fernbediente oder automatisch arbeitende</a:t>
            </a:r>
            <a:r>
              <a:rPr lang="de-DE" sz="1800" dirty="0"/>
              <a:t> oder fernbedient und automatisch arbeitende Amateurfunkstelle in Satelliten, die empfangene Amateurfunk-Aussendungen, Teile davon oder sonstige eingespeiste oder eingespeicherte Inhalte fernausgelöst wieder aussendet oder weiterleitet.</a:t>
            </a:r>
          </a:p>
          <a:p>
            <a:pPr marL="255581" lvl="1" indent="0">
              <a:buNone/>
              <a:defRPr/>
            </a:pPr>
            <a:endParaRPr lang="de-DE" sz="400" dirty="0"/>
          </a:p>
          <a:p>
            <a:pPr marL="255581" lvl="1" indent="0">
              <a:buNone/>
              <a:defRPr/>
            </a:pPr>
            <a:r>
              <a:rPr lang="de-DE" sz="1800" dirty="0"/>
              <a:t>Um den störungsfreien Betrieb der Relaisfunkstelle sicherzustellen, kann der verantwortlicher Funkamateur einen bestimmten Funkamateur vom Betrieb über die von ihm betreute Relaisfunkstelle ausschließen.</a:t>
            </a:r>
          </a:p>
          <a:p>
            <a:pPr marL="255581" lvl="1" indent="0">
              <a:buNone/>
              <a:defRPr/>
            </a:pPr>
            <a:endParaRPr lang="de-DE" sz="400" dirty="0">
              <a:solidFill>
                <a:srgbClr val="000000"/>
              </a:solidFill>
            </a:endParaRPr>
          </a:p>
          <a:p>
            <a:pPr marL="255581" lvl="1" indent="0">
              <a:buNone/>
              <a:defRPr/>
            </a:pPr>
            <a:r>
              <a:rPr lang="de-DE" sz="1800" dirty="0">
                <a:solidFill>
                  <a:srgbClr val="000000"/>
                </a:solidFill>
              </a:rPr>
              <a:t>Die maximale Sendeleistung einer Relaisfunkstelle oberhalb 30MHz beträgt 50W ERP</a:t>
            </a:r>
          </a:p>
          <a:p>
            <a:pPr marL="255581" lvl="1" indent="0">
              <a:buNone/>
              <a:defRPr/>
            </a:pPr>
            <a:endParaRPr lang="de-DE" sz="400" dirty="0">
              <a:solidFill>
                <a:srgbClr val="000000"/>
              </a:solidFill>
            </a:endParaRPr>
          </a:p>
          <a:p>
            <a:pPr marL="0" indent="0">
              <a:buNone/>
              <a:defRPr/>
            </a:pPr>
            <a:r>
              <a:rPr lang="de-DE" b="1" dirty="0">
                <a:solidFill>
                  <a:srgbClr val="000000"/>
                </a:solidFill>
              </a:rPr>
              <a:t>Funkbake:</a:t>
            </a:r>
          </a:p>
          <a:p>
            <a:pPr marL="255581" lvl="1" indent="0">
              <a:buNone/>
              <a:defRPr/>
            </a:pPr>
            <a:r>
              <a:rPr lang="de-DE" sz="1800" dirty="0"/>
              <a:t>Eine „Funkbake“ ist eine automatisch arbeitende Amateurfunk-Sendeanlage (auch in Satelliten), die selbsttätig ständig wiederkehrende Aussendungen zur </a:t>
            </a:r>
            <a:r>
              <a:rPr lang="de-DE" sz="1800" b="1" dirty="0"/>
              <a:t>Feldstärkebeobachtung</a:t>
            </a:r>
            <a:r>
              <a:rPr lang="de-DE" sz="1800" dirty="0"/>
              <a:t> oder zu Empfangsversuchen erzeugt.</a:t>
            </a:r>
          </a:p>
          <a:p>
            <a:pPr marL="255581" lvl="1" indent="0">
              <a:buNone/>
              <a:defRPr/>
            </a:pPr>
            <a:endParaRPr lang="de-DE" sz="400" dirty="0">
              <a:solidFill>
                <a:srgbClr val="000000"/>
              </a:solidFill>
            </a:endParaRPr>
          </a:p>
          <a:p>
            <a:pPr marL="0" indent="0">
              <a:buNone/>
              <a:defRPr/>
            </a:pPr>
            <a:r>
              <a:rPr lang="de-DE" dirty="0">
                <a:solidFill>
                  <a:srgbClr val="000000"/>
                </a:solidFill>
              </a:rPr>
              <a:t>Für den Betrieb einer Relaisfunkstelle oder einer Funkbake bedarf es einer gesonderten Rufzeichenzuteilung</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17</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405731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rPr>
              <a:t>AFuG und AFuV – </a:t>
            </a:r>
            <a:r>
              <a:rPr lang="de-DE" dirty="0">
                <a:solidFill>
                  <a:schemeClr val="tx1"/>
                </a:solidFill>
                <a:latin typeface="+mn-lt"/>
              </a:rPr>
              <a:t>Rufzeichen und Rufzeichenanwendung</a:t>
            </a:r>
            <a:endParaRPr kumimoji="0" lang="de-DE" sz="2800" b="0" i="0" u="none" strike="noStrike" kern="1200" cap="none" spc="0" normalizeH="0" baseline="0" noProof="0" dirty="0">
              <a:ln>
                <a:noFill/>
              </a:ln>
              <a:solidFill>
                <a:srgbClr val="A80163"/>
              </a:solidFill>
              <a:effectLst/>
              <a:uLnTx/>
              <a:uFillTx/>
              <a:latin typeface="+mn-lt"/>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Der </a:t>
            </a:r>
            <a:r>
              <a:rPr lang="de-DE" b="1" dirty="0">
                <a:solidFill>
                  <a:srgbClr val="000000"/>
                </a:solidFill>
              </a:rPr>
              <a:t>Rufzeichenplan</a:t>
            </a:r>
            <a:r>
              <a:rPr lang="de-DE" dirty="0">
                <a:solidFill>
                  <a:srgbClr val="000000"/>
                </a:solidFill>
              </a:rPr>
              <a:t> der BNetzA regelt die Vorgaben zur </a:t>
            </a:r>
            <a:r>
              <a:rPr lang="de-DE" b="1" dirty="0">
                <a:solidFill>
                  <a:srgbClr val="000000"/>
                </a:solidFill>
              </a:rPr>
              <a:t>Bildung von Rufzeichen </a:t>
            </a:r>
            <a:r>
              <a:rPr lang="de-DE" dirty="0">
                <a:solidFill>
                  <a:srgbClr val="000000"/>
                </a:solidFill>
              </a:rPr>
              <a:t>für den Amateurfunkdienst. Es gibt </a:t>
            </a:r>
            <a:r>
              <a:rPr lang="de-DE" dirty="0"/>
              <a:t>personengebundene Rufzeichen, Rufzeichen für fernbediente und automatisch arbeitende Amateurfunkstellen und Klubstationsrufzeichen.</a:t>
            </a:r>
          </a:p>
          <a:p>
            <a:pPr>
              <a:defRPr/>
            </a:pPr>
            <a:endParaRPr lang="de-DE" sz="400" dirty="0"/>
          </a:p>
          <a:p>
            <a:pPr>
              <a:defRPr/>
            </a:pPr>
            <a:r>
              <a:rPr lang="de-DE" dirty="0"/>
              <a:t>Personengebundene </a:t>
            </a:r>
            <a:r>
              <a:rPr lang="de-DE" b="1" dirty="0"/>
              <a:t>deutsche Amateurfunkrufzeichen</a:t>
            </a:r>
            <a:r>
              <a:rPr lang="de-DE" dirty="0"/>
              <a:t> bestehen aus einem </a:t>
            </a:r>
            <a:r>
              <a:rPr lang="de-DE" b="1" dirty="0">
                <a:solidFill>
                  <a:schemeClr val="accent2">
                    <a:lumMod val="75000"/>
                  </a:schemeClr>
                </a:solidFill>
              </a:rPr>
              <a:t>2-buchstabigen Präfix (Landeskenner)</a:t>
            </a:r>
            <a:r>
              <a:rPr lang="de-DE" b="1" dirty="0"/>
              <a:t>, </a:t>
            </a:r>
            <a:r>
              <a:rPr lang="de-DE" b="1" dirty="0">
                <a:solidFill>
                  <a:schemeClr val="accent1">
                    <a:lumMod val="75000"/>
                  </a:schemeClr>
                </a:solidFill>
              </a:rPr>
              <a:t>einer Ziffer</a:t>
            </a:r>
            <a:r>
              <a:rPr lang="de-DE" b="1" dirty="0"/>
              <a:t> </a:t>
            </a:r>
            <a:r>
              <a:rPr lang="de-DE" dirty="0"/>
              <a:t>und einem </a:t>
            </a:r>
            <a:r>
              <a:rPr lang="de-DE" b="1" dirty="0">
                <a:solidFill>
                  <a:srgbClr val="00B050"/>
                </a:solidFill>
              </a:rPr>
              <a:t>2- oder 3-buchstabigen Suffix</a:t>
            </a:r>
            <a:r>
              <a:rPr lang="de-DE" dirty="0"/>
              <a:t>. Zu allgemeinen besonderen Anlässen sieht der Rufzeichenplan auch Rufzeichen mit bis zu 7 Zeichen langem Suffix vor, der Ziffern enthalten kann und mit einen Buchstaben endet.</a:t>
            </a:r>
          </a:p>
          <a:p>
            <a:pPr>
              <a:defRPr/>
            </a:pPr>
            <a:endParaRPr lang="de-DE" sz="400" dirty="0"/>
          </a:p>
          <a:p>
            <a:pPr>
              <a:defRPr/>
            </a:pPr>
            <a:r>
              <a:rPr lang="de-DE" dirty="0">
                <a:solidFill>
                  <a:srgbClr val="000000"/>
                </a:solidFill>
              </a:rPr>
              <a:t>Es darf nur das einem von der BNetzA zugeteilte Rufzeichen verwendet werden und es gibt keinen Anspruch </a:t>
            </a:r>
            <a:r>
              <a:rPr lang="de-DE" dirty="0"/>
              <a:t>auf Zuteilung eines bestimmten Rufzeichens.</a:t>
            </a:r>
            <a:r>
              <a:rPr lang="de-DE" dirty="0">
                <a:solidFill>
                  <a:srgbClr val="000000"/>
                </a:solidFill>
              </a:rPr>
              <a:t> Das </a:t>
            </a:r>
            <a:r>
              <a:rPr lang="de-DE" b="1" dirty="0">
                <a:solidFill>
                  <a:srgbClr val="000000"/>
                </a:solidFill>
              </a:rPr>
              <a:t>eigene Rufzeichen </a:t>
            </a:r>
            <a:r>
              <a:rPr lang="de-DE" dirty="0">
                <a:solidFill>
                  <a:srgbClr val="000000"/>
                </a:solidFill>
              </a:rPr>
              <a:t>muss am Anfang und am Ende jeder Funkverbindung sowie mindestens </a:t>
            </a:r>
            <a:r>
              <a:rPr lang="de-DE" b="1" dirty="0">
                <a:solidFill>
                  <a:srgbClr val="000000"/>
                </a:solidFill>
              </a:rPr>
              <a:t>alle 10 Minuten </a:t>
            </a:r>
            <a:r>
              <a:rPr lang="de-DE" dirty="0">
                <a:solidFill>
                  <a:srgbClr val="000000"/>
                </a:solidFill>
              </a:rPr>
              <a:t>unter Anwendung des </a:t>
            </a:r>
            <a:r>
              <a:rPr lang="de-DE" b="1" dirty="0">
                <a:solidFill>
                  <a:srgbClr val="000000"/>
                </a:solidFill>
              </a:rPr>
              <a:t>internationalen Buchstabieralphabets</a:t>
            </a:r>
            <a:r>
              <a:rPr lang="de-DE" dirty="0">
                <a:solidFill>
                  <a:srgbClr val="000000"/>
                </a:solidFill>
              </a:rPr>
              <a:t> genannt werden.</a:t>
            </a:r>
          </a:p>
          <a:p>
            <a:pPr>
              <a:defRPr/>
            </a:pPr>
            <a:endParaRPr lang="de-DE" sz="400" dirty="0"/>
          </a:p>
          <a:p>
            <a:pPr>
              <a:defRPr/>
            </a:pPr>
            <a:r>
              <a:rPr lang="de-DE" dirty="0"/>
              <a:t>Aus wichtigen Gründen, insbesondere bei Änderungen internationaler Vorgaben, kann ein zugeteiltes Rufzeichen durch die BNetzA geändert werden.</a:t>
            </a:r>
          </a:p>
          <a:p>
            <a:pPr>
              <a:defRPr/>
            </a:pPr>
            <a:endParaRPr lang="de-DE" sz="400" dirty="0"/>
          </a:p>
          <a:p>
            <a:pPr marL="0" indent="0">
              <a:buNone/>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18</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
        <p:nvSpPr>
          <p:cNvPr id="7" name="Textfeld 6">
            <a:extLst>
              <a:ext uri="{FF2B5EF4-FFF2-40B4-BE49-F238E27FC236}">
                <a16:creationId xmlns:a16="http://schemas.microsoft.com/office/drawing/2014/main" id="{D2073724-14C1-0E03-F34E-3477CC898112}"/>
              </a:ext>
            </a:extLst>
          </p:cNvPr>
          <p:cNvSpPr txBox="1"/>
          <p:nvPr/>
        </p:nvSpPr>
        <p:spPr>
          <a:xfrm>
            <a:off x="3633689" y="3144812"/>
            <a:ext cx="1496061" cy="461665"/>
          </a:xfrm>
          <a:prstGeom prst="rect">
            <a:avLst/>
          </a:prstGeom>
          <a:noFill/>
        </p:spPr>
        <p:txBody>
          <a:bodyPr wrap="square" rtlCol="0">
            <a:spAutoFit/>
          </a:bodyPr>
          <a:lstStyle/>
          <a:p>
            <a:r>
              <a:rPr lang="de-DE" dirty="0"/>
              <a:t>Beispiel: </a:t>
            </a:r>
            <a:r>
              <a:rPr lang="de-DE" sz="2400" b="1" dirty="0">
                <a:solidFill>
                  <a:schemeClr val="accent2">
                    <a:lumMod val="75000"/>
                  </a:schemeClr>
                </a:solidFill>
              </a:rPr>
              <a:t>DH</a:t>
            </a:r>
          </a:p>
        </p:txBody>
      </p:sp>
      <p:sp>
        <p:nvSpPr>
          <p:cNvPr id="8" name="Textfeld 7">
            <a:extLst>
              <a:ext uri="{FF2B5EF4-FFF2-40B4-BE49-F238E27FC236}">
                <a16:creationId xmlns:a16="http://schemas.microsoft.com/office/drawing/2014/main" id="{FC0C678D-225D-DADC-BF31-B31BA9DC67D0}"/>
              </a:ext>
            </a:extLst>
          </p:cNvPr>
          <p:cNvSpPr txBox="1"/>
          <p:nvPr/>
        </p:nvSpPr>
        <p:spPr>
          <a:xfrm>
            <a:off x="4864547" y="3144418"/>
            <a:ext cx="670537" cy="461665"/>
          </a:xfrm>
          <a:prstGeom prst="rect">
            <a:avLst/>
          </a:prstGeom>
          <a:noFill/>
        </p:spPr>
        <p:txBody>
          <a:bodyPr wrap="square" rtlCol="0">
            <a:spAutoFit/>
          </a:bodyPr>
          <a:lstStyle/>
          <a:p>
            <a:r>
              <a:rPr lang="de-DE" sz="2400" b="1" dirty="0">
                <a:solidFill>
                  <a:srgbClr val="0070C0"/>
                </a:solidFill>
              </a:rPr>
              <a:t>7</a:t>
            </a:r>
          </a:p>
        </p:txBody>
      </p:sp>
      <p:sp>
        <p:nvSpPr>
          <p:cNvPr id="9" name="Textfeld 8">
            <a:extLst>
              <a:ext uri="{FF2B5EF4-FFF2-40B4-BE49-F238E27FC236}">
                <a16:creationId xmlns:a16="http://schemas.microsoft.com/office/drawing/2014/main" id="{C9940064-426A-4EE4-5898-37CBC4EA5A0A}"/>
              </a:ext>
            </a:extLst>
          </p:cNvPr>
          <p:cNvSpPr txBox="1"/>
          <p:nvPr/>
        </p:nvSpPr>
        <p:spPr>
          <a:xfrm>
            <a:off x="5023275" y="3144024"/>
            <a:ext cx="670537" cy="461665"/>
          </a:xfrm>
          <a:prstGeom prst="rect">
            <a:avLst/>
          </a:prstGeom>
          <a:noFill/>
        </p:spPr>
        <p:txBody>
          <a:bodyPr wrap="square" rtlCol="0">
            <a:spAutoFit/>
          </a:bodyPr>
          <a:lstStyle/>
          <a:p>
            <a:r>
              <a:rPr lang="de-DE" sz="2400" b="1" dirty="0">
                <a:solidFill>
                  <a:srgbClr val="00B050"/>
                </a:solidFill>
              </a:rPr>
              <a:t>AFS</a:t>
            </a:r>
          </a:p>
        </p:txBody>
      </p:sp>
    </p:spTree>
    <p:extLst>
      <p:ext uri="{BB962C8B-B14F-4D97-AF65-F5344CB8AC3E}">
        <p14:creationId xmlns:p14="http://schemas.microsoft.com/office/powerpoint/2010/main" val="149433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rPr>
              <a:t>AFuG und AFuV – </a:t>
            </a:r>
            <a:r>
              <a:rPr lang="de-DE" dirty="0">
                <a:solidFill>
                  <a:schemeClr val="tx1"/>
                </a:solidFill>
                <a:latin typeface="+mn-lt"/>
              </a:rPr>
              <a:t>Ausbildungsfunkbetrieb</a:t>
            </a:r>
            <a:endParaRPr kumimoji="0" lang="de-DE" sz="2800" b="0" i="0" u="none" strike="noStrike" kern="1200" cap="none" spc="0" normalizeH="0" baseline="0" noProof="0" dirty="0">
              <a:ln>
                <a:noFill/>
              </a:ln>
              <a:solidFill>
                <a:srgbClr val="A80163"/>
              </a:solidFill>
              <a:effectLst/>
              <a:uLnTx/>
              <a:uFillTx/>
              <a:latin typeface="+mn-lt"/>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Ausbildungsfunkbetrieb dient </a:t>
            </a:r>
            <a:r>
              <a:rPr lang="de-DE" dirty="0"/>
              <a:t>der praktischen Vorbereitung auf das Ablegen der fachlichen Prüfung zum Erwerb eines Amateurfunkzeugnisses.</a:t>
            </a:r>
          </a:p>
          <a:p>
            <a:pPr>
              <a:defRPr/>
            </a:pPr>
            <a:endParaRPr lang="de-DE" sz="400" dirty="0">
              <a:solidFill>
                <a:srgbClr val="000000"/>
              </a:solidFill>
            </a:endParaRPr>
          </a:p>
          <a:p>
            <a:pPr>
              <a:defRPr/>
            </a:pPr>
            <a:r>
              <a:rPr lang="de-DE" dirty="0">
                <a:solidFill>
                  <a:srgbClr val="000000"/>
                </a:solidFill>
              </a:rPr>
              <a:t>Ausbildungsfunkbetrieb darf ein Funkamateur als Ausbilder durchführen, w</a:t>
            </a:r>
            <a:r>
              <a:rPr lang="de-DE" dirty="0"/>
              <a:t>enn er Inhaber einer Zulassung zur Teilnahme am Amateurfunkdienst der Klasse A oder E ist.</a:t>
            </a:r>
          </a:p>
          <a:p>
            <a:pPr>
              <a:defRPr/>
            </a:pPr>
            <a:endParaRPr lang="de-DE" sz="400" dirty="0"/>
          </a:p>
          <a:p>
            <a:pPr>
              <a:defRPr/>
            </a:pPr>
            <a:r>
              <a:rPr lang="de-DE" dirty="0"/>
              <a:t>Nicht-Funkamateure dürfen nur </a:t>
            </a:r>
            <a:r>
              <a:rPr lang="de-DE" b="1" dirty="0"/>
              <a:t>unter</a:t>
            </a:r>
            <a:r>
              <a:rPr lang="de-DE" dirty="0"/>
              <a:t> unmittelbarer Anleitung und </a:t>
            </a:r>
            <a:r>
              <a:rPr lang="de-DE" b="1" dirty="0"/>
              <a:t>Aufsicht des Ausbilders</a:t>
            </a:r>
            <a:r>
              <a:rPr lang="de-DE" dirty="0"/>
              <a:t> im Rahmen seines Berechtigungsumfangs am Ausbildungsfunkbetrieb teilnehmen.</a:t>
            </a:r>
          </a:p>
          <a:p>
            <a:pPr>
              <a:defRPr/>
            </a:pPr>
            <a:endParaRPr lang="de-DE" sz="400" dirty="0"/>
          </a:p>
          <a:p>
            <a:pPr>
              <a:defRPr/>
            </a:pPr>
            <a:r>
              <a:rPr lang="de-DE" dirty="0"/>
              <a:t>Der Ausbilder hat auf Verlangen der BNetzA Auskunft über Art und Umfang des </a:t>
            </a:r>
            <a:r>
              <a:rPr lang="de-DE" dirty="0">
                <a:solidFill>
                  <a:srgbClr val="000000"/>
                </a:solidFill>
              </a:rPr>
              <a:t>Ausbildungsfunkbetriebs </a:t>
            </a:r>
            <a:r>
              <a:rPr lang="de-DE" dirty="0"/>
              <a:t>zu geben.</a:t>
            </a:r>
          </a:p>
          <a:p>
            <a:pPr>
              <a:defRPr/>
            </a:pPr>
            <a:endParaRPr lang="de-DE" sz="400" dirty="0"/>
          </a:p>
          <a:p>
            <a:pPr>
              <a:defRPr/>
            </a:pPr>
            <a:r>
              <a:rPr lang="de-DE" b="1" dirty="0"/>
              <a:t>Vom Auszubildenden</a:t>
            </a:r>
            <a:r>
              <a:rPr lang="de-DE" dirty="0"/>
              <a:t> (Nicht-Funkamateur) ist während des </a:t>
            </a:r>
            <a:r>
              <a:rPr lang="de-DE" dirty="0">
                <a:solidFill>
                  <a:srgbClr val="000000"/>
                </a:solidFill>
              </a:rPr>
              <a:t>Ausbildungsfunkbetriebs der </a:t>
            </a:r>
            <a:r>
              <a:rPr lang="de-DE" b="1" dirty="0">
                <a:solidFill>
                  <a:srgbClr val="000000"/>
                </a:solidFill>
              </a:rPr>
              <a:t>Rufzeichenzusatz</a:t>
            </a:r>
            <a:r>
              <a:rPr lang="de-DE" dirty="0">
                <a:solidFill>
                  <a:srgbClr val="000000"/>
                </a:solidFill>
              </a:rPr>
              <a:t> „/T“ bzw. „/Trainee“ zu benutzen. Beispiel: DH7AFS</a:t>
            </a:r>
            <a:r>
              <a:rPr lang="de-DE" b="1" dirty="0">
                <a:solidFill>
                  <a:srgbClr val="000000"/>
                </a:solidFill>
              </a:rPr>
              <a:t>/T</a:t>
            </a:r>
            <a:endParaRPr lang="de-DE" b="1" dirty="0"/>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19</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428766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6C91666-0A66-0A8A-E282-CC7A531BA39A}"/>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Untertitel 2"/>
          <p:cNvSpPr>
            <a:spLocks noGrp="1"/>
          </p:cNvSpPr>
          <p:nvPr>
            <p:ph type="subTitle" idx="1"/>
          </p:nvPr>
        </p:nvSpPr>
        <p:spPr>
          <a:xfrm>
            <a:off x="258762" y="457201"/>
            <a:ext cx="10450799" cy="1604356"/>
          </a:xfrm>
        </p:spPr>
        <p:txBody>
          <a:bodyPr>
            <a:normAutofit fontScale="92500" lnSpcReduction="10000"/>
          </a:bodyPr>
          <a:lstStyle/>
          <a:p>
            <a:r>
              <a:rPr lang="de-DE" sz="7200" dirty="0">
                <a:latin typeface="Academy Engraved LET" pitchFamily="2" charset="0"/>
              </a:rPr>
              <a:t>Amateurfunk</a:t>
            </a:r>
          </a:p>
          <a:p>
            <a:r>
              <a:rPr lang="de-DE" sz="4400" dirty="0">
                <a:latin typeface="Academy Engraved LET" pitchFamily="2" charset="0"/>
              </a:rPr>
              <a:t>Vorbereitung auf die Lizenzprüfung</a:t>
            </a:r>
          </a:p>
        </p:txBody>
      </p:sp>
      <p:sp>
        <p:nvSpPr>
          <p:cNvPr id="6" name="Untertitel 2">
            <a:extLst>
              <a:ext uri="{FF2B5EF4-FFF2-40B4-BE49-F238E27FC236}">
                <a16:creationId xmlns:a16="http://schemas.microsoft.com/office/drawing/2014/main" id="{37A19FD8-7A8F-439B-8281-EF1C0EA62CFC}"/>
              </a:ext>
            </a:extLst>
          </p:cNvPr>
          <p:cNvSpPr txBox="1">
            <a:spLocks/>
          </p:cNvSpPr>
          <p:nvPr/>
        </p:nvSpPr>
        <p:spPr>
          <a:xfrm>
            <a:off x="258759" y="2341937"/>
            <a:ext cx="10450799" cy="2972185"/>
          </a:xfrm>
          <a:prstGeom prst="rect">
            <a:avLst/>
          </a:prstGeom>
        </p:spPr>
        <p:txBody>
          <a:bodyPr vert="horz" lIns="91440" tIns="45720" rIns="91440" bIns="45720" rtlCol="0">
            <a:normAutofit lnSpcReduction="10000"/>
          </a:bodyPr>
          <a:lstStyle>
            <a:lvl1pPr marL="0" indent="0" algn="ctr" defTabSz="822686" rtl="0" eaLnBrk="1" latinLnBrk="0" hangingPunct="1">
              <a:lnSpc>
                <a:spcPct val="90000"/>
              </a:lnSpc>
              <a:spcBef>
                <a:spcPts val="900"/>
              </a:spcBef>
              <a:buFont typeface="Arial" panose="020B0604020202020204" pitchFamily="34" charset="0"/>
              <a:buNone/>
              <a:defRPr sz="2159" kern="1200">
                <a:solidFill>
                  <a:schemeClr val="tx1"/>
                </a:solidFill>
                <a:latin typeface="+mn-lt"/>
                <a:ea typeface="+mn-ea"/>
                <a:cs typeface="+mn-cs"/>
              </a:defRPr>
            </a:lvl1pPr>
            <a:lvl2pPr marL="411343" indent="0" algn="ctr" defTabSz="822686" rtl="0" eaLnBrk="1" latinLnBrk="0" hangingPunct="1">
              <a:lnSpc>
                <a:spcPct val="90000"/>
              </a:lnSpc>
              <a:spcBef>
                <a:spcPts val="450"/>
              </a:spcBef>
              <a:buFont typeface="Arial" panose="020B0604020202020204" pitchFamily="34" charset="0"/>
              <a:buNone/>
              <a:defRPr sz="1799" kern="1200">
                <a:solidFill>
                  <a:schemeClr val="tx1"/>
                </a:solidFill>
                <a:latin typeface="+mn-lt"/>
                <a:ea typeface="+mn-ea"/>
                <a:cs typeface="+mn-cs"/>
              </a:defRPr>
            </a:lvl2pPr>
            <a:lvl3pPr marL="822686" indent="0" algn="ctr" defTabSz="822686" rtl="0" eaLnBrk="1" latinLnBrk="0" hangingPunct="1">
              <a:lnSpc>
                <a:spcPct val="90000"/>
              </a:lnSpc>
              <a:spcBef>
                <a:spcPts val="450"/>
              </a:spcBef>
              <a:buFont typeface="Arial" panose="020B0604020202020204" pitchFamily="34" charset="0"/>
              <a:buNone/>
              <a:defRPr sz="1619" kern="1200">
                <a:solidFill>
                  <a:schemeClr val="tx1"/>
                </a:solidFill>
                <a:latin typeface="+mn-lt"/>
                <a:ea typeface="+mn-ea"/>
                <a:cs typeface="+mn-cs"/>
              </a:defRPr>
            </a:lvl3pPr>
            <a:lvl4pPr marL="1234029"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4pPr>
            <a:lvl5pPr marL="1645371"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5pPr>
            <a:lvl6pPr marL="2056714"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6pPr>
            <a:lvl7pPr marL="2468057"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7pPr>
            <a:lvl8pPr marL="2879400"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8pPr>
            <a:lvl9pPr marL="3290743"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9pPr>
          </a:lstStyle>
          <a:p>
            <a:r>
              <a:rPr lang="de-DE" sz="10700" dirty="0"/>
              <a:t>Kenntnisse von</a:t>
            </a:r>
          </a:p>
          <a:p>
            <a:r>
              <a:rPr lang="de-DE" sz="10700" dirty="0"/>
              <a:t>Vorschriften</a:t>
            </a:r>
            <a:endParaRPr lang="de-DE" sz="6600" dirty="0"/>
          </a:p>
        </p:txBody>
      </p:sp>
      <p:sp>
        <p:nvSpPr>
          <p:cNvPr id="7" name="Rechteck 6">
            <a:extLst>
              <a:ext uri="{FF2B5EF4-FFF2-40B4-BE49-F238E27FC236}">
                <a16:creationId xmlns:a16="http://schemas.microsoft.com/office/drawing/2014/main" id="{D05CC253-113F-F9F9-D87F-ABCAEF045D5D}"/>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C4A4293D-0828-D13F-81DD-61449EC9FFA4}"/>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 name="Rechteck 4">
            <a:extLst>
              <a:ext uri="{FF2B5EF4-FFF2-40B4-BE49-F238E27FC236}">
                <a16:creationId xmlns:a16="http://schemas.microsoft.com/office/drawing/2014/main" id="{633DAAA2-F07F-5874-4BEF-CA0FC6DFE229}"/>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3679114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rPr>
              <a:t>AFuG und AFuV – </a:t>
            </a:r>
            <a:r>
              <a:rPr lang="de-DE" dirty="0">
                <a:solidFill>
                  <a:schemeClr val="tx1"/>
                </a:solidFill>
                <a:latin typeface="+mn-lt"/>
              </a:rPr>
              <a:t>Remotestationen</a:t>
            </a:r>
            <a:endParaRPr kumimoji="0" lang="de-DE" sz="2800" b="0" i="0" u="none" strike="noStrike" kern="1200" cap="none" spc="0" normalizeH="0" baseline="0" noProof="0" dirty="0">
              <a:ln>
                <a:noFill/>
              </a:ln>
              <a:solidFill>
                <a:srgbClr val="A80163"/>
              </a:solidFill>
              <a:effectLst/>
              <a:uLnTx/>
              <a:uFillTx/>
              <a:latin typeface="+mn-lt"/>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Unter </a:t>
            </a:r>
            <a:r>
              <a:rPr lang="de-DE" b="1" dirty="0">
                <a:solidFill>
                  <a:srgbClr val="000000"/>
                </a:solidFill>
              </a:rPr>
              <a:t>Remotebetrieb</a:t>
            </a:r>
            <a:r>
              <a:rPr lang="de-DE" dirty="0">
                <a:solidFill>
                  <a:srgbClr val="000000"/>
                </a:solidFill>
              </a:rPr>
              <a:t> versteht man </a:t>
            </a:r>
            <a:r>
              <a:rPr lang="de-DE" dirty="0"/>
              <a:t>Funkbetrieb, bei dem eine </a:t>
            </a:r>
            <a:r>
              <a:rPr lang="de-DE" b="1" dirty="0"/>
              <a:t>räumlich entfernte Amateurfunkstation</a:t>
            </a:r>
            <a:r>
              <a:rPr lang="de-DE" dirty="0"/>
              <a:t> z. B. über das Internet betrieben wird.</a:t>
            </a:r>
          </a:p>
          <a:p>
            <a:pPr>
              <a:defRPr/>
            </a:pPr>
            <a:endParaRPr lang="de-DE" sz="400" dirty="0"/>
          </a:p>
          <a:p>
            <a:pPr>
              <a:defRPr/>
            </a:pPr>
            <a:r>
              <a:rPr lang="de-DE" dirty="0"/>
              <a:t>Der Remotebetrieb muss durch den Betreiber der Station mit einer Betriebsmeldung und seinen Kontaktdaten, unter denen er während des Betriebs erreichbar ist, bei der BNetzA angezeigt werden.</a:t>
            </a:r>
          </a:p>
          <a:p>
            <a:pPr>
              <a:defRPr/>
            </a:pPr>
            <a:endParaRPr lang="de-DE" sz="400" dirty="0"/>
          </a:p>
          <a:p>
            <a:pPr>
              <a:defRPr/>
            </a:pPr>
            <a:r>
              <a:rPr lang="de-DE" dirty="0"/>
              <a:t>Remotestationen dürfen </a:t>
            </a:r>
            <a:r>
              <a:rPr lang="de-DE" b="1" dirty="0"/>
              <a:t>nur</a:t>
            </a:r>
            <a:r>
              <a:rPr lang="de-DE" dirty="0"/>
              <a:t> von Funkamateuren der </a:t>
            </a:r>
            <a:r>
              <a:rPr lang="de-DE" b="1" dirty="0"/>
              <a:t>Klasse A</a:t>
            </a:r>
            <a:r>
              <a:rPr lang="de-DE" dirty="0"/>
              <a:t> betrieben werden (gilt auch für Klubstationen)</a:t>
            </a:r>
          </a:p>
          <a:p>
            <a:pPr>
              <a:defRPr/>
            </a:pPr>
            <a:endParaRPr lang="de-DE" sz="400" dirty="0"/>
          </a:p>
          <a:p>
            <a:pPr>
              <a:defRPr/>
            </a:pPr>
            <a:r>
              <a:rPr lang="de-DE" dirty="0"/>
              <a:t>Der Betreiber der Remotestation muss sicherstellen, dass diese unter seiner mittelbaren Kontrolle steht.</a:t>
            </a:r>
          </a:p>
          <a:p>
            <a:pPr>
              <a:defRPr/>
            </a:pPr>
            <a:endParaRPr lang="de-DE" sz="400" dirty="0"/>
          </a:p>
          <a:p>
            <a:pPr>
              <a:defRPr/>
            </a:pPr>
            <a:r>
              <a:rPr lang="de-DE" dirty="0"/>
              <a:t>Die Remotestation darf nur von Funkamateuren der Klasse A genutzt werden, die vom Betreiber dazu berechtigt wurden. Bei Klubstationen nur von den Mitgliedern der Gruppe, die die Klubstation betreibt.</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20</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4056062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rPr>
              <a:t>AFuG und AFuV – </a:t>
            </a:r>
            <a:r>
              <a:rPr lang="de-DE" dirty="0">
                <a:solidFill>
                  <a:schemeClr val="tx1"/>
                </a:solidFill>
                <a:latin typeface="+mn-lt"/>
              </a:rPr>
              <a:t>Frequenzbereiche und -</a:t>
            </a:r>
            <a:r>
              <a:rPr lang="de-DE" dirty="0" err="1">
                <a:solidFill>
                  <a:schemeClr val="tx1"/>
                </a:solidFill>
                <a:latin typeface="+mn-lt"/>
              </a:rPr>
              <a:t>nutzungsparameter</a:t>
            </a:r>
            <a:endParaRPr kumimoji="0" lang="de-DE" sz="2800" b="0" i="0" u="none" strike="noStrike" kern="1200" cap="none" spc="0" normalizeH="0" baseline="0" noProof="0" dirty="0">
              <a:ln>
                <a:noFill/>
              </a:ln>
              <a:solidFill>
                <a:srgbClr val="A80163"/>
              </a:solidFill>
              <a:effectLst/>
              <a:uLnTx/>
              <a:uFillTx/>
              <a:latin typeface="+mn-lt"/>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Grundsätzlich dürfen unabhängig von den internationalen Regelungen in den Radio </a:t>
            </a:r>
            <a:r>
              <a:rPr lang="de-DE" dirty="0" err="1">
                <a:solidFill>
                  <a:srgbClr val="000000"/>
                </a:solidFill>
              </a:rPr>
              <a:t>Regulations</a:t>
            </a:r>
            <a:r>
              <a:rPr lang="de-DE" dirty="0">
                <a:solidFill>
                  <a:srgbClr val="000000"/>
                </a:solidFill>
              </a:rPr>
              <a:t> nur Frequenzen genutzt werden, die durch nationale Regelungen (Anlage 1 zur AFuV oder weitere Mitteilungen der BNetzA) umgesetzt wurden. </a:t>
            </a:r>
            <a:r>
              <a:rPr lang="de-DE" sz="1600" i="1" dirty="0">
                <a:solidFill>
                  <a:srgbClr val="000000"/>
                </a:solidFill>
              </a:rPr>
              <a:t>(Die Anlage 1 darf als Hilfsmittel währen der Prüfung genutzt werden)</a:t>
            </a:r>
          </a:p>
          <a:p>
            <a:pPr>
              <a:defRPr/>
            </a:pPr>
            <a:endParaRPr lang="de-DE" sz="400" i="1" dirty="0">
              <a:solidFill>
                <a:srgbClr val="000000"/>
              </a:solidFill>
            </a:endParaRPr>
          </a:p>
          <a:p>
            <a:pPr>
              <a:defRPr/>
            </a:pPr>
            <a:r>
              <a:rPr lang="de-DE" dirty="0">
                <a:solidFill>
                  <a:srgbClr val="000000"/>
                </a:solidFill>
              </a:rPr>
              <a:t>Ein Funkamateur darf z. B. mit seiner Amateurfunkstelle </a:t>
            </a:r>
            <a:r>
              <a:rPr lang="de-DE" u="sng" dirty="0">
                <a:solidFill>
                  <a:srgbClr val="000000"/>
                </a:solidFill>
              </a:rPr>
              <a:t>unter keinen Umständen </a:t>
            </a:r>
            <a:r>
              <a:rPr lang="de-DE" dirty="0">
                <a:solidFill>
                  <a:srgbClr val="000000"/>
                </a:solidFill>
              </a:rPr>
              <a:t>im CB-Funk-Bereich senden.</a:t>
            </a:r>
          </a:p>
          <a:p>
            <a:pPr>
              <a:defRPr/>
            </a:pPr>
            <a:endParaRPr lang="de-DE" sz="400" dirty="0">
              <a:solidFill>
                <a:srgbClr val="000000"/>
              </a:solidFill>
            </a:endParaRPr>
          </a:p>
          <a:p>
            <a:pPr>
              <a:defRPr/>
            </a:pPr>
            <a:r>
              <a:rPr lang="de-DE" dirty="0">
                <a:solidFill>
                  <a:srgbClr val="000000"/>
                </a:solidFill>
              </a:rPr>
              <a:t>In der AFuV wird zwischen primären und sekundären Funkdiensten unterschieden:</a:t>
            </a:r>
          </a:p>
          <a:p>
            <a:pPr lvl="1">
              <a:defRPr/>
            </a:pPr>
            <a:r>
              <a:rPr lang="de-DE" dirty="0"/>
              <a:t>Ein primärer Funkdienst ist ein Funkdienst, dessen Funkstellen Schutz gegen Störungen durch Funkstellen sekundärer Funkdienste verlangen können.</a:t>
            </a:r>
            <a:endParaRPr lang="de-DE" dirty="0">
              <a:solidFill>
                <a:srgbClr val="000000"/>
              </a:solidFill>
            </a:endParaRPr>
          </a:p>
          <a:p>
            <a:pPr lvl="1">
              <a:defRPr/>
            </a:pPr>
            <a:r>
              <a:rPr lang="de-DE" dirty="0"/>
              <a:t>Ein sekundärer Funkdienst ist ein Funkdienst, dessen Funkstellen weder Störungen bei den Funkstellen eines primären Funkdienstes verursachen dürfen noch Schutz vor Störungen durch solche Funkstellen verlangen können.</a:t>
            </a:r>
          </a:p>
          <a:p>
            <a:pPr lvl="1">
              <a:defRPr/>
            </a:pPr>
            <a:endParaRPr lang="de-DE" sz="400" dirty="0"/>
          </a:p>
          <a:p>
            <a:pPr>
              <a:defRPr/>
            </a:pPr>
            <a:r>
              <a:rPr lang="de-DE" dirty="0"/>
              <a:t>Einige Frequenzbereiche sind als ISM-Frequenzbereich zugewiesen. Dies bedeutet, dass dieser Frequenzbereich für industrielle, wissenschaftliche, medizinische, häusliche oder ähnliche Anwendungen mitbenutzt wird.</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21</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186650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TKG und TTDSG</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Einige Regelungen des </a:t>
            </a:r>
            <a:r>
              <a:rPr lang="de-DE" b="1" dirty="0">
                <a:solidFill>
                  <a:srgbClr val="000000"/>
                </a:solidFill>
              </a:rPr>
              <a:t>Telekommunikationsgesetzes (TKG) </a:t>
            </a:r>
            <a:r>
              <a:rPr lang="de-DE" dirty="0">
                <a:solidFill>
                  <a:srgbClr val="000000"/>
                </a:solidFill>
              </a:rPr>
              <a:t>sind auch auf den Amateurfunk anwendbar.</a:t>
            </a:r>
          </a:p>
          <a:p>
            <a:pPr>
              <a:defRPr/>
            </a:pPr>
            <a:endParaRPr lang="de-DE" sz="400" dirty="0">
              <a:solidFill>
                <a:srgbClr val="000000"/>
              </a:solidFill>
            </a:endParaRPr>
          </a:p>
          <a:p>
            <a:pPr>
              <a:defRPr/>
            </a:pPr>
            <a:r>
              <a:rPr lang="de-DE" dirty="0">
                <a:solidFill>
                  <a:srgbClr val="000000"/>
                </a:solidFill>
              </a:rPr>
              <a:t>Die Nutzung von Frequenzen ohne vorherige Frequenzzuteilung ist eine Ordnungswidrigkeit.</a:t>
            </a:r>
            <a:endParaRPr lang="de-DE" sz="400" dirty="0">
              <a:solidFill>
                <a:srgbClr val="000000"/>
              </a:solidFill>
            </a:endParaRPr>
          </a:p>
          <a:p>
            <a:pPr>
              <a:defRPr/>
            </a:pPr>
            <a:endParaRPr lang="de-DE" sz="400" dirty="0"/>
          </a:p>
          <a:p>
            <a:pPr>
              <a:defRPr/>
            </a:pPr>
            <a:r>
              <a:rPr lang="de-DE" dirty="0"/>
              <a:t>Ein Funkamateur, der Nachrichten empfängt, die </a:t>
            </a:r>
            <a:r>
              <a:rPr lang="de-DE" u="sng" dirty="0"/>
              <a:t>nicht</a:t>
            </a:r>
            <a:r>
              <a:rPr lang="de-DE" dirty="0"/>
              <a:t> für Funkamateure, die Allgemeinheit oder einen unbestimmten Personenkreis bestimmt sind darf den Inhalt der Nachrichten sowie die Tatsache ihres Empfangs anderen nicht mitteilen. Das gilt nicht in Not- und Katastrophenfällen. Der Empfang, die Verwertung oder die Weitergabe von Nachrichten, die nicht für Funkamateure, die Allgemeinheit oder einen unbestimmten Personenkreis bestimmt sind, ist eine </a:t>
            </a:r>
            <a:r>
              <a:rPr lang="de-DE" b="1" dirty="0"/>
              <a:t>Verletzung des Fernmeldegeheimnisses</a:t>
            </a:r>
            <a:r>
              <a:rPr lang="de-DE" dirty="0"/>
              <a:t>.</a:t>
            </a:r>
          </a:p>
          <a:p>
            <a:pPr>
              <a:defRPr/>
            </a:pPr>
            <a:endParaRPr lang="de-DE" sz="400" dirty="0"/>
          </a:p>
          <a:p>
            <a:pPr>
              <a:defRPr/>
            </a:pPr>
            <a:r>
              <a:rPr lang="de-DE" dirty="0"/>
              <a:t>Sowohl die Herstellung als auch der Besitz von Geräten, die einen anderen Gegenstand vortäuschen und somit zum Abhören des nicht-öffentlich gesprochenen Wortes brauchbar sind, sind nach dem </a:t>
            </a:r>
            <a:r>
              <a:rPr lang="de-DE" b="1" dirty="0"/>
              <a:t>Telekommunikation-Telemedien-Datenschutz-Gesetz (TTDSG) </a:t>
            </a:r>
            <a:r>
              <a:rPr lang="de-DE" dirty="0"/>
              <a:t>verboten. </a:t>
            </a:r>
            <a:r>
              <a:rPr lang="de-DE" dirty="0">
                <a:solidFill>
                  <a:srgbClr val="000000"/>
                </a:solidFill>
              </a:rPr>
              <a:t>Das Abhören des nicht-öffentlich gesprochenen Wortes ist ein Straftatbestand.</a:t>
            </a:r>
          </a:p>
          <a:p>
            <a:pPr>
              <a:defRPr/>
            </a:pPr>
            <a:endParaRPr lang="de-DE" dirty="0"/>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22</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424188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EMVG </a:t>
            </a:r>
            <a:r>
              <a:rPr lang="de-DE" dirty="0">
                <a:solidFill>
                  <a:srgbClr val="000000"/>
                </a:solidFill>
                <a:latin typeface="+mn-lt"/>
              </a:rPr>
              <a:t>(Elektromagnetische-Verträglichkeit-Gesetz)</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b="1" dirty="0">
                <a:solidFill>
                  <a:srgbClr val="000000"/>
                </a:solidFill>
              </a:rPr>
              <a:t>Was sind Störungen?</a:t>
            </a:r>
          </a:p>
          <a:p>
            <a:pPr lvl="1">
              <a:defRPr/>
            </a:pPr>
            <a:r>
              <a:rPr lang="de-DE" sz="1800" dirty="0">
                <a:solidFill>
                  <a:srgbClr val="000000"/>
                </a:solidFill>
              </a:rPr>
              <a:t>Jedes betriebene elektrische Geräte </a:t>
            </a:r>
            <a:r>
              <a:rPr lang="de-DE" sz="1800" b="1" dirty="0">
                <a:solidFill>
                  <a:srgbClr val="000000"/>
                </a:solidFill>
              </a:rPr>
              <a:t>strahlt elektromagnetische Energie</a:t>
            </a:r>
            <a:r>
              <a:rPr lang="de-DE" sz="1800" dirty="0">
                <a:solidFill>
                  <a:srgbClr val="000000"/>
                </a:solidFill>
              </a:rPr>
              <a:t> ab, gewollt oder ungewollt</a:t>
            </a:r>
          </a:p>
          <a:p>
            <a:pPr lvl="1">
              <a:defRPr/>
            </a:pPr>
            <a:endParaRPr lang="de-DE" sz="400" dirty="0">
              <a:solidFill>
                <a:srgbClr val="000000"/>
              </a:solidFill>
            </a:endParaRPr>
          </a:p>
          <a:p>
            <a:pPr lvl="1">
              <a:defRPr/>
            </a:pPr>
            <a:r>
              <a:rPr lang="de-DE" sz="1800" dirty="0">
                <a:solidFill>
                  <a:srgbClr val="000000"/>
                </a:solidFill>
              </a:rPr>
              <a:t>Bei „ungewollt“ kann die Ursache in einem Gerätedefekt liegen oder es sind z.B. unvermeidbare Nebeneffekte der Hauptfunktion, die man versucht auf ein Minimum zu reduzieren</a:t>
            </a:r>
          </a:p>
          <a:p>
            <a:pPr lvl="1">
              <a:defRPr/>
            </a:pPr>
            <a:endParaRPr lang="de-DE" sz="400" dirty="0">
              <a:solidFill>
                <a:srgbClr val="000000"/>
              </a:solidFill>
            </a:endParaRPr>
          </a:p>
          <a:p>
            <a:pPr lvl="1">
              <a:defRPr/>
            </a:pPr>
            <a:r>
              <a:rPr lang="de-DE" sz="1800" dirty="0">
                <a:solidFill>
                  <a:srgbClr val="000000"/>
                </a:solidFill>
              </a:rPr>
              <a:t>Sowohl die gewollten als auch die ungewollten Abstrahlungen können in anderen Geräten wiederum deren Hauptfunktion beeinträchtigen, was wir als Störung wahrnehmen</a:t>
            </a:r>
          </a:p>
          <a:p>
            <a:pPr lvl="1">
              <a:defRPr/>
            </a:pPr>
            <a:endParaRPr lang="de-DE" dirty="0">
              <a:solidFill>
                <a:srgbClr val="000000"/>
              </a:solidFill>
            </a:endParaRPr>
          </a:p>
          <a:p>
            <a:pPr>
              <a:defRPr/>
            </a:pPr>
            <a:r>
              <a:rPr lang="de-DE" dirty="0">
                <a:solidFill>
                  <a:srgbClr val="000000"/>
                </a:solidFill>
              </a:rPr>
              <a:t>Um die gegenseitigen Beeinträchtigungen bezüglich eines ggf. erforderlichen Handlungsbedarfs einstufen zu können, aber auch um </a:t>
            </a:r>
            <a:r>
              <a:rPr lang="de-DE" b="1" dirty="0">
                <a:solidFill>
                  <a:srgbClr val="000000"/>
                </a:solidFill>
              </a:rPr>
              <a:t>Störsicherheit</a:t>
            </a:r>
            <a:r>
              <a:rPr lang="de-DE" dirty="0">
                <a:solidFill>
                  <a:srgbClr val="000000"/>
                </a:solidFill>
              </a:rPr>
              <a:t> beschreiben zu können, wurden für elektrische Geräte diesbezüglich </a:t>
            </a:r>
            <a:r>
              <a:rPr lang="de-DE" b="1" dirty="0">
                <a:solidFill>
                  <a:srgbClr val="000000"/>
                </a:solidFill>
              </a:rPr>
              <a:t>Grenzwerte</a:t>
            </a:r>
            <a:r>
              <a:rPr lang="de-DE" dirty="0">
                <a:solidFill>
                  <a:srgbClr val="000000"/>
                </a:solidFill>
              </a:rPr>
              <a:t> definiert.</a:t>
            </a:r>
          </a:p>
          <a:p>
            <a:pPr>
              <a:defRPr/>
            </a:pPr>
            <a:endParaRPr lang="de-DE" dirty="0">
              <a:solidFill>
                <a:srgbClr val="000000"/>
              </a:solidFill>
            </a:endParaRPr>
          </a:p>
          <a:p>
            <a:pPr>
              <a:defRPr/>
            </a:pPr>
            <a:endParaRPr lang="de-DE" dirty="0"/>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23</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130348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EMVG</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Unerwünschte Aussendungen (Nebenausstrahlungen) eines Senders sind auf das geringst mögliche Maß zu beschränken und dürfen bestimmte Grenzwerte nicht überschreiten:</a:t>
            </a: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a:p>
            <a:pPr>
              <a:defRPr/>
            </a:pPr>
            <a:r>
              <a:rPr lang="de-DE" dirty="0">
                <a:solidFill>
                  <a:srgbClr val="000000"/>
                </a:solidFill>
              </a:rPr>
              <a:t>Der Funkamateur muss sicherstellen, dass alle von ihm betriebenen Geräte die geforderten Grenzwerte (Störabstrahlung) einhalten</a:t>
            </a: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24</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graphicFrame>
        <p:nvGraphicFramePr>
          <p:cNvPr id="6" name="Tabelle 5">
            <a:extLst>
              <a:ext uri="{FF2B5EF4-FFF2-40B4-BE49-F238E27FC236}">
                <a16:creationId xmlns:a16="http://schemas.microsoft.com/office/drawing/2014/main" id="{A63D377A-B851-54D4-5A59-3A10FD9B25F6}"/>
              </a:ext>
            </a:extLst>
          </p:cNvPr>
          <p:cNvGraphicFramePr>
            <a:graphicFrameLocks noGrp="1"/>
          </p:cNvGraphicFramePr>
          <p:nvPr>
            <p:extLst>
              <p:ext uri="{D42A27DB-BD31-4B8C-83A1-F6EECF244321}">
                <p14:modId xmlns:p14="http://schemas.microsoft.com/office/powerpoint/2010/main" val="2458218628"/>
              </p:ext>
            </p:extLst>
          </p:nvPr>
        </p:nvGraphicFramePr>
        <p:xfrm>
          <a:off x="892020" y="2009294"/>
          <a:ext cx="9184284" cy="2677160"/>
        </p:xfrm>
        <a:graphic>
          <a:graphicData uri="http://schemas.openxmlformats.org/drawingml/2006/table">
            <a:tbl>
              <a:tblPr firstRow="1" bandRow="1">
                <a:tableStyleId>{5C22544A-7EE6-4342-B048-85BDC9FD1C3A}</a:tableStyleId>
              </a:tblPr>
              <a:tblGrid>
                <a:gridCol w="2034060">
                  <a:extLst>
                    <a:ext uri="{9D8B030D-6E8A-4147-A177-3AD203B41FA5}">
                      <a16:colId xmlns:a16="http://schemas.microsoft.com/office/drawing/2014/main" val="2102194439"/>
                    </a:ext>
                  </a:extLst>
                </a:gridCol>
                <a:gridCol w="3722914">
                  <a:extLst>
                    <a:ext uri="{9D8B030D-6E8A-4147-A177-3AD203B41FA5}">
                      <a16:colId xmlns:a16="http://schemas.microsoft.com/office/drawing/2014/main" val="3021879571"/>
                    </a:ext>
                  </a:extLst>
                </a:gridCol>
                <a:gridCol w="3427310">
                  <a:extLst>
                    <a:ext uri="{9D8B030D-6E8A-4147-A177-3AD203B41FA5}">
                      <a16:colId xmlns:a16="http://schemas.microsoft.com/office/drawing/2014/main" val="3045697081"/>
                    </a:ext>
                  </a:extLst>
                </a:gridCol>
              </a:tblGrid>
              <a:tr h="370840">
                <a:tc>
                  <a:txBody>
                    <a:bodyPr/>
                    <a:lstStyle/>
                    <a:p>
                      <a:r>
                        <a:rPr lang="de-DE" sz="1600" b="0" dirty="0">
                          <a:solidFill>
                            <a:schemeClr val="tx1"/>
                          </a:solidFill>
                          <a:latin typeface="+mn-lt"/>
                        </a:rPr>
                        <a:t>Frequenzbereich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600" b="0" kern="1200" dirty="0">
                          <a:solidFill>
                            <a:schemeClr val="tx1"/>
                          </a:solidFill>
                          <a:latin typeface="+mn-lt"/>
                          <a:ea typeface="+mn-ea"/>
                          <a:cs typeface="+mn-cs"/>
                        </a:rPr>
                        <a:t>Erforderliche Dämpfung </a:t>
                      </a:r>
                    </a:p>
                    <a:p>
                      <a:r>
                        <a:rPr lang="de-DE" sz="1600" b="0" kern="1200" dirty="0">
                          <a:solidFill>
                            <a:schemeClr val="tx1"/>
                          </a:solidFill>
                          <a:latin typeface="+mn-lt"/>
                          <a:ea typeface="+mn-ea"/>
                          <a:cs typeface="+mn-cs"/>
                        </a:rPr>
                        <a:t>unerwünschter Aussendungen</a:t>
                      </a:r>
                      <a:br>
                        <a:rPr lang="de-DE" sz="1600" b="0" kern="1200" dirty="0">
                          <a:solidFill>
                            <a:schemeClr val="tx1"/>
                          </a:solidFill>
                          <a:latin typeface="+mn-lt"/>
                          <a:ea typeface="+mn-ea"/>
                          <a:cs typeface="+mn-cs"/>
                        </a:rPr>
                      </a:br>
                      <a:r>
                        <a:rPr lang="de-DE" sz="1600" b="0" kern="1200" dirty="0">
                          <a:solidFill>
                            <a:schemeClr val="tx1"/>
                          </a:solidFill>
                          <a:latin typeface="+mn-lt"/>
                          <a:ea typeface="+mn-ea"/>
                          <a:cs typeface="+mn-cs"/>
                        </a:rPr>
                        <a:t>(gegenüber der maximalen PEP)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600" b="0" kern="1200" dirty="0">
                          <a:solidFill>
                            <a:schemeClr val="tx1"/>
                          </a:solidFill>
                          <a:latin typeface="+mn-lt"/>
                          <a:ea typeface="+mn-ea"/>
                          <a:cs typeface="+mn-cs"/>
                        </a:rPr>
                        <a:t>Alternativ zulässige maximale Leistung</a:t>
                      </a:r>
                      <a:br>
                        <a:rPr lang="de-DE" sz="1600" b="0" kern="1200" dirty="0">
                          <a:solidFill>
                            <a:schemeClr val="tx1"/>
                          </a:solidFill>
                          <a:latin typeface="+mn-lt"/>
                          <a:ea typeface="+mn-ea"/>
                          <a:cs typeface="+mn-cs"/>
                        </a:rPr>
                      </a:br>
                      <a:r>
                        <a:rPr lang="de-DE" sz="1600" b="0" kern="1200" dirty="0">
                          <a:solidFill>
                            <a:schemeClr val="tx1"/>
                          </a:solidFill>
                          <a:latin typeface="+mn-lt"/>
                          <a:ea typeface="+mn-ea"/>
                          <a:cs typeface="+mn-cs"/>
                        </a:rPr>
                        <a:t>unerwünschter Aussendungen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6997535"/>
                  </a:ext>
                </a:extLst>
              </a:tr>
              <a:tr h="370840">
                <a:tc>
                  <a:txBody>
                    <a:bodyPr/>
                    <a:lstStyle/>
                    <a:p>
                      <a:r>
                        <a:rPr lang="de-DE" sz="1600" b="0" dirty="0">
                          <a:solidFill>
                            <a:schemeClr val="tx1"/>
                          </a:solidFill>
                          <a:latin typeface="+mn-lt"/>
                        </a:rPr>
                        <a:t>0,15 – 1,7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600" b="0" dirty="0">
                          <a:solidFill>
                            <a:schemeClr val="tx1"/>
                          </a:solidFill>
                          <a:latin typeface="+mn-lt"/>
                        </a:rPr>
                        <a:t>60 dB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600" b="0" dirty="0">
                          <a:solidFill>
                            <a:schemeClr val="tx1"/>
                          </a:solidFill>
                          <a:latin typeface="+mn-lt"/>
                        </a:rPr>
                        <a:t>0,25 µW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8865232"/>
                  </a:ext>
                </a:extLst>
              </a:tr>
              <a:tr h="370840">
                <a:tc>
                  <a:txBody>
                    <a:bodyPr/>
                    <a:lstStyle/>
                    <a:p>
                      <a:r>
                        <a:rPr lang="de-DE" sz="1600" b="0" dirty="0">
                          <a:solidFill>
                            <a:schemeClr val="tx1"/>
                          </a:solidFill>
                          <a:latin typeface="+mn-lt"/>
                        </a:rPr>
                        <a:t>1,7 – 35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600" b="0" dirty="0">
                          <a:solidFill>
                            <a:schemeClr val="tx1"/>
                          </a:solidFill>
                          <a:latin typeface="+mn-lt"/>
                        </a:rPr>
                        <a:t>40 dB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822686" rtl="0" eaLnBrk="1" fontAlgn="auto" latinLnBrk="0" hangingPunct="1">
                        <a:lnSpc>
                          <a:spcPct val="100000"/>
                        </a:lnSpc>
                        <a:spcBef>
                          <a:spcPts val="0"/>
                        </a:spcBef>
                        <a:spcAft>
                          <a:spcPts val="0"/>
                        </a:spcAft>
                        <a:buClrTx/>
                        <a:buSzTx/>
                        <a:buFontTx/>
                        <a:buNone/>
                        <a:tabLst/>
                        <a:defRPr/>
                      </a:pPr>
                      <a:r>
                        <a:rPr lang="de-DE" sz="1600" b="0" dirty="0">
                          <a:solidFill>
                            <a:schemeClr val="tx1"/>
                          </a:solidFill>
                          <a:latin typeface="+mn-lt"/>
                        </a:rPr>
                        <a:t>0,25 µW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7540854"/>
                  </a:ext>
                </a:extLst>
              </a:tr>
              <a:tr h="370840">
                <a:tc>
                  <a:txBody>
                    <a:bodyPr/>
                    <a:lstStyle/>
                    <a:p>
                      <a:r>
                        <a:rPr lang="de-DE" sz="1600" b="0" dirty="0">
                          <a:solidFill>
                            <a:schemeClr val="tx1"/>
                          </a:solidFill>
                          <a:latin typeface="+mn-lt"/>
                        </a:rPr>
                        <a:t>35 – 50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600" b="0" dirty="0">
                          <a:solidFill>
                            <a:schemeClr val="tx1"/>
                          </a:solidFill>
                          <a:latin typeface="+mn-lt"/>
                        </a:rPr>
                        <a:t>40</a:t>
                      </a:r>
                      <a:r>
                        <a:rPr lang="de-DE" sz="1600" b="0" baseline="0" dirty="0">
                          <a:solidFill>
                            <a:schemeClr val="tx1"/>
                          </a:solidFill>
                          <a:latin typeface="+mn-lt"/>
                        </a:rPr>
                        <a:t> dB + 129,1 * </a:t>
                      </a:r>
                      <a:r>
                        <a:rPr lang="de-DE" sz="1600" b="0" baseline="0" dirty="0" err="1">
                          <a:solidFill>
                            <a:schemeClr val="tx1"/>
                          </a:solidFill>
                          <a:latin typeface="+mn-lt"/>
                        </a:rPr>
                        <a:t>lg</a:t>
                      </a:r>
                      <a:r>
                        <a:rPr lang="de-DE" sz="1600" b="0" baseline="0" dirty="0">
                          <a:solidFill>
                            <a:schemeClr val="tx1"/>
                          </a:solidFill>
                          <a:latin typeface="+mn-lt"/>
                        </a:rPr>
                        <a:t> ( f</a:t>
                      </a:r>
                      <a:r>
                        <a:rPr lang="de-DE" sz="1600" b="0" baseline="-25000" dirty="0">
                          <a:solidFill>
                            <a:schemeClr val="tx1"/>
                          </a:solidFill>
                          <a:latin typeface="+mn-lt"/>
                        </a:rPr>
                        <a:t>[MHz]</a:t>
                      </a:r>
                      <a:r>
                        <a:rPr lang="de-DE" sz="1600" b="0" baseline="0" dirty="0">
                          <a:solidFill>
                            <a:schemeClr val="tx1"/>
                          </a:solidFill>
                          <a:latin typeface="+mn-lt"/>
                        </a:rPr>
                        <a:t> / 35 )</a:t>
                      </a:r>
                      <a:endParaRPr lang="de-DE" sz="16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822686" rtl="0" eaLnBrk="1" fontAlgn="auto" latinLnBrk="0" hangingPunct="1">
                        <a:lnSpc>
                          <a:spcPct val="100000"/>
                        </a:lnSpc>
                        <a:spcBef>
                          <a:spcPts val="0"/>
                        </a:spcBef>
                        <a:spcAft>
                          <a:spcPts val="0"/>
                        </a:spcAft>
                        <a:buClrTx/>
                        <a:buSzTx/>
                        <a:buFontTx/>
                        <a:buNone/>
                        <a:tabLst/>
                        <a:defRPr/>
                      </a:pPr>
                      <a:r>
                        <a:rPr lang="de-DE" sz="1600" b="0">
                          <a:solidFill>
                            <a:schemeClr val="tx1"/>
                          </a:solidFill>
                          <a:latin typeface="+mn-lt"/>
                        </a:rPr>
                        <a:t>0,25 µW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303425"/>
                  </a:ext>
                </a:extLst>
              </a:tr>
              <a:tr h="370840">
                <a:tc>
                  <a:txBody>
                    <a:bodyPr/>
                    <a:lstStyle/>
                    <a:p>
                      <a:r>
                        <a:rPr lang="de-DE" sz="1600" b="0" dirty="0">
                          <a:solidFill>
                            <a:schemeClr val="tx1"/>
                          </a:solidFill>
                          <a:latin typeface="+mn-lt"/>
                        </a:rPr>
                        <a:t>50 – 1000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600" b="0" dirty="0">
                          <a:solidFill>
                            <a:schemeClr val="tx1"/>
                          </a:solidFill>
                          <a:latin typeface="+mn-lt"/>
                        </a:rPr>
                        <a:t>60 dB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822686" rtl="0" eaLnBrk="1" fontAlgn="auto" latinLnBrk="0" hangingPunct="1">
                        <a:lnSpc>
                          <a:spcPct val="100000"/>
                        </a:lnSpc>
                        <a:spcBef>
                          <a:spcPts val="0"/>
                        </a:spcBef>
                        <a:spcAft>
                          <a:spcPts val="0"/>
                        </a:spcAft>
                        <a:buClrTx/>
                        <a:buSzTx/>
                        <a:buFontTx/>
                        <a:buNone/>
                        <a:tabLst/>
                        <a:defRPr/>
                      </a:pPr>
                      <a:r>
                        <a:rPr lang="de-DE" sz="1600" b="0">
                          <a:solidFill>
                            <a:schemeClr val="tx1"/>
                          </a:solidFill>
                          <a:latin typeface="+mn-lt"/>
                        </a:rPr>
                        <a:t>0,25 µW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3954887"/>
                  </a:ext>
                </a:extLst>
              </a:tr>
              <a:tr h="370840">
                <a:tc>
                  <a:txBody>
                    <a:bodyPr/>
                    <a:lstStyle/>
                    <a:p>
                      <a:r>
                        <a:rPr lang="de-DE" sz="1600" b="0" dirty="0">
                          <a:solidFill>
                            <a:schemeClr val="tx1"/>
                          </a:solidFill>
                          <a:latin typeface="+mn-lt"/>
                        </a:rPr>
                        <a:t>1</a:t>
                      </a:r>
                      <a:r>
                        <a:rPr lang="de-DE" sz="1600" b="0" baseline="0" dirty="0">
                          <a:solidFill>
                            <a:schemeClr val="tx1"/>
                          </a:solidFill>
                          <a:latin typeface="+mn-lt"/>
                        </a:rPr>
                        <a:t> – 40 GHz</a:t>
                      </a:r>
                      <a:endParaRPr lang="de-DE" sz="16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600" b="0" dirty="0">
                          <a:solidFill>
                            <a:schemeClr val="tx1"/>
                          </a:solidFill>
                          <a:latin typeface="+mn-lt"/>
                        </a:rPr>
                        <a:t>50 dB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822686" rtl="0" eaLnBrk="1" fontAlgn="auto" latinLnBrk="0" hangingPunct="1">
                        <a:lnSpc>
                          <a:spcPct val="100000"/>
                        </a:lnSpc>
                        <a:spcBef>
                          <a:spcPts val="0"/>
                        </a:spcBef>
                        <a:spcAft>
                          <a:spcPts val="0"/>
                        </a:spcAft>
                        <a:buClrTx/>
                        <a:buSzTx/>
                        <a:buFontTx/>
                        <a:buNone/>
                        <a:tabLst/>
                        <a:defRPr/>
                      </a:pPr>
                      <a:r>
                        <a:rPr lang="de-DE" sz="1600" b="0" dirty="0">
                          <a:solidFill>
                            <a:schemeClr val="tx1"/>
                          </a:solidFill>
                          <a:latin typeface="+mn-lt"/>
                        </a:rPr>
                        <a:t>1 µW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9415778"/>
                  </a:ext>
                </a:extLst>
              </a:tr>
            </a:tbl>
          </a:graphicData>
        </a:graphic>
      </p:graphicFrame>
      <p:sp>
        <p:nvSpPr>
          <p:cNvPr id="7" name="Textfeld 6">
            <a:extLst>
              <a:ext uri="{FF2B5EF4-FFF2-40B4-BE49-F238E27FC236}">
                <a16:creationId xmlns:a16="http://schemas.microsoft.com/office/drawing/2014/main" id="{358EE426-7195-7FFF-9D55-D39A5A342011}"/>
              </a:ext>
            </a:extLst>
          </p:cNvPr>
          <p:cNvSpPr txBox="1"/>
          <p:nvPr/>
        </p:nvSpPr>
        <p:spPr>
          <a:xfrm>
            <a:off x="1503123" y="4689823"/>
            <a:ext cx="8573181" cy="246221"/>
          </a:xfrm>
          <a:prstGeom prst="rect">
            <a:avLst/>
          </a:prstGeom>
          <a:noFill/>
        </p:spPr>
        <p:txBody>
          <a:bodyPr wrap="none" rtlCol="0">
            <a:spAutoFit/>
          </a:bodyPr>
          <a:lstStyle/>
          <a:p>
            <a:r>
              <a:rPr lang="de-DE" sz="1000" dirty="0"/>
              <a:t>Quelle: </a:t>
            </a:r>
            <a:r>
              <a:rPr lang="de-DE" sz="1000" dirty="0" err="1"/>
              <a:t>BNetzA</a:t>
            </a:r>
            <a:r>
              <a:rPr lang="de-DE" sz="1000" dirty="0"/>
              <a:t>, Verfügung Nr. 33/2007 Amateurfunk; Richtwerte für unerwünschte Aussendungen gemäß § 16 Abs. 4 Satz 2 der Amateurfunkverordnung (AFuV)</a:t>
            </a:r>
            <a:endParaRPr lang="de-DE" sz="1000" dirty="0">
              <a:solidFill>
                <a:srgbClr val="FF0000"/>
              </a:solidFill>
            </a:endParaRPr>
          </a:p>
        </p:txBody>
      </p:sp>
    </p:spTree>
    <p:extLst>
      <p:ext uri="{BB962C8B-B14F-4D97-AF65-F5344CB8AC3E}">
        <p14:creationId xmlns:p14="http://schemas.microsoft.com/office/powerpoint/2010/main" val="274174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EMVG</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latin typeface="Bosch Office Sans"/>
              </a:rPr>
              <a:t>Im Falle von </a:t>
            </a:r>
            <a:r>
              <a:rPr lang="de-DE" b="1" dirty="0">
                <a:solidFill>
                  <a:srgbClr val="000000"/>
                </a:solidFill>
                <a:latin typeface="Bosch Office Sans"/>
              </a:rPr>
              <a:t>Störungen des Rundfunks</a:t>
            </a:r>
            <a:r>
              <a:rPr lang="de-DE" dirty="0">
                <a:solidFill>
                  <a:srgbClr val="000000"/>
                </a:solidFill>
                <a:latin typeface="Bosch Office Sans"/>
              </a:rPr>
              <a:t> z. B. bei einem Nachbarn durch den Betrieb der Amateurfunkanlage muss auch bei </a:t>
            </a:r>
            <a:r>
              <a:rPr lang="de-DE" b="1" dirty="0">
                <a:solidFill>
                  <a:srgbClr val="000000"/>
                </a:solidFill>
                <a:latin typeface="Bosch Office Sans"/>
              </a:rPr>
              <a:t>Einhaltung aller Grenzwerte</a:t>
            </a:r>
            <a:r>
              <a:rPr lang="de-DE" dirty="0">
                <a:solidFill>
                  <a:srgbClr val="000000"/>
                </a:solidFill>
                <a:latin typeface="Bosch Office Sans"/>
              </a:rPr>
              <a:t> (aller beteiligten Geräte) ggf. mit der Durchführung behördlicher Maßnahmen nach AFuV und EMVG (Überprüfung der Amateurfunkstelle und möglicherweise Betriebseinschränkungen) gerechnet werden, wenn z.B. die Sendeeinrichtung am Empfangsort eine höhere Feldstärke erzeugt, als die nach Norm empfohlene Störfestigkeit für den Rundfunkempfänger</a:t>
            </a:r>
          </a:p>
          <a:p>
            <a:pPr>
              <a:defRPr/>
            </a:pPr>
            <a:endParaRPr lang="de-DE" sz="400" noProof="0" dirty="0">
              <a:solidFill>
                <a:srgbClr val="000000"/>
              </a:solidFill>
              <a:latin typeface="Bosch Office Sans"/>
            </a:endParaRPr>
          </a:p>
          <a:p>
            <a:pPr>
              <a:defRPr/>
            </a:pPr>
            <a:r>
              <a:rPr lang="de-DE" dirty="0">
                <a:solidFill>
                  <a:srgbClr val="000000"/>
                </a:solidFill>
                <a:latin typeface="Bosch Office Sans"/>
              </a:rPr>
              <a:t>Liegt die von Funkamateur erzeugte Feldstärke am Empfangsort des Rundfunkempfängers unterhalb des Grenzwertes für die nach Norm empfohlene Störfestigkeit, so braucht der Funkamateur im Störungsfall nichts zu unternehmen. Der Nachbar muss dann die Störung hinnehmen.</a:t>
            </a:r>
          </a:p>
          <a:p>
            <a:pPr>
              <a:defRPr/>
            </a:pPr>
            <a:endParaRPr lang="de-DE" sz="400" dirty="0">
              <a:solidFill>
                <a:srgbClr val="000000"/>
              </a:solidFill>
              <a:latin typeface="Bosch Office Sans"/>
            </a:endParaRPr>
          </a:p>
          <a:p>
            <a:pPr>
              <a:defRPr/>
            </a:pPr>
            <a:r>
              <a:rPr lang="de-DE" dirty="0">
                <a:solidFill>
                  <a:srgbClr val="000000"/>
                </a:solidFill>
                <a:latin typeface="Bosch Office Sans"/>
              </a:rPr>
              <a:t>Im Sinne der nachbarschaftlichen Verträglichkeit empfiehlt es sich grundsätzlich, zunächst eine </a:t>
            </a:r>
            <a:r>
              <a:rPr lang="de-DE" b="1" dirty="0">
                <a:solidFill>
                  <a:srgbClr val="000000"/>
                </a:solidFill>
                <a:latin typeface="Bosch Office Sans"/>
              </a:rPr>
              <a:t>gemeinverträgliche Lösung</a:t>
            </a:r>
            <a:r>
              <a:rPr lang="de-DE" dirty="0">
                <a:solidFill>
                  <a:srgbClr val="000000"/>
                </a:solidFill>
                <a:latin typeface="Bosch Office Sans"/>
              </a:rPr>
              <a:t> zu finden, bevor die BNetzA zur Prüfung der Störungsursache eingeschaltet wird.</a:t>
            </a:r>
          </a:p>
          <a:p>
            <a:pPr>
              <a:defRPr/>
            </a:pPr>
            <a:endParaRPr lang="de-DE" sz="400" dirty="0">
              <a:solidFill>
                <a:srgbClr val="000000"/>
              </a:solidFill>
              <a:latin typeface="Bosch Office Sans"/>
            </a:endParaRPr>
          </a:p>
          <a:p>
            <a:pPr>
              <a:defRPr/>
            </a:pPr>
            <a:r>
              <a:rPr lang="de-DE" dirty="0">
                <a:solidFill>
                  <a:srgbClr val="000000"/>
                </a:solidFill>
              </a:rPr>
              <a:t>Im Falle von Störungen von Amateurfunkempfängern durch andere Geräte müssen die Störungen hingenommen werden, wenn die störenden Geräte den Anforderungen des EMVG oder des </a:t>
            </a:r>
            <a:r>
              <a:rPr lang="de-DE" dirty="0" err="1">
                <a:solidFill>
                  <a:srgbClr val="000000"/>
                </a:solidFill>
              </a:rPr>
              <a:t>FuAG</a:t>
            </a:r>
            <a:r>
              <a:rPr lang="de-DE" dirty="0">
                <a:solidFill>
                  <a:srgbClr val="000000"/>
                </a:solidFill>
              </a:rPr>
              <a:t> genügen</a:t>
            </a:r>
          </a:p>
          <a:p>
            <a:pPr>
              <a:defRPr/>
            </a:pPr>
            <a:endParaRPr lang="de-DE" dirty="0">
              <a:solidFill>
                <a:srgbClr val="000000"/>
              </a:solidFill>
              <a:latin typeface="Bosch Office Sans"/>
            </a:endParaRP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25</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420697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err="1">
                <a:ln>
                  <a:noFill/>
                </a:ln>
                <a:solidFill>
                  <a:schemeClr val="tx1"/>
                </a:solidFill>
                <a:effectLst/>
                <a:uLnTx/>
                <a:uFillTx/>
                <a:latin typeface="+mn-lt"/>
                <a:ea typeface="+mj-ea"/>
                <a:cs typeface="+mj-cs"/>
              </a:rPr>
              <a:t>FuAG</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b="1" dirty="0">
                <a:solidFill>
                  <a:srgbClr val="000000"/>
                </a:solidFill>
              </a:rPr>
              <a:t>Gesetz über die Bereitstellung von Funkanlagen auf dem Markt (</a:t>
            </a:r>
            <a:r>
              <a:rPr lang="de-DE" b="1" dirty="0" err="1">
                <a:solidFill>
                  <a:srgbClr val="000000"/>
                </a:solidFill>
              </a:rPr>
              <a:t>FuAG</a:t>
            </a:r>
            <a:r>
              <a:rPr lang="de-DE" b="1" dirty="0">
                <a:solidFill>
                  <a:srgbClr val="000000"/>
                </a:solidFill>
              </a:rPr>
              <a:t>)</a:t>
            </a:r>
          </a:p>
          <a:p>
            <a:pPr marL="0" indent="0">
              <a:buNone/>
              <a:defRPr/>
            </a:pPr>
            <a:endParaRPr lang="de-DE" sz="400" b="1" dirty="0">
              <a:solidFill>
                <a:srgbClr val="000000"/>
              </a:solidFill>
            </a:endParaRPr>
          </a:p>
          <a:p>
            <a:pPr>
              <a:defRPr/>
            </a:pPr>
            <a:r>
              <a:rPr lang="de-DE" dirty="0">
                <a:solidFill>
                  <a:srgbClr val="000000"/>
                </a:solidFill>
              </a:rPr>
              <a:t>Das </a:t>
            </a:r>
            <a:r>
              <a:rPr lang="de-DE" dirty="0" err="1">
                <a:solidFill>
                  <a:srgbClr val="000000"/>
                </a:solidFill>
              </a:rPr>
              <a:t>FuAG</a:t>
            </a:r>
            <a:r>
              <a:rPr lang="de-DE" dirty="0">
                <a:solidFill>
                  <a:srgbClr val="000000"/>
                </a:solidFill>
              </a:rPr>
              <a:t> regelt unter anderem das </a:t>
            </a:r>
            <a:r>
              <a:rPr lang="de-DE" b="1" dirty="0">
                <a:solidFill>
                  <a:srgbClr val="000000"/>
                </a:solidFill>
              </a:rPr>
              <a:t>Inverkehrbringen</a:t>
            </a:r>
            <a:r>
              <a:rPr lang="de-DE" dirty="0">
                <a:solidFill>
                  <a:srgbClr val="000000"/>
                </a:solidFill>
              </a:rPr>
              <a:t>, den freien Warenverkehr und die Inbetriebnahme von auf dem Markt bereitgestellten </a:t>
            </a:r>
            <a:r>
              <a:rPr lang="de-DE" b="1" dirty="0">
                <a:solidFill>
                  <a:srgbClr val="000000"/>
                </a:solidFill>
              </a:rPr>
              <a:t>Funkanlagen</a:t>
            </a:r>
            <a:r>
              <a:rPr lang="de-DE" dirty="0">
                <a:solidFill>
                  <a:srgbClr val="000000"/>
                </a:solidFill>
              </a:rPr>
              <a:t>, also auch Amateurfunkanlagen</a:t>
            </a:r>
          </a:p>
          <a:p>
            <a:pPr>
              <a:defRPr/>
            </a:pPr>
            <a:endParaRPr lang="de-DE" sz="400" dirty="0">
              <a:solidFill>
                <a:srgbClr val="000000"/>
              </a:solidFill>
            </a:endParaRPr>
          </a:p>
          <a:p>
            <a:pPr>
              <a:defRPr/>
            </a:pPr>
            <a:r>
              <a:rPr lang="de-DE" b="1" dirty="0">
                <a:solidFill>
                  <a:srgbClr val="000000"/>
                </a:solidFill>
              </a:rPr>
              <a:t>Seriengefertigte</a:t>
            </a:r>
            <a:r>
              <a:rPr lang="de-DE" dirty="0">
                <a:solidFill>
                  <a:srgbClr val="000000"/>
                </a:solidFill>
              </a:rPr>
              <a:t> Amateurfunkgeräte müssen somit die grundsätzlichen Anforderungen nach dem </a:t>
            </a:r>
            <a:r>
              <a:rPr lang="de-DE" dirty="0" err="1">
                <a:solidFill>
                  <a:srgbClr val="000000"/>
                </a:solidFill>
              </a:rPr>
              <a:t>FuAG</a:t>
            </a:r>
            <a:r>
              <a:rPr lang="de-DE" dirty="0">
                <a:solidFill>
                  <a:srgbClr val="000000"/>
                </a:solidFill>
              </a:rPr>
              <a:t> einhalten und eine </a:t>
            </a:r>
            <a:r>
              <a:rPr lang="de-DE" b="1" dirty="0">
                <a:solidFill>
                  <a:srgbClr val="000000"/>
                </a:solidFill>
              </a:rPr>
              <a:t>CE-Kennzeichnung</a:t>
            </a:r>
            <a:r>
              <a:rPr lang="de-DE" dirty="0">
                <a:solidFill>
                  <a:srgbClr val="000000"/>
                </a:solidFill>
              </a:rPr>
              <a:t> tragen</a:t>
            </a:r>
          </a:p>
          <a:p>
            <a:pPr>
              <a:defRPr/>
            </a:pPr>
            <a:endParaRPr lang="de-DE" dirty="0">
              <a:solidFill>
                <a:srgbClr val="000000"/>
              </a:solidFill>
            </a:endParaRPr>
          </a:p>
          <a:p>
            <a:pPr>
              <a:defRPr/>
            </a:pPr>
            <a:r>
              <a:rPr lang="de-DE" dirty="0">
                <a:solidFill>
                  <a:srgbClr val="000000"/>
                </a:solidFill>
              </a:rPr>
              <a:t>Das FUAG ist nicht anzuwenden für vom Funkamateur selbst zusammengebaute Funkanlagen</a:t>
            </a:r>
          </a:p>
          <a:p>
            <a:pPr>
              <a:defRPr/>
            </a:pPr>
            <a:endParaRPr lang="de-DE" dirty="0">
              <a:solidFill>
                <a:srgbClr val="000000"/>
              </a:solidFill>
              <a:latin typeface="Bosch Office Sans"/>
            </a:endParaRP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26</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115702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EMVU/BEMFV</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b="1" dirty="0">
                <a:solidFill>
                  <a:srgbClr val="000000"/>
                </a:solidFill>
              </a:rPr>
              <a:t>Elektromagnetische Verträglichkeit in der Umwelt (EMVU)</a:t>
            </a:r>
          </a:p>
          <a:p>
            <a:pPr marL="0" indent="0">
              <a:buNone/>
              <a:defRPr/>
            </a:pPr>
            <a:r>
              <a:rPr lang="de-DE" b="1" dirty="0">
                <a:solidFill>
                  <a:srgbClr val="000000"/>
                </a:solidFill>
              </a:rPr>
              <a:t>Verordnung über das Nachweisverfahren zur Begrenzung elektromagnetischer Felder (BEMFV)</a:t>
            </a:r>
          </a:p>
          <a:p>
            <a:pPr marL="0" indent="0">
              <a:buNone/>
              <a:defRPr/>
            </a:pPr>
            <a:endParaRPr lang="de-DE" sz="400" b="1" dirty="0">
              <a:solidFill>
                <a:srgbClr val="000000"/>
              </a:solidFill>
            </a:endParaRPr>
          </a:p>
          <a:p>
            <a:pPr>
              <a:defRPr/>
            </a:pPr>
            <a:r>
              <a:rPr lang="de-DE" dirty="0">
                <a:solidFill>
                  <a:srgbClr val="000000"/>
                </a:solidFill>
              </a:rPr>
              <a:t>Das BEMFV regelt das Verfahren zum Schutz von Personen in elektromagnetischen Feldern </a:t>
            </a:r>
            <a:r>
              <a:rPr lang="de-DE" b="1" dirty="0">
                <a:solidFill>
                  <a:srgbClr val="000000"/>
                </a:solidFill>
              </a:rPr>
              <a:t>ortsfester</a:t>
            </a:r>
            <a:r>
              <a:rPr lang="de-DE" dirty="0">
                <a:solidFill>
                  <a:srgbClr val="000000"/>
                </a:solidFill>
              </a:rPr>
              <a:t> Amateurfunkstellen</a:t>
            </a:r>
          </a:p>
          <a:p>
            <a:pPr>
              <a:defRPr/>
            </a:pPr>
            <a:endParaRPr lang="de-DE" sz="400" dirty="0">
              <a:solidFill>
                <a:srgbClr val="000000"/>
              </a:solidFill>
            </a:endParaRPr>
          </a:p>
          <a:p>
            <a:pPr>
              <a:defRPr/>
            </a:pPr>
            <a:r>
              <a:rPr lang="de-DE" dirty="0">
                <a:solidFill>
                  <a:srgbClr val="000000"/>
                </a:solidFill>
              </a:rPr>
              <a:t>Diesbezügliche </a:t>
            </a:r>
            <a:r>
              <a:rPr lang="de-DE" b="1" dirty="0">
                <a:solidFill>
                  <a:srgbClr val="000000"/>
                </a:solidFill>
              </a:rPr>
              <a:t>Grenzwert</a:t>
            </a:r>
            <a:r>
              <a:rPr lang="de-DE" dirty="0">
                <a:solidFill>
                  <a:srgbClr val="000000"/>
                </a:solidFill>
              </a:rPr>
              <a:t>e sind in der 26. Verordnung zur Durchführung des Bundes-</a:t>
            </a:r>
            <a:r>
              <a:rPr lang="de-DE" dirty="0" err="1">
                <a:solidFill>
                  <a:srgbClr val="000000"/>
                </a:solidFill>
              </a:rPr>
              <a:t>Imissionsschutzgesetzes</a:t>
            </a:r>
            <a:r>
              <a:rPr lang="de-DE" dirty="0">
                <a:solidFill>
                  <a:srgbClr val="000000"/>
                </a:solidFill>
              </a:rPr>
              <a:t> und in der BEMFV festgelegt</a:t>
            </a:r>
          </a:p>
          <a:p>
            <a:pPr>
              <a:defRPr/>
            </a:pPr>
            <a:endParaRPr lang="de-DE" sz="400" dirty="0">
              <a:solidFill>
                <a:srgbClr val="000000"/>
              </a:solidFill>
            </a:endParaRPr>
          </a:p>
          <a:p>
            <a:pPr>
              <a:defRPr/>
            </a:pPr>
            <a:r>
              <a:rPr lang="de-DE" dirty="0">
                <a:solidFill>
                  <a:srgbClr val="000000"/>
                </a:solidFill>
              </a:rPr>
              <a:t>Verantwortlich für die Sicherstellung der elektromagnetischen Umweltverträglichkeit ist der Betreiber der ortsfesten Amateurfunkstelle</a:t>
            </a:r>
          </a:p>
          <a:p>
            <a:pPr>
              <a:defRPr/>
            </a:pPr>
            <a:endParaRPr lang="de-DE" sz="400" dirty="0">
              <a:solidFill>
                <a:srgbClr val="000000"/>
              </a:solidFill>
            </a:endParaRPr>
          </a:p>
          <a:p>
            <a:pPr>
              <a:defRPr/>
            </a:pPr>
            <a:r>
              <a:rPr lang="de-DE" dirty="0">
                <a:solidFill>
                  <a:srgbClr val="000000"/>
                </a:solidFill>
              </a:rPr>
              <a:t>Befinden sich am Standort der Amateurfunkstelle </a:t>
            </a:r>
            <a:r>
              <a:rPr lang="de-DE" b="1" dirty="0">
                <a:solidFill>
                  <a:srgbClr val="000000"/>
                </a:solidFill>
              </a:rPr>
              <a:t>weitere ortsfeste Funkanalgen </a:t>
            </a:r>
            <a:r>
              <a:rPr lang="de-DE" dirty="0">
                <a:solidFill>
                  <a:srgbClr val="000000"/>
                </a:solidFill>
              </a:rPr>
              <a:t>und übersteigt die Gesamtleistung aller Funkanlagen 10W EIRP, so ist eine durch die BNetzA angefertigte </a:t>
            </a:r>
            <a:r>
              <a:rPr lang="de-DE" b="1" dirty="0">
                <a:solidFill>
                  <a:srgbClr val="000000"/>
                </a:solidFill>
              </a:rPr>
              <a:t>Standortbescheinigung</a:t>
            </a:r>
            <a:r>
              <a:rPr lang="de-DE" dirty="0">
                <a:solidFill>
                  <a:srgbClr val="000000"/>
                </a:solidFill>
              </a:rPr>
              <a:t> erforderlich.</a:t>
            </a:r>
          </a:p>
          <a:p>
            <a:pPr>
              <a:defRPr/>
            </a:pPr>
            <a:endParaRPr lang="de-DE" dirty="0">
              <a:solidFill>
                <a:srgbClr val="000000"/>
              </a:solidFill>
            </a:endParaRPr>
          </a:p>
          <a:p>
            <a:pPr>
              <a:defRPr/>
            </a:pPr>
            <a:endParaRPr lang="de-DE" dirty="0">
              <a:solidFill>
                <a:srgbClr val="000000"/>
              </a:solidFill>
              <a:latin typeface="Bosch Office Sans"/>
            </a:endParaRP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27</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426376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BEMFV – Anzeigeverfahren ortsfester Amateurfunkstellen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Das Anzeigeverfahren ortsfester Amateurfunkstellen ist ein Verfahren, das es dem Funkamateur ermöglicht, </a:t>
            </a:r>
            <a:r>
              <a:rPr lang="de-DE" b="1" dirty="0">
                <a:solidFill>
                  <a:srgbClr val="000000"/>
                </a:solidFill>
              </a:rPr>
              <a:t>eigenständig</a:t>
            </a:r>
            <a:r>
              <a:rPr lang="de-DE" dirty="0">
                <a:solidFill>
                  <a:srgbClr val="000000"/>
                </a:solidFill>
              </a:rPr>
              <a:t> sicherzustellen und zu </a:t>
            </a:r>
            <a:r>
              <a:rPr lang="de-DE" b="1" dirty="0">
                <a:solidFill>
                  <a:srgbClr val="000000"/>
                </a:solidFill>
              </a:rPr>
              <a:t>dokumentieren</a:t>
            </a:r>
            <a:r>
              <a:rPr lang="de-DE" dirty="0">
                <a:solidFill>
                  <a:srgbClr val="000000"/>
                </a:solidFill>
              </a:rPr>
              <a:t>, dass keine Gefährdung für Personen besteht.</a:t>
            </a:r>
          </a:p>
          <a:p>
            <a:pPr>
              <a:defRPr/>
            </a:pPr>
            <a:endParaRPr lang="de-DE" sz="400" dirty="0">
              <a:solidFill>
                <a:srgbClr val="000000"/>
              </a:solidFill>
            </a:endParaRPr>
          </a:p>
          <a:p>
            <a:pPr>
              <a:defRPr/>
            </a:pPr>
            <a:r>
              <a:rPr lang="de-DE" dirty="0">
                <a:solidFill>
                  <a:srgbClr val="000000"/>
                </a:solidFill>
              </a:rPr>
              <a:t>Der zur Einhaltung der Grenzwerte erforderliche Sicherheitsabstand ist für Funkanalgen mit einer </a:t>
            </a:r>
            <a:r>
              <a:rPr lang="de-DE" b="1" dirty="0">
                <a:solidFill>
                  <a:srgbClr val="000000"/>
                </a:solidFill>
              </a:rPr>
              <a:t>EIRP von 10W oder mehr</a:t>
            </a:r>
            <a:r>
              <a:rPr lang="de-DE" dirty="0">
                <a:solidFill>
                  <a:srgbClr val="000000"/>
                </a:solidFill>
              </a:rPr>
              <a:t> rechnerisch oder messtechnisch zu ermitteln und in nachvollziehbarer Form zu dokumentieren.</a:t>
            </a:r>
          </a:p>
          <a:p>
            <a:pPr>
              <a:defRPr/>
            </a:pPr>
            <a:endParaRPr lang="de-DE" sz="400" dirty="0">
              <a:solidFill>
                <a:srgbClr val="000000"/>
              </a:solidFill>
            </a:endParaRPr>
          </a:p>
          <a:p>
            <a:pPr>
              <a:defRPr/>
            </a:pPr>
            <a:r>
              <a:rPr lang="de-DE" dirty="0">
                <a:solidFill>
                  <a:srgbClr val="000000"/>
                </a:solidFill>
              </a:rPr>
              <a:t>Die Anzeige ist </a:t>
            </a:r>
            <a:r>
              <a:rPr lang="de-DE" b="1" dirty="0">
                <a:solidFill>
                  <a:srgbClr val="000000"/>
                </a:solidFill>
              </a:rPr>
              <a:t>vor Aufnahme des Betriebs </a:t>
            </a:r>
            <a:r>
              <a:rPr lang="de-DE" dirty="0">
                <a:solidFill>
                  <a:srgbClr val="000000"/>
                </a:solidFill>
              </a:rPr>
              <a:t>der Amateurfunkstelle bei der zuständigen Außenstelle der BNetzA einzureichen. Eine nachvollziehbare zeichnerische Darstellung des </a:t>
            </a:r>
            <a:r>
              <a:rPr lang="de-DE" b="1" dirty="0">
                <a:solidFill>
                  <a:srgbClr val="000000"/>
                </a:solidFill>
              </a:rPr>
              <a:t>standortbezogenen Sicherheitsabstandes </a:t>
            </a:r>
            <a:r>
              <a:rPr lang="de-DE" dirty="0">
                <a:solidFill>
                  <a:srgbClr val="000000"/>
                </a:solidFill>
              </a:rPr>
              <a:t>sowie ggf. Antennendiagramme, Lageplan, Bauzeichnung oder Skizze mit Bemaßung und die Konfiguration der Funkanlage sind hinzuzufügen. Zur Vorbereitung kann hierfür das von der BNetzA zur Verfügung gestellte Tool </a:t>
            </a:r>
            <a:r>
              <a:rPr lang="de-DE" b="1" dirty="0">
                <a:solidFill>
                  <a:srgbClr val="000000"/>
                </a:solidFill>
              </a:rPr>
              <a:t>„Watt Wächter“</a:t>
            </a:r>
            <a:r>
              <a:rPr lang="de-DE" dirty="0">
                <a:solidFill>
                  <a:srgbClr val="000000"/>
                </a:solidFill>
              </a:rPr>
              <a:t>.</a:t>
            </a:r>
          </a:p>
          <a:p>
            <a:pPr>
              <a:defRPr/>
            </a:pPr>
            <a:endParaRPr lang="de-DE" sz="400" dirty="0">
              <a:solidFill>
                <a:srgbClr val="000000"/>
              </a:solidFill>
            </a:endParaRPr>
          </a:p>
          <a:p>
            <a:pPr>
              <a:defRPr/>
            </a:pPr>
            <a:r>
              <a:rPr lang="de-DE" dirty="0">
                <a:solidFill>
                  <a:srgbClr val="000000"/>
                </a:solidFill>
              </a:rPr>
              <a:t>Die angefertigte Dokumentation ist bereitzuhalten und fortlaufend zu überprüfen, ob die Bedingungen, unter denen die Anzeige durchgeführt wurde, noch zutreffend sind. Bei wesentlichen Änderungen ist die Amateurfunkstelle erneut anzuzeigen.</a:t>
            </a:r>
          </a:p>
          <a:p>
            <a:pPr>
              <a:defRPr/>
            </a:pPr>
            <a:endParaRPr lang="de-DE" dirty="0">
              <a:solidFill>
                <a:srgbClr val="000000"/>
              </a:solidFill>
            </a:endParaRPr>
          </a:p>
          <a:p>
            <a:pPr>
              <a:defRPr/>
            </a:pPr>
            <a:endParaRPr lang="de-DE" dirty="0">
              <a:solidFill>
                <a:srgbClr val="000000"/>
              </a:solidFill>
              <a:latin typeface="Bosch Office Sans"/>
            </a:endParaRP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28</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2373833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Sicherheitsvorschriften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Beim Errichten von Außenantennenanlagen müssen die Bauvorschriften (bundeslandabhängig ) beachtet werden</a:t>
            </a:r>
          </a:p>
          <a:p>
            <a:pPr>
              <a:defRPr/>
            </a:pPr>
            <a:endParaRPr lang="de-DE" sz="400" dirty="0">
              <a:solidFill>
                <a:srgbClr val="000000"/>
              </a:solidFill>
            </a:endParaRPr>
          </a:p>
          <a:p>
            <a:pPr>
              <a:defRPr/>
            </a:pPr>
            <a:r>
              <a:rPr lang="de-DE" dirty="0">
                <a:solidFill>
                  <a:srgbClr val="000000"/>
                </a:solidFill>
              </a:rPr>
              <a:t>Bei elektrotechnischen Eigenbau-Einrichtungen sind die geltenden VDE Vorschriften einzuhalten</a:t>
            </a:r>
          </a:p>
          <a:p>
            <a:pPr>
              <a:defRPr/>
            </a:pPr>
            <a:endParaRPr lang="de-DE" sz="400" dirty="0">
              <a:solidFill>
                <a:srgbClr val="000000"/>
              </a:solidFill>
            </a:endParaRPr>
          </a:p>
          <a:p>
            <a:pPr>
              <a:defRPr/>
            </a:pPr>
            <a:r>
              <a:rPr lang="de-DE" dirty="0">
                <a:solidFill>
                  <a:srgbClr val="000000"/>
                </a:solidFill>
              </a:rPr>
              <a:t>VDE 0855-300 für den Potentialausgleich und die Erdung von Funkanalgen</a:t>
            </a:r>
          </a:p>
          <a:p>
            <a:pPr>
              <a:defRPr/>
            </a:pPr>
            <a:endParaRPr lang="de-DE" sz="400" dirty="0">
              <a:solidFill>
                <a:srgbClr val="000000"/>
              </a:solidFill>
            </a:endParaRPr>
          </a:p>
          <a:p>
            <a:pPr>
              <a:defRPr/>
            </a:pPr>
            <a:r>
              <a:rPr lang="de-DE" dirty="0">
                <a:solidFill>
                  <a:srgbClr val="000000"/>
                </a:solidFill>
              </a:rPr>
              <a:t>Bzgl. Blitzschutz von Antennenanlagen sind die geltenden VDE Vorschriften einzuhalten:</a:t>
            </a:r>
          </a:p>
          <a:p>
            <a:pPr lvl="1">
              <a:defRPr/>
            </a:pPr>
            <a:r>
              <a:rPr lang="de-DE" dirty="0"/>
              <a:t>VDE 0185-305 (gilt nur für Gebäude mit Blitzschutzsystem)</a:t>
            </a:r>
          </a:p>
          <a:p>
            <a:pPr lvl="1">
              <a:defRPr/>
            </a:pPr>
            <a:r>
              <a:rPr lang="de-DE" dirty="0"/>
              <a:t>Eine geeignete Verbindung zwischen Antennenrohr und Erdungsanlage ist demnach ein auf kürzestem Weg geführter Einzelmassivdraht mit einem Mindestquerschnitt von 16 mm</a:t>
            </a:r>
            <a:r>
              <a:rPr lang="de-DE" baseline="30000" dirty="0"/>
              <a:t>2</a:t>
            </a:r>
            <a:r>
              <a:rPr lang="de-DE" dirty="0"/>
              <a:t> Kupfer  (isoliert oder blank), 25 mm</a:t>
            </a:r>
            <a:r>
              <a:rPr lang="de-DE" baseline="30000" dirty="0"/>
              <a:t>2</a:t>
            </a:r>
            <a:r>
              <a:rPr lang="de-DE" dirty="0"/>
              <a:t> Aluminium (isoliert) oder 50 mm</a:t>
            </a:r>
            <a:r>
              <a:rPr lang="de-DE" baseline="30000" dirty="0"/>
              <a:t>2</a:t>
            </a:r>
            <a:r>
              <a:rPr lang="de-DE" dirty="0"/>
              <a:t> Stahl</a:t>
            </a:r>
            <a:endParaRPr lang="de-DE" dirty="0">
              <a:solidFill>
                <a:srgbClr val="000000"/>
              </a:solidFill>
            </a:endParaRPr>
          </a:p>
          <a:p>
            <a:pPr>
              <a:defRPr/>
            </a:pPr>
            <a:endParaRPr lang="de-DE" sz="400" dirty="0">
              <a:solidFill>
                <a:srgbClr val="000000"/>
              </a:solidFill>
            </a:endParaRPr>
          </a:p>
          <a:p>
            <a:pPr>
              <a:defRPr/>
            </a:pPr>
            <a:r>
              <a:rPr lang="de-DE" dirty="0">
                <a:solidFill>
                  <a:srgbClr val="000000"/>
                </a:solidFill>
              </a:rPr>
              <a:t>Bei Schäden, die durch eine Amateurfunkstelle hervorgerufen werden, haftet der Eigentümer/Betreiber der Amateurfunkstelle/Antennenanlage</a:t>
            </a: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29</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136362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Prüfungsinhalt: Kenntnisse von Vorschriften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b="1" dirty="0">
                <a:solidFill>
                  <a:srgbClr val="000000"/>
                </a:solidFill>
              </a:rPr>
              <a:t>International:</a:t>
            </a:r>
          </a:p>
          <a:p>
            <a:pPr lvl="1">
              <a:defRPr/>
            </a:pPr>
            <a:r>
              <a:rPr lang="de-DE" sz="1800" dirty="0">
                <a:solidFill>
                  <a:srgbClr val="000000"/>
                </a:solidFill>
              </a:rPr>
              <a:t>Radio </a:t>
            </a:r>
            <a:r>
              <a:rPr lang="de-DE" sz="1800" dirty="0" err="1">
                <a:solidFill>
                  <a:srgbClr val="000000"/>
                </a:solidFill>
              </a:rPr>
              <a:t>Regulations</a:t>
            </a:r>
            <a:r>
              <a:rPr lang="de-DE" sz="1800" dirty="0">
                <a:solidFill>
                  <a:srgbClr val="000000"/>
                </a:solidFill>
              </a:rPr>
              <a:t> (RR) der ITU</a:t>
            </a:r>
          </a:p>
          <a:p>
            <a:pPr lvl="1">
              <a:defRPr/>
            </a:pPr>
            <a:r>
              <a:rPr lang="de-DE" sz="1800" dirty="0">
                <a:solidFill>
                  <a:srgbClr val="000000"/>
                </a:solidFill>
              </a:rPr>
              <a:t>Definition Amateurfunkdienstes und des Amateurfunkdienstes über Satelliten</a:t>
            </a:r>
          </a:p>
          <a:p>
            <a:pPr lvl="1">
              <a:defRPr/>
            </a:pPr>
            <a:r>
              <a:rPr lang="de-DE" sz="1800" dirty="0">
                <a:solidFill>
                  <a:srgbClr val="000000"/>
                </a:solidFill>
              </a:rPr>
              <a:t>Definition der Amateurfunkstelle</a:t>
            </a:r>
          </a:p>
          <a:p>
            <a:pPr lvl="1">
              <a:defRPr/>
            </a:pPr>
            <a:r>
              <a:rPr lang="de-DE" sz="1800" dirty="0">
                <a:solidFill>
                  <a:srgbClr val="000000"/>
                </a:solidFill>
              </a:rPr>
              <a:t>Regelungen der CEPT</a:t>
            </a:r>
          </a:p>
          <a:p>
            <a:pPr>
              <a:defRPr/>
            </a:pPr>
            <a:endParaRPr lang="de-DE" sz="400" dirty="0">
              <a:solidFill>
                <a:srgbClr val="000000"/>
              </a:solidFill>
            </a:endParaRPr>
          </a:p>
          <a:p>
            <a:pPr marL="0" indent="0">
              <a:buNone/>
              <a:defRPr/>
            </a:pPr>
            <a:r>
              <a:rPr lang="de-DE" b="1" dirty="0">
                <a:solidFill>
                  <a:srgbClr val="000000"/>
                </a:solidFill>
              </a:rPr>
              <a:t>National (Deutschland):</a:t>
            </a:r>
          </a:p>
          <a:p>
            <a:pPr lvl="1">
              <a:defRPr/>
            </a:pPr>
            <a:r>
              <a:rPr lang="de-DE" sz="1800" dirty="0">
                <a:solidFill>
                  <a:srgbClr val="000000"/>
                </a:solidFill>
              </a:rPr>
              <a:t>Amateurfunkverordnung (AFuV)</a:t>
            </a:r>
          </a:p>
          <a:p>
            <a:pPr lvl="2">
              <a:defRPr/>
            </a:pPr>
            <a:r>
              <a:rPr lang="de-DE" sz="1600" dirty="0">
                <a:solidFill>
                  <a:srgbClr val="000000"/>
                </a:solidFill>
              </a:rPr>
              <a:t>Rufzeichen und Rufzeichenanwendung</a:t>
            </a:r>
          </a:p>
          <a:p>
            <a:pPr lvl="2">
              <a:defRPr/>
            </a:pPr>
            <a:r>
              <a:rPr lang="de-DE" sz="1600" dirty="0">
                <a:solidFill>
                  <a:srgbClr val="000000"/>
                </a:solidFill>
              </a:rPr>
              <a:t>Ausbildungsbetrieb</a:t>
            </a:r>
          </a:p>
          <a:p>
            <a:pPr lvl="2">
              <a:defRPr/>
            </a:pPr>
            <a:r>
              <a:rPr lang="de-DE" sz="1600" dirty="0">
                <a:solidFill>
                  <a:srgbClr val="000000"/>
                </a:solidFill>
              </a:rPr>
              <a:t>Klubstationen</a:t>
            </a:r>
          </a:p>
          <a:p>
            <a:pPr lvl="2">
              <a:defRPr/>
            </a:pPr>
            <a:r>
              <a:rPr lang="de-DE" sz="1600" dirty="0">
                <a:solidFill>
                  <a:srgbClr val="000000"/>
                </a:solidFill>
              </a:rPr>
              <a:t>Relaisfunkstellen und Funkbaken</a:t>
            </a:r>
          </a:p>
          <a:p>
            <a:pPr lvl="2">
              <a:defRPr/>
            </a:pPr>
            <a:r>
              <a:rPr lang="de-DE" sz="1600" dirty="0">
                <a:solidFill>
                  <a:srgbClr val="000000"/>
                </a:solidFill>
              </a:rPr>
              <a:t>Remote-Stationen</a:t>
            </a:r>
          </a:p>
          <a:p>
            <a:pPr lvl="2">
              <a:defRPr/>
            </a:pPr>
            <a:r>
              <a:rPr lang="de-DE" sz="1600" dirty="0">
                <a:solidFill>
                  <a:srgbClr val="000000"/>
                </a:solidFill>
              </a:rPr>
              <a:t>Frequenzbereiche und Frequenznutzungsparameter</a:t>
            </a:r>
          </a:p>
          <a:p>
            <a:pPr marL="0" marR="0" lvl="0" indent="0" algn="l" defTabSz="914333" rtl="0" eaLnBrk="1" fontAlgn="auto" latinLnBrk="0" hangingPunct="1">
              <a:lnSpc>
                <a:spcPct val="107000"/>
              </a:lnSpc>
              <a:spcBef>
                <a:spcPts val="500"/>
              </a:spcBef>
              <a:spcAft>
                <a:spcPts val="0"/>
              </a:spcAft>
              <a:buClrTx/>
              <a:buSzTx/>
              <a:buNone/>
              <a:tabLst/>
              <a:defRPr/>
            </a:pPr>
            <a:endParaRPr kumimoji="0" lang="de-DE" sz="1800" b="1" i="0" u="none" strike="noStrike" kern="1200" cap="none" spc="0" normalizeH="0" baseline="0" noProof="0" dirty="0">
              <a:ln>
                <a:noFill/>
              </a:ln>
              <a:solidFill>
                <a:srgbClr val="000000"/>
              </a:solidFill>
              <a:effectLst/>
              <a:uLnTx/>
              <a:uFillTx/>
              <a:ea typeface="+mn-ea"/>
              <a:cs typeface="+mn-cs"/>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7" name="Rechteck 6">
            <a:extLst>
              <a:ext uri="{FF2B5EF4-FFF2-40B4-BE49-F238E27FC236}">
                <a16:creationId xmlns:a16="http://schemas.microsoft.com/office/drawing/2014/main" id="{C46D4CD3-CCA9-2D42-C8C0-2E8EC4D032DF}"/>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249257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Sonstiges</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dirty="0">
                <a:solidFill>
                  <a:srgbClr val="000000"/>
                </a:solidFill>
              </a:rPr>
              <a:t>Wer über eine Zulassung zum Amateurfunkdienst und Zuteilung eines personengebundenen Rufzeichens verfügt muss </a:t>
            </a:r>
            <a:r>
              <a:rPr lang="de-DE" b="1" dirty="0">
                <a:solidFill>
                  <a:srgbClr val="000000"/>
                </a:solidFill>
              </a:rPr>
              <a:t>jährliche Frequenzschutzbeiträge</a:t>
            </a:r>
            <a:r>
              <a:rPr lang="de-DE" dirty="0">
                <a:solidFill>
                  <a:srgbClr val="000000"/>
                </a:solidFill>
              </a:rPr>
              <a:t> nach dem TKG und dem EMVG entrichten.</a:t>
            </a:r>
          </a:p>
          <a:p>
            <a:pPr marL="0" indent="0">
              <a:buNone/>
              <a:defRPr/>
            </a:pPr>
            <a:r>
              <a:rPr lang="de-DE" dirty="0">
                <a:solidFill>
                  <a:srgbClr val="000000"/>
                </a:solidFill>
              </a:rPr>
              <a:t>Werden diese nicht bezahlt, muss mit Maßnahmen nach den Vorschriften des Verwaltungs-Vollstreckungsgesetzes gerechnet werden.</a:t>
            </a: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30</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507420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A8B45-C453-B249-DD82-F0CBE335794B}"/>
            </a:ext>
          </a:extLst>
        </p:cNvPr>
        <p:cNvGrpSpPr/>
        <p:nvPr/>
      </p:nvGrpSpPr>
      <p:grpSpPr>
        <a:xfrm>
          <a:off x="0" y="0"/>
          <a:ext cx="0" cy="0"/>
          <a:chOff x="0" y="0"/>
          <a:chExt cx="0" cy="0"/>
        </a:xfrm>
      </p:grpSpPr>
      <p:sp>
        <p:nvSpPr>
          <p:cNvPr id="13" name="Rechteck 12">
            <a:extLst>
              <a:ext uri="{FF2B5EF4-FFF2-40B4-BE49-F238E27FC236}">
                <a16:creationId xmlns:a16="http://schemas.microsoft.com/office/drawing/2014/main" id="{C2292EDC-EBFF-2BDD-DC70-AC0BC5CE7EC5}"/>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82A2D037-2D47-0369-193D-7B897B99FFBA}"/>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F1538629-8296-E5AE-7446-D5E61300F7C3}"/>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a:extLst>
              <a:ext uri="{FF2B5EF4-FFF2-40B4-BE49-F238E27FC236}">
                <a16:creationId xmlns:a16="http://schemas.microsoft.com/office/drawing/2014/main" id="{55249039-FD87-F52F-DC7C-743EDBF4FF81}"/>
              </a:ext>
            </a:extLst>
          </p:cNvPr>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lang="de-DE" dirty="0">
                <a:solidFill>
                  <a:schemeClr val="tx1"/>
                </a:solidFill>
                <a:latin typeface="+mn-lt"/>
              </a:rPr>
              <a:t>Kenntnisse von Vorschriften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a:extLst>
              <a:ext uri="{FF2B5EF4-FFF2-40B4-BE49-F238E27FC236}">
                <a16:creationId xmlns:a16="http://schemas.microsoft.com/office/drawing/2014/main" id="{B69FB866-5305-8CC4-AFB4-D9D141E64F48}"/>
              </a:ext>
            </a:extLst>
          </p:cNvPr>
          <p:cNvSpPr txBox="1">
            <a:spLocks/>
          </p:cNvSpPr>
          <p:nvPr/>
        </p:nvSpPr>
        <p:spPr>
          <a:xfrm>
            <a:off x="258762" y="1296000"/>
            <a:ext cx="10450800" cy="4168800"/>
          </a:xfrm>
          <a:prstGeom prst="rect">
            <a:avLst/>
          </a:prstGeom>
        </p:spPr>
        <p:txBody>
          <a:bodyPr vert="horz" lIns="0" tIns="0" rIns="0" bIns="0" rtlCol="0" anchor="ctr">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lgn="ctr">
              <a:buNone/>
              <a:defRPr/>
            </a:pPr>
            <a:r>
              <a:rPr lang="de-DE" sz="6000" dirty="0">
                <a:solidFill>
                  <a:srgbClr val="000000"/>
                </a:solidFill>
              </a:rPr>
              <a:t>Danke für die Aufmerksamkeit</a:t>
            </a:r>
          </a:p>
          <a:p>
            <a:pPr marL="0" indent="0" algn="ctr">
              <a:buNone/>
              <a:defRPr/>
            </a:pPr>
            <a:r>
              <a:rPr lang="de-DE" sz="9600" dirty="0">
                <a:solidFill>
                  <a:srgbClr val="000000"/>
                </a:solidFill>
              </a:rPr>
              <a:t>Fragen?</a:t>
            </a:r>
            <a:endParaRPr lang="de-DE" dirty="0">
              <a:solidFill>
                <a:srgbClr val="000000"/>
              </a:solidFill>
            </a:endParaRPr>
          </a:p>
        </p:txBody>
      </p:sp>
      <p:sp>
        <p:nvSpPr>
          <p:cNvPr id="3" name="Foliennummernplatzhalter 2">
            <a:extLst>
              <a:ext uri="{FF2B5EF4-FFF2-40B4-BE49-F238E27FC236}">
                <a16:creationId xmlns:a16="http://schemas.microsoft.com/office/drawing/2014/main" id="{494AA92E-1168-3750-F451-ABD8631A2A19}"/>
              </a:ext>
            </a:extLst>
          </p:cNvPr>
          <p:cNvSpPr>
            <a:spLocks noGrp="1"/>
          </p:cNvSpPr>
          <p:nvPr>
            <p:ph type="sldNum" sz="quarter" idx="12"/>
          </p:nvPr>
        </p:nvSpPr>
        <p:spPr/>
        <p:txBody>
          <a:bodyPr/>
          <a:lstStyle/>
          <a:p>
            <a:fld id="{3307B100-4A02-46EA-9FCF-1AF3187D809C}" type="slidenum">
              <a:rPr lang="de-DE" smtClean="0">
                <a:solidFill>
                  <a:schemeClr val="tx1"/>
                </a:solidFill>
              </a:rPr>
              <a:t>31</a:t>
            </a:fld>
            <a:endParaRPr lang="de-DE" dirty="0">
              <a:solidFill>
                <a:schemeClr val="tx1"/>
              </a:solidFill>
            </a:endParaRPr>
          </a:p>
        </p:txBody>
      </p:sp>
      <p:sp>
        <p:nvSpPr>
          <p:cNvPr id="11" name="Textplatzhalter 2">
            <a:extLst>
              <a:ext uri="{FF2B5EF4-FFF2-40B4-BE49-F238E27FC236}">
                <a16:creationId xmlns:a16="http://schemas.microsoft.com/office/drawing/2014/main" id="{F6EB7CDA-3190-323F-AF2C-98EA4CFB7CD4}"/>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16920213-80BE-17EC-ECB7-B41A441C23EF}"/>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4E357E29-C0B7-7853-9FAE-362A66DF2569}"/>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263ACB90-98A3-AC8E-0ABB-2A374D39E3BB}"/>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332D9117-7B54-11F9-E78F-94B3F7688930}"/>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3692151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Prüfungsinhalt: Kenntnisse von Vorschriften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b="1" dirty="0">
                <a:solidFill>
                  <a:srgbClr val="000000"/>
                </a:solidFill>
              </a:rPr>
              <a:t>National (Deutschland):</a:t>
            </a:r>
          </a:p>
          <a:p>
            <a:pPr lvl="1">
              <a:defRPr/>
            </a:pPr>
            <a:r>
              <a:rPr lang="de-DE" sz="1800" dirty="0">
                <a:solidFill>
                  <a:srgbClr val="000000"/>
                </a:solidFill>
              </a:rPr>
              <a:t>Amateurfunkgesetz (AFuG)</a:t>
            </a:r>
          </a:p>
          <a:p>
            <a:pPr lvl="1">
              <a:defRPr/>
            </a:pPr>
            <a:r>
              <a:rPr lang="de-DE" sz="1800" dirty="0">
                <a:solidFill>
                  <a:srgbClr val="000000"/>
                </a:solidFill>
              </a:rPr>
              <a:t>Telekommunikationsgesetz (TKG)</a:t>
            </a:r>
          </a:p>
          <a:p>
            <a:pPr lvl="1">
              <a:defRPr/>
            </a:pPr>
            <a:r>
              <a:rPr lang="de-DE" sz="1800" dirty="0">
                <a:solidFill>
                  <a:srgbClr val="000000"/>
                </a:solidFill>
              </a:rPr>
              <a:t>Telekommunikation-Telemedien-Datenschutz-Gesetz (TTDSG)</a:t>
            </a:r>
          </a:p>
          <a:p>
            <a:pPr lvl="1">
              <a:defRPr/>
            </a:pPr>
            <a:r>
              <a:rPr lang="de-DE" sz="1800" dirty="0">
                <a:solidFill>
                  <a:srgbClr val="000000"/>
                </a:solidFill>
              </a:rPr>
              <a:t>Gesetz über die Elektromagnetische Verträglichkeit von Geräten (EMVG), Störfälle</a:t>
            </a:r>
          </a:p>
          <a:p>
            <a:pPr lvl="1">
              <a:defRPr/>
            </a:pPr>
            <a:r>
              <a:rPr lang="de-DE" sz="1800" dirty="0">
                <a:solidFill>
                  <a:srgbClr val="000000"/>
                </a:solidFill>
              </a:rPr>
              <a:t>Gesetz über die Bereitstellung von Funkanalgen auf dem Markt (</a:t>
            </a:r>
            <a:r>
              <a:rPr lang="de-DE" sz="1800" dirty="0" err="1">
                <a:solidFill>
                  <a:srgbClr val="000000"/>
                </a:solidFill>
              </a:rPr>
              <a:t>FuAG</a:t>
            </a:r>
            <a:r>
              <a:rPr lang="de-DE" sz="1800" dirty="0">
                <a:solidFill>
                  <a:srgbClr val="000000"/>
                </a:solidFill>
              </a:rPr>
              <a:t>)</a:t>
            </a:r>
          </a:p>
          <a:p>
            <a:pPr lvl="1">
              <a:defRPr/>
            </a:pPr>
            <a:r>
              <a:rPr lang="de-DE" sz="1800" dirty="0">
                <a:solidFill>
                  <a:srgbClr val="000000"/>
                </a:solidFill>
              </a:rPr>
              <a:t>EMVU (elektromagnetische Umweltverträglichkeit)</a:t>
            </a:r>
          </a:p>
          <a:p>
            <a:pPr lvl="1">
              <a:defRPr/>
            </a:pPr>
            <a:r>
              <a:rPr lang="de-DE" sz="1800" dirty="0">
                <a:solidFill>
                  <a:srgbClr val="000000"/>
                </a:solidFill>
              </a:rPr>
              <a:t>BEMFV (Verordnung über das Nachweisverfahren zur Begrenzung elektromagnetischer Felder)</a:t>
            </a:r>
          </a:p>
          <a:p>
            <a:pPr lvl="1">
              <a:defRPr/>
            </a:pPr>
            <a:r>
              <a:rPr lang="de-DE" sz="1800" dirty="0">
                <a:solidFill>
                  <a:srgbClr val="000000"/>
                </a:solidFill>
              </a:rPr>
              <a:t>Sicherheitsvorschriften</a:t>
            </a:r>
          </a:p>
          <a:p>
            <a:pPr marL="0" marR="0" lvl="0" indent="0" algn="l" defTabSz="914333" rtl="0" eaLnBrk="1" fontAlgn="auto" latinLnBrk="0" hangingPunct="1">
              <a:lnSpc>
                <a:spcPct val="107000"/>
              </a:lnSpc>
              <a:spcBef>
                <a:spcPts val="500"/>
              </a:spcBef>
              <a:spcAft>
                <a:spcPts val="0"/>
              </a:spcAft>
              <a:buClrTx/>
              <a:buSzTx/>
              <a:buNone/>
              <a:tabLst/>
              <a:defRPr/>
            </a:pPr>
            <a:endParaRPr kumimoji="0" lang="de-DE" sz="1800" b="1" i="0" u="none" strike="noStrike" kern="1200" cap="none" spc="0" normalizeH="0" baseline="0" noProof="0" dirty="0">
              <a:ln>
                <a:noFill/>
              </a:ln>
              <a:solidFill>
                <a:srgbClr val="000000"/>
              </a:solidFill>
              <a:effectLst/>
              <a:uLnTx/>
              <a:uFillTx/>
              <a:ea typeface="+mn-ea"/>
              <a:cs typeface="+mn-cs"/>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4</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7" name="Rechteck 6">
            <a:extLst>
              <a:ext uri="{FF2B5EF4-FFF2-40B4-BE49-F238E27FC236}">
                <a16:creationId xmlns:a16="http://schemas.microsoft.com/office/drawing/2014/main" id="{9C3D3E86-B4ED-EA5C-EEAE-BA582D02FC57}"/>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222187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Radio </a:t>
            </a:r>
            <a:r>
              <a:rPr lang="de-DE" dirty="0">
                <a:solidFill>
                  <a:schemeClr val="tx1"/>
                </a:solidFill>
                <a:latin typeface="+mn-lt"/>
              </a:rPr>
              <a:t>R</a:t>
            </a:r>
            <a:r>
              <a:rPr kumimoji="0" lang="de-DE" sz="2800" b="0" i="0" u="none" strike="noStrike" kern="1200" cap="none" spc="0" normalizeH="0" baseline="0" noProof="0" dirty="0" err="1">
                <a:ln>
                  <a:noFill/>
                </a:ln>
                <a:solidFill>
                  <a:schemeClr val="tx1"/>
                </a:solidFill>
                <a:effectLst/>
                <a:uLnTx/>
                <a:uFillTx/>
                <a:latin typeface="+mn-lt"/>
                <a:ea typeface="+mj-ea"/>
                <a:cs typeface="+mj-cs"/>
              </a:rPr>
              <a:t>egulations</a:t>
            </a:r>
            <a:r>
              <a:rPr kumimoji="0" lang="de-DE" sz="2800" b="0" i="0" u="none" strike="noStrike" kern="1200" cap="none" spc="0" normalizeH="0" baseline="0" noProof="0" dirty="0">
                <a:ln>
                  <a:noFill/>
                </a:ln>
                <a:solidFill>
                  <a:schemeClr val="tx1"/>
                </a:solidFill>
                <a:effectLst/>
                <a:uLnTx/>
                <a:uFillTx/>
                <a:latin typeface="+mn-lt"/>
                <a:ea typeface="+mj-ea"/>
                <a:cs typeface="+mj-cs"/>
              </a:rPr>
              <a:t> (ITU RR)</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International ist der Amateurfunkdienst in den Radio </a:t>
            </a:r>
            <a:r>
              <a:rPr lang="de-DE" dirty="0" err="1">
                <a:solidFill>
                  <a:srgbClr val="000000"/>
                </a:solidFill>
              </a:rPr>
              <a:t>Regulations</a:t>
            </a:r>
            <a:r>
              <a:rPr lang="de-DE" dirty="0">
                <a:solidFill>
                  <a:srgbClr val="000000"/>
                </a:solidFill>
              </a:rPr>
              <a:t> (RR) der ITU definiert</a:t>
            </a:r>
          </a:p>
          <a:p>
            <a:pPr>
              <a:defRPr/>
            </a:pPr>
            <a:endParaRPr lang="de-DE" sz="400" dirty="0">
              <a:solidFill>
                <a:srgbClr val="000000"/>
              </a:solidFill>
            </a:endParaRPr>
          </a:p>
          <a:p>
            <a:pPr>
              <a:defRPr/>
            </a:pPr>
            <a:r>
              <a:rPr lang="de-DE" dirty="0">
                <a:solidFill>
                  <a:srgbClr val="000000"/>
                </a:solidFill>
              </a:rPr>
              <a:t>Der Amateurfunkdienst (auch der über Satelliten) dient nach der Begriffsbestimmung in den RR:</a:t>
            </a:r>
          </a:p>
          <a:p>
            <a:pPr lvl="1">
              <a:defRPr/>
            </a:pPr>
            <a:r>
              <a:rPr lang="de-DE" dirty="0">
                <a:solidFill>
                  <a:srgbClr val="000000"/>
                </a:solidFill>
              </a:rPr>
              <a:t>zur eigenen Ausbildung</a:t>
            </a:r>
          </a:p>
          <a:p>
            <a:pPr lvl="1">
              <a:defRPr/>
            </a:pPr>
            <a:r>
              <a:rPr lang="de-DE" dirty="0">
                <a:solidFill>
                  <a:srgbClr val="000000"/>
                </a:solidFill>
              </a:rPr>
              <a:t>für den Funkverkehr der Funkamateure untereinander</a:t>
            </a:r>
          </a:p>
          <a:p>
            <a:pPr lvl="1">
              <a:defRPr/>
            </a:pPr>
            <a:r>
              <a:rPr lang="de-DE" dirty="0">
                <a:solidFill>
                  <a:srgbClr val="000000"/>
                </a:solidFill>
              </a:rPr>
              <a:t>für technische Studien</a:t>
            </a:r>
          </a:p>
          <a:p>
            <a:pPr>
              <a:defRPr/>
            </a:pPr>
            <a:endParaRPr lang="de-DE" sz="400" dirty="0">
              <a:solidFill>
                <a:srgbClr val="000000"/>
              </a:solidFill>
            </a:endParaRPr>
          </a:p>
          <a:p>
            <a:pPr>
              <a:defRPr/>
            </a:pPr>
            <a:r>
              <a:rPr lang="de-DE" b="1" dirty="0">
                <a:solidFill>
                  <a:srgbClr val="000000"/>
                </a:solidFill>
              </a:rPr>
              <a:t>Funkamateure</a:t>
            </a:r>
            <a:r>
              <a:rPr lang="de-DE" dirty="0">
                <a:solidFill>
                  <a:srgbClr val="000000"/>
                </a:solidFill>
              </a:rPr>
              <a:t> sind nach den RR ordnungsgemäß befugte Personen, die sich ausschließlich mit persönlichem Ziel und </a:t>
            </a:r>
            <a:r>
              <a:rPr lang="de-DE" b="1" dirty="0">
                <a:solidFill>
                  <a:srgbClr val="000000"/>
                </a:solidFill>
              </a:rPr>
              <a:t>ohne finanzielle Interessen</a:t>
            </a:r>
            <a:r>
              <a:rPr lang="de-DE" dirty="0">
                <a:solidFill>
                  <a:srgbClr val="000000"/>
                </a:solidFill>
              </a:rPr>
              <a:t> für Funktechnik interessieren</a:t>
            </a:r>
          </a:p>
          <a:p>
            <a:pPr>
              <a:defRPr/>
            </a:pPr>
            <a:endParaRPr lang="de-DE" sz="400" dirty="0">
              <a:solidFill>
                <a:srgbClr val="000000"/>
              </a:solidFill>
            </a:endParaRPr>
          </a:p>
          <a:p>
            <a:pPr>
              <a:defRPr/>
            </a:pPr>
            <a:r>
              <a:rPr lang="de-DE" dirty="0">
                <a:solidFill>
                  <a:srgbClr val="000000"/>
                </a:solidFill>
              </a:rPr>
              <a:t>Eine Funkstelle (allgemein) besteht sinngemäß nach den RR aus Sendern, Empfängern oder Transceivern und Zusatzeinrichtungen, die zum Betrieb an einem Ort erforderlich sind</a:t>
            </a:r>
          </a:p>
          <a:p>
            <a:pPr>
              <a:defRPr/>
            </a:pPr>
            <a:endParaRPr lang="de-DE" sz="400" dirty="0">
              <a:solidFill>
                <a:srgbClr val="000000"/>
              </a:solidFill>
            </a:endParaRPr>
          </a:p>
          <a:p>
            <a:pPr>
              <a:defRPr/>
            </a:pPr>
            <a:r>
              <a:rPr lang="de-DE" dirty="0">
                <a:solidFill>
                  <a:srgbClr val="000000"/>
                </a:solidFill>
              </a:rPr>
              <a:t>Eine </a:t>
            </a:r>
            <a:r>
              <a:rPr lang="de-DE" b="1" dirty="0">
                <a:solidFill>
                  <a:srgbClr val="000000"/>
                </a:solidFill>
              </a:rPr>
              <a:t>Amateurfunkstelle</a:t>
            </a:r>
            <a:r>
              <a:rPr lang="de-DE" dirty="0">
                <a:solidFill>
                  <a:srgbClr val="000000"/>
                </a:solidFill>
              </a:rPr>
              <a:t> ist in den RR definiert als eine </a:t>
            </a:r>
            <a:r>
              <a:rPr lang="de-DE" b="1" dirty="0">
                <a:solidFill>
                  <a:srgbClr val="000000"/>
                </a:solidFill>
              </a:rPr>
              <a:t>Funkstelle des Amateurfunkdienstes</a:t>
            </a:r>
          </a:p>
          <a:p>
            <a:pPr>
              <a:defRPr/>
            </a:pPr>
            <a:endParaRPr lang="de-DE" sz="400" dirty="0">
              <a:solidFill>
                <a:srgbClr val="000000"/>
              </a:solidFill>
            </a:endParaRPr>
          </a:p>
          <a:p>
            <a:pPr>
              <a:defRPr/>
            </a:pPr>
            <a:r>
              <a:rPr lang="de-DE" dirty="0">
                <a:solidFill>
                  <a:srgbClr val="000000"/>
                </a:solidFill>
              </a:rPr>
              <a:t>Allgemeine Regelungen der RR gelten auch für den Amateurfunkdienst</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5</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36166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Radio </a:t>
            </a:r>
            <a:r>
              <a:rPr lang="de-DE" dirty="0">
                <a:solidFill>
                  <a:schemeClr val="tx1"/>
                </a:solidFill>
                <a:latin typeface="+mn-lt"/>
              </a:rPr>
              <a:t>R</a:t>
            </a:r>
            <a:r>
              <a:rPr kumimoji="0" lang="de-DE" sz="2800" b="0" i="0" u="none" strike="noStrike" kern="1200" cap="none" spc="0" normalizeH="0" baseline="0" noProof="0" dirty="0" err="1">
                <a:ln>
                  <a:noFill/>
                </a:ln>
                <a:solidFill>
                  <a:schemeClr val="tx1"/>
                </a:solidFill>
                <a:effectLst/>
                <a:uLnTx/>
                <a:uFillTx/>
                <a:latin typeface="+mn-lt"/>
                <a:ea typeface="+mj-ea"/>
                <a:cs typeface="+mj-cs"/>
              </a:rPr>
              <a:t>egulations</a:t>
            </a:r>
            <a:r>
              <a:rPr kumimoji="0" lang="de-DE" sz="2800" b="0" i="0" u="none" strike="noStrike" kern="1200" cap="none" spc="0" normalizeH="0" baseline="0" noProof="0" dirty="0">
                <a:ln>
                  <a:noFill/>
                </a:ln>
                <a:solidFill>
                  <a:schemeClr val="tx1"/>
                </a:solidFill>
                <a:effectLst/>
                <a:uLnTx/>
                <a:uFillTx/>
                <a:latin typeface="+mn-lt"/>
                <a:ea typeface="+mj-ea"/>
                <a:cs typeface="+mj-cs"/>
              </a:rPr>
              <a:t> (ITU RR)</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Hinsichtlich Amateurfunkverkehr legen die RR fest, dass </a:t>
            </a:r>
            <a:r>
              <a:rPr lang="de-DE" b="1" dirty="0">
                <a:solidFill>
                  <a:srgbClr val="000000"/>
                </a:solidFill>
              </a:rPr>
              <a:t>Funkverkehr</a:t>
            </a:r>
            <a:r>
              <a:rPr lang="de-DE" dirty="0">
                <a:solidFill>
                  <a:srgbClr val="000000"/>
                </a:solidFill>
              </a:rPr>
              <a:t> zwischen Amateurfunkstellen verschiedener Länder auf Mitteilungen im Zusammenhang mit dem definitionsgemäßen Zweck des Amateurfunkdienstes und auf </a:t>
            </a:r>
            <a:r>
              <a:rPr lang="de-DE" b="1" dirty="0">
                <a:solidFill>
                  <a:srgbClr val="000000"/>
                </a:solidFill>
              </a:rPr>
              <a:t>Bemerkungen persönlicher Art </a:t>
            </a:r>
            <a:r>
              <a:rPr lang="de-DE" dirty="0">
                <a:solidFill>
                  <a:srgbClr val="000000"/>
                </a:solidFill>
              </a:rPr>
              <a:t>zu beschränken ist</a:t>
            </a:r>
          </a:p>
          <a:p>
            <a:pPr>
              <a:defRPr/>
            </a:pPr>
            <a:endParaRPr lang="de-DE" sz="400" dirty="0">
              <a:solidFill>
                <a:srgbClr val="000000"/>
              </a:solidFill>
            </a:endParaRPr>
          </a:p>
          <a:p>
            <a:pPr>
              <a:defRPr/>
            </a:pPr>
            <a:r>
              <a:rPr lang="de-DE" dirty="0">
                <a:solidFill>
                  <a:srgbClr val="000000"/>
                </a:solidFill>
              </a:rPr>
              <a:t>Amateurfunkverkehr ist allgemein in </a:t>
            </a:r>
            <a:r>
              <a:rPr lang="de-DE" b="1" dirty="0">
                <a:solidFill>
                  <a:srgbClr val="000000"/>
                </a:solidFill>
              </a:rPr>
              <a:t>offener, unverschlüsselter Sprach</a:t>
            </a:r>
            <a:r>
              <a:rPr lang="de-DE" dirty="0">
                <a:solidFill>
                  <a:srgbClr val="000000"/>
                </a:solidFill>
              </a:rPr>
              <a:t>e durchzuführen. Dazu gehören z.B. auch digitale Übertragungsverfahren sowie amateurfunkspezifische Betriebsabkürzungen.</a:t>
            </a:r>
            <a:br>
              <a:rPr lang="de-DE" dirty="0">
                <a:solidFill>
                  <a:srgbClr val="000000"/>
                </a:solidFill>
              </a:rPr>
            </a:br>
            <a:r>
              <a:rPr lang="de-DE" dirty="0">
                <a:solidFill>
                  <a:srgbClr val="000000"/>
                </a:solidFill>
              </a:rPr>
              <a:t>Aber: Steuersignale zwischen Bodenkontrollstationen auf der Erde und Amateurfunksatelliten dürfen zum Zwecke der Verschleierung verschlüsselt werden</a:t>
            </a:r>
          </a:p>
          <a:p>
            <a:pPr>
              <a:defRPr/>
            </a:pPr>
            <a:endParaRPr lang="de-DE" sz="400" dirty="0">
              <a:solidFill>
                <a:srgbClr val="000000"/>
              </a:solidFill>
            </a:endParaRPr>
          </a:p>
          <a:p>
            <a:pPr>
              <a:defRPr/>
            </a:pPr>
            <a:r>
              <a:rPr lang="de-DE" dirty="0">
                <a:solidFill>
                  <a:srgbClr val="000000"/>
                </a:solidFill>
              </a:rPr>
              <a:t>Bezüglich der Morsequalifikation für Funkamateure ist in den RR festgelegt, dass die nationale Verwaltung eines jeden Landes eigenständig festlegt, ob eine Morseprüfung erforderlich ist</a:t>
            </a:r>
          </a:p>
          <a:p>
            <a:pPr>
              <a:defRPr/>
            </a:pPr>
            <a:endParaRPr lang="de-DE" sz="400" dirty="0">
              <a:solidFill>
                <a:srgbClr val="000000"/>
              </a:solidFill>
            </a:endParaRPr>
          </a:p>
          <a:p>
            <a:pPr>
              <a:defRPr/>
            </a:pPr>
            <a:r>
              <a:rPr lang="de-DE" dirty="0">
                <a:solidFill>
                  <a:srgbClr val="000000"/>
                </a:solidFill>
              </a:rPr>
              <a:t>In den RR sind u.a. auch die Präfixe (Landeskenner) für Amateurfunkrufzeichen international geregelt und auch die Bedeutung der im Amateurfunk gebräuchlichen Q-Gruppen</a:t>
            </a: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6</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312810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Radio </a:t>
            </a:r>
            <a:r>
              <a:rPr lang="de-DE" dirty="0">
                <a:solidFill>
                  <a:schemeClr val="tx1"/>
                </a:solidFill>
                <a:latin typeface="+mn-lt"/>
              </a:rPr>
              <a:t>R</a:t>
            </a:r>
            <a:r>
              <a:rPr kumimoji="0" lang="de-DE" sz="2800" b="0" i="0" u="none" strike="noStrike" kern="1200" cap="none" spc="0" normalizeH="0" baseline="0" noProof="0" dirty="0" err="1">
                <a:ln>
                  <a:noFill/>
                </a:ln>
                <a:solidFill>
                  <a:schemeClr val="tx1"/>
                </a:solidFill>
                <a:effectLst/>
                <a:uLnTx/>
                <a:uFillTx/>
                <a:latin typeface="+mn-lt"/>
                <a:ea typeface="+mj-ea"/>
                <a:cs typeface="+mj-cs"/>
              </a:rPr>
              <a:t>egulations</a:t>
            </a:r>
            <a:r>
              <a:rPr kumimoji="0" lang="de-DE" sz="2800" b="0" i="0" u="none" strike="noStrike" kern="1200" cap="none" spc="0" normalizeH="0" baseline="0" noProof="0" dirty="0">
                <a:ln>
                  <a:noFill/>
                </a:ln>
                <a:solidFill>
                  <a:schemeClr val="tx1"/>
                </a:solidFill>
                <a:effectLst/>
                <a:uLnTx/>
                <a:uFillTx/>
                <a:latin typeface="+mn-lt"/>
                <a:ea typeface="+mj-ea"/>
                <a:cs typeface="+mj-cs"/>
              </a:rPr>
              <a:t> (ITU RR)</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dirty="0">
                <a:solidFill>
                  <a:srgbClr val="000000"/>
                </a:solidFill>
              </a:rPr>
              <a:t>In den RR wird die Erde in drei verschiedene Regionen eingeteilt:</a:t>
            </a:r>
          </a:p>
          <a:p>
            <a:pPr marL="233983" lvl="1" indent="0">
              <a:buNone/>
              <a:defRPr/>
            </a:pPr>
            <a:r>
              <a:rPr lang="de-DE" b="1" dirty="0">
                <a:solidFill>
                  <a:srgbClr val="000000"/>
                </a:solidFill>
              </a:rPr>
              <a:t>Region 1</a:t>
            </a:r>
            <a:r>
              <a:rPr lang="de-DE" dirty="0">
                <a:solidFill>
                  <a:srgbClr val="000000"/>
                </a:solidFill>
              </a:rPr>
              <a:t>: 	Europa, Afrika, Vorderasien (ohne Iran), Russland, Kasachstan, Turkmenistan, Usbekistan, 			Tadschikistan, Kirgistan, Mongolei</a:t>
            </a:r>
          </a:p>
          <a:p>
            <a:pPr>
              <a:defRPr/>
            </a:pPr>
            <a:endParaRPr lang="de-DE" sz="400" dirty="0">
              <a:solidFill>
                <a:srgbClr val="000000"/>
              </a:solidFill>
            </a:endParaRPr>
          </a:p>
          <a:p>
            <a:pPr marL="233983" lvl="1" indent="0">
              <a:buNone/>
              <a:defRPr/>
            </a:pPr>
            <a:r>
              <a:rPr lang="de-DE" b="1" dirty="0">
                <a:solidFill>
                  <a:srgbClr val="000000"/>
                </a:solidFill>
              </a:rPr>
              <a:t>Region 2</a:t>
            </a:r>
            <a:r>
              <a:rPr lang="de-DE" dirty="0">
                <a:solidFill>
                  <a:srgbClr val="000000"/>
                </a:solidFill>
              </a:rPr>
              <a:t>: 	Nord- und Südamerika, Karibik, Grönland, Hawaii</a:t>
            </a:r>
          </a:p>
          <a:p>
            <a:pPr>
              <a:defRPr/>
            </a:pPr>
            <a:endParaRPr lang="de-DE" sz="400" dirty="0">
              <a:solidFill>
                <a:srgbClr val="000000"/>
              </a:solidFill>
            </a:endParaRPr>
          </a:p>
          <a:p>
            <a:pPr marL="233983" lvl="1" indent="0">
              <a:buNone/>
              <a:defRPr/>
            </a:pPr>
            <a:r>
              <a:rPr lang="de-DE" b="1" dirty="0">
                <a:solidFill>
                  <a:srgbClr val="000000"/>
                </a:solidFill>
              </a:rPr>
              <a:t>Region 3</a:t>
            </a:r>
            <a:r>
              <a:rPr lang="de-DE" dirty="0">
                <a:solidFill>
                  <a:srgbClr val="000000"/>
                </a:solidFill>
              </a:rPr>
              <a:t>: 	Australien, Neuseeland, Ozeanien und Asien (ohne in Region 1 genannten asiatischen Länder)</a:t>
            </a:r>
          </a:p>
          <a:p>
            <a:pPr marL="0" indent="-21598">
              <a:buNone/>
              <a:defRPr/>
            </a:pPr>
            <a:endParaRPr lang="de-DE" sz="400" dirty="0">
              <a:solidFill>
                <a:srgbClr val="000000"/>
              </a:solidFill>
            </a:endParaRPr>
          </a:p>
          <a:p>
            <a:pPr lvl="1">
              <a:defRPr/>
            </a:pPr>
            <a:r>
              <a:rPr lang="de-DE" dirty="0">
                <a:solidFill>
                  <a:srgbClr val="000000"/>
                </a:solidFill>
              </a:rPr>
              <a:t>In den Regionen können so unterschiedliche Frequenzbereichszuweisungen für die Funkdienste vorgenommen werden</a:t>
            </a:r>
          </a:p>
          <a:p>
            <a:pPr>
              <a:defRPr/>
            </a:pPr>
            <a:endParaRPr lang="de-DE" dirty="0">
              <a:solidFill>
                <a:srgbClr val="000000"/>
              </a:solidFill>
            </a:endParaRPr>
          </a:p>
          <a:p>
            <a:pPr>
              <a:defRPr/>
            </a:pPr>
            <a:r>
              <a:rPr lang="de-DE" dirty="0">
                <a:solidFill>
                  <a:srgbClr val="000000"/>
                </a:solidFill>
              </a:rPr>
              <a:t>Merke:</a:t>
            </a:r>
          </a:p>
          <a:p>
            <a:pPr lvl="1">
              <a:defRPr/>
            </a:pPr>
            <a:r>
              <a:rPr lang="de-DE" dirty="0">
                <a:solidFill>
                  <a:srgbClr val="000000"/>
                </a:solidFill>
              </a:rPr>
              <a:t>Eine Versuchsfunkstelle ist keine Amateurfunkstelle</a:t>
            </a:r>
          </a:p>
          <a:p>
            <a:pPr lvl="1">
              <a:defRPr/>
            </a:pPr>
            <a:r>
              <a:rPr lang="de-DE" dirty="0">
                <a:solidFill>
                  <a:srgbClr val="000000"/>
                </a:solidFill>
              </a:rPr>
              <a:t>Einrichtungen anderer Funkdienste oder Funkanwendungen sind keine Amateurfunkstelle:</a:t>
            </a:r>
          </a:p>
          <a:p>
            <a:pPr lvl="2">
              <a:defRPr/>
            </a:pPr>
            <a:r>
              <a:rPr lang="de-DE" dirty="0">
                <a:solidFill>
                  <a:srgbClr val="000000"/>
                </a:solidFill>
              </a:rPr>
              <a:t>Z.B. LPD, CB-Funk („27MHz“)</a:t>
            </a: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7</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14350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CEPT (bzgl. Amateurfunk im Ausland)</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t>CEPT = Conférence Européenne des Administrations des </a:t>
            </a:r>
            <a:r>
              <a:rPr lang="de-DE" dirty="0" err="1"/>
              <a:t>Postes</a:t>
            </a:r>
            <a:r>
              <a:rPr lang="de-DE" dirty="0"/>
              <a:t> et des </a:t>
            </a:r>
            <a:r>
              <a:rPr lang="de-DE" dirty="0" err="1"/>
              <a:t>Télécommunications</a:t>
            </a:r>
            <a:endParaRPr lang="de-DE" dirty="0"/>
          </a:p>
          <a:p>
            <a:pPr>
              <a:defRPr/>
            </a:pPr>
            <a:endParaRPr lang="de-DE" sz="400" dirty="0"/>
          </a:p>
          <a:p>
            <a:pPr>
              <a:defRPr/>
            </a:pPr>
            <a:r>
              <a:rPr lang="de-DE" dirty="0"/>
              <a:t>Abkommen zur Regelung von Funkbetrieb bei </a:t>
            </a:r>
            <a:r>
              <a:rPr lang="de-DE" u="sng" dirty="0"/>
              <a:t>vorübergehendem</a:t>
            </a:r>
            <a:r>
              <a:rPr lang="de-DE" dirty="0"/>
              <a:t>* Aufenthalt im Ausland und die gegenseitige Anerkennung von Amateurfunkzeugnissen </a:t>
            </a:r>
            <a:r>
              <a:rPr lang="de-DE" dirty="0">
                <a:sym typeface="Wingdings" panose="05000000000000000000" pitchFamily="2" charset="2"/>
              </a:rPr>
              <a:t> CEPT-Empfehlungen</a:t>
            </a:r>
          </a:p>
          <a:p>
            <a:pPr lvl="1">
              <a:defRPr/>
            </a:pPr>
            <a:r>
              <a:rPr lang="de-DE" dirty="0">
                <a:solidFill>
                  <a:srgbClr val="000000"/>
                </a:solidFill>
              </a:rPr>
              <a:t>ECC Report 89: 		regelt die Klasse N</a:t>
            </a:r>
          </a:p>
          <a:p>
            <a:pPr lvl="1">
              <a:defRPr/>
            </a:pPr>
            <a:r>
              <a:rPr lang="de-DE" b="1" dirty="0">
                <a:solidFill>
                  <a:srgbClr val="000000"/>
                </a:solidFill>
              </a:rPr>
              <a:t>ECC Report (05) 06</a:t>
            </a:r>
            <a:r>
              <a:rPr lang="de-DE" dirty="0">
                <a:solidFill>
                  <a:srgbClr val="000000"/>
                </a:solidFill>
              </a:rPr>
              <a:t>: 	regelt die </a:t>
            </a:r>
            <a:r>
              <a:rPr lang="de-DE" b="1" dirty="0">
                <a:solidFill>
                  <a:srgbClr val="000000"/>
                </a:solidFill>
              </a:rPr>
              <a:t>Klasse E</a:t>
            </a:r>
            <a:r>
              <a:rPr lang="de-DE" dirty="0">
                <a:solidFill>
                  <a:srgbClr val="000000"/>
                </a:solidFill>
              </a:rPr>
              <a:t>	(Grundlage für ECC Report (05) 06 ist ERC Report 32)</a:t>
            </a:r>
          </a:p>
          <a:p>
            <a:pPr lvl="1">
              <a:defRPr/>
            </a:pPr>
            <a:r>
              <a:rPr lang="de-DE" b="1" dirty="0">
                <a:solidFill>
                  <a:srgbClr val="000000"/>
                </a:solidFill>
              </a:rPr>
              <a:t>T/R 61-01</a:t>
            </a:r>
            <a:r>
              <a:rPr lang="de-DE" dirty="0">
                <a:solidFill>
                  <a:srgbClr val="000000"/>
                </a:solidFill>
              </a:rPr>
              <a:t>:		regelt die </a:t>
            </a:r>
            <a:r>
              <a:rPr lang="de-DE" b="1" dirty="0">
                <a:solidFill>
                  <a:srgbClr val="000000"/>
                </a:solidFill>
              </a:rPr>
              <a:t>Klasse A</a:t>
            </a:r>
          </a:p>
          <a:p>
            <a:pPr lvl="1">
              <a:defRPr/>
            </a:pPr>
            <a:r>
              <a:rPr lang="de-DE" b="1" dirty="0">
                <a:solidFill>
                  <a:srgbClr val="000000"/>
                </a:solidFill>
              </a:rPr>
              <a:t>T/R 61-02</a:t>
            </a:r>
            <a:r>
              <a:rPr lang="de-DE" dirty="0">
                <a:solidFill>
                  <a:srgbClr val="000000"/>
                </a:solidFill>
              </a:rPr>
              <a:t>:	</a:t>
            </a:r>
            <a:r>
              <a:rPr lang="de-DE" b="1" dirty="0">
                <a:solidFill>
                  <a:srgbClr val="000000"/>
                </a:solidFill>
              </a:rPr>
              <a:t>HAREC</a:t>
            </a:r>
            <a:r>
              <a:rPr lang="de-DE" dirty="0">
                <a:solidFill>
                  <a:srgbClr val="000000"/>
                </a:solidFill>
              </a:rPr>
              <a:t> (</a:t>
            </a:r>
            <a:r>
              <a:rPr lang="de-DE" dirty="0" err="1"/>
              <a:t>Harmonized</a:t>
            </a:r>
            <a:r>
              <a:rPr lang="de-DE" dirty="0"/>
              <a:t> Amateur Radio Examination </a:t>
            </a:r>
            <a:r>
              <a:rPr lang="de-DE" dirty="0" err="1"/>
              <a:t>Certificate</a:t>
            </a:r>
            <a:r>
              <a:rPr lang="de-DE" dirty="0"/>
              <a:t>), </a:t>
            </a:r>
            <a:r>
              <a:rPr lang="de-DE" b="1" dirty="0"/>
              <a:t>Klasse A</a:t>
            </a:r>
            <a:r>
              <a:rPr lang="de-DE" dirty="0"/>
              <a:t> entspricht dieser Empfehlung</a:t>
            </a:r>
          </a:p>
          <a:p>
            <a:pPr>
              <a:defRPr/>
            </a:pPr>
            <a:endParaRPr lang="de-DE" sz="400" dirty="0">
              <a:solidFill>
                <a:srgbClr val="000000"/>
              </a:solidFill>
            </a:endParaRPr>
          </a:p>
          <a:p>
            <a:pPr>
              <a:defRPr/>
            </a:pPr>
            <a:r>
              <a:rPr lang="de-DE" dirty="0">
                <a:solidFill>
                  <a:srgbClr val="000000"/>
                </a:solidFill>
              </a:rPr>
              <a:t>Achtung: Nicht alle Mitgliedstaaten der CEPT haben die Empfehlung auch umgesetzt</a:t>
            </a:r>
          </a:p>
          <a:p>
            <a:pPr>
              <a:defRPr/>
            </a:pPr>
            <a:endParaRPr lang="de-DE" sz="400" dirty="0">
              <a:solidFill>
                <a:srgbClr val="000000"/>
              </a:solidFill>
            </a:endParaRPr>
          </a:p>
          <a:p>
            <a:pPr>
              <a:defRPr/>
            </a:pPr>
            <a:r>
              <a:rPr lang="de-DE" dirty="0">
                <a:solidFill>
                  <a:srgbClr val="000000"/>
                </a:solidFill>
              </a:rPr>
              <a:t>Einige Staaten (z.B. USA, Australien) wenden die CEPT an, auch wenn sie kein Mitgliedsstaat der CEPT sind</a:t>
            </a:r>
          </a:p>
          <a:p>
            <a:pPr>
              <a:defRPr/>
            </a:pPr>
            <a:endParaRPr lang="de-DE" sz="400" dirty="0">
              <a:solidFill>
                <a:srgbClr val="000000"/>
              </a:solidFill>
            </a:endParaRPr>
          </a:p>
          <a:p>
            <a:pPr>
              <a:defRPr/>
            </a:pPr>
            <a:r>
              <a:rPr lang="de-DE" dirty="0">
                <a:solidFill>
                  <a:srgbClr val="000000"/>
                </a:solidFill>
                <a:latin typeface="Bosch Office Sans"/>
              </a:rPr>
              <a:t>Bei Funkbetrieb in einem Land, das den CEPT-Empfehlungen nicht beigetreten ist, ist bei der zuständigen Behörde eine Gastzulassung zu beantragen</a:t>
            </a:r>
          </a:p>
          <a:p>
            <a:pPr>
              <a:defRPr/>
            </a:pPr>
            <a:endParaRPr lang="de-DE" dirty="0">
              <a:solidFill>
                <a:srgbClr val="000000"/>
              </a:solidFill>
            </a:endParaRPr>
          </a:p>
          <a:p>
            <a:pPr lvl="1">
              <a:defRPr/>
            </a:pPr>
            <a:endParaRPr lang="de-DE" dirty="0">
              <a:solidFill>
                <a:srgbClr val="000000"/>
              </a:solidFill>
            </a:endParaRPr>
          </a:p>
          <a:p>
            <a:pPr lvl="1">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8</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
        <p:nvSpPr>
          <p:cNvPr id="6" name="Textfeld 5">
            <a:extLst>
              <a:ext uri="{FF2B5EF4-FFF2-40B4-BE49-F238E27FC236}">
                <a16:creationId xmlns:a16="http://schemas.microsoft.com/office/drawing/2014/main" id="{93554A1A-322D-A043-739A-277C2035EF29}"/>
              </a:ext>
            </a:extLst>
          </p:cNvPr>
          <p:cNvSpPr txBox="1"/>
          <p:nvPr/>
        </p:nvSpPr>
        <p:spPr>
          <a:xfrm>
            <a:off x="6781589" y="5414433"/>
            <a:ext cx="3997831" cy="261610"/>
          </a:xfrm>
          <a:prstGeom prst="rect">
            <a:avLst/>
          </a:prstGeom>
          <a:noFill/>
        </p:spPr>
        <p:txBody>
          <a:bodyPr wrap="square" rtlCol="0">
            <a:spAutoFit/>
          </a:bodyPr>
          <a:lstStyle/>
          <a:p>
            <a:r>
              <a:rPr lang="de-DE" sz="1100" dirty="0"/>
              <a:t>* </a:t>
            </a:r>
            <a:r>
              <a:rPr lang="de-DE" sz="1100" dirty="0" err="1"/>
              <a:t>voübergehend</a:t>
            </a:r>
            <a:r>
              <a:rPr lang="de-DE" sz="1100" dirty="0"/>
              <a:t> = kein fester Wohnsitz, Aufenthalt max. 3 Monate</a:t>
            </a:r>
          </a:p>
        </p:txBody>
      </p:sp>
    </p:spTree>
    <p:extLst>
      <p:ext uri="{BB962C8B-B14F-4D97-AF65-F5344CB8AC3E}">
        <p14:creationId xmlns:p14="http://schemas.microsoft.com/office/powerpoint/2010/main" val="1840212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CEPT (bzgl. Amateurfunk im Ausland)</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dirty="0">
                <a:solidFill>
                  <a:srgbClr val="000000"/>
                </a:solidFill>
              </a:rPr>
              <a:t>In Ländern, die der </a:t>
            </a:r>
            <a:r>
              <a:rPr lang="de-DE" b="1" dirty="0">
                <a:solidFill>
                  <a:srgbClr val="000000"/>
                </a:solidFill>
              </a:rPr>
              <a:t>CEPT-Empfehlung T/R 61-01 </a:t>
            </a:r>
            <a:r>
              <a:rPr lang="de-DE" dirty="0">
                <a:solidFill>
                  <a:srgbClr val="000000"/>
                </a:solidFill>
              </a:rPr>
              <a:t>oder der CEPT-</a:t>
            </a:r>
            <a:r>
              <a:rPr lang="de-DE" dirty="0" err="1">
                <a:solidFill>
                  <a:srgbClr val="000000"/>
                </a:solidFill>
              </a:rPr>
              <a:t>Novice</a:t>
            </a:r>
            <a:r>
              <a:rPr lang="de-DE" dirty="0">
                <a:solidFill>
                  <a:srgbClr val="000000"/>
                </a:solidFill>
              </a:rPr>
              <a:t>-Amateurfunkgenehmigung gemäß der </a:t>
            </a:r>
            <a:r>
              <a:rPr lang="de-DE" b="1" dirty="0">
                <a:solidFill>
                  <a:srgbClr val="000000"/>
                </a:solidFill>
              </a:rPr>
              <a:t>ECC-Empfehlung (05)06 </a:t>
            </a:r>
            <a:r>
              <a:rPr lang="de-DE" dirty="0">
                <a:solidFill>
                  <a:srgbClr val="000000"/>
                </a:solidFill>
              </a:rPr>
              <a:t>beigetreten sind gilt:</a:t>
            </a:r>
          </a:p>
          <a:p>
            <a:pPr marL="0" indent="0">
              <a:buNone/>
              <a:defRPr/>
            </a:pPr>
            <a:endParaRPr lang="de-DE" sz="1600" dirty="0">
              <a:solidFill>
                <a:srgbClr val="000000"/>
              </a:solidFill>
            </a:endParaRPr>
          </a:p>
          <a:p>
            <a:pPr lvl="1">
              <a:defRPr/>
            </a:pPr>
            <a:r>
              <a:rPr lang="de-DE" dirty="0">
                <a:solidFill>
                  <a:srgbClr val="000000"/>
                </a:solidFill>
              </a:rPr>
              <a:t>Keine besondere Beantragung für die </a:t>
            </a:r>
            <a:r>
              <a:rPr lang="de-DE" b="1" dirty="0">
                <a:solidFill>
                  <a:srgbClr val="000000"/>
                </a:solidFill>
              </a:rPr>
              <a:t>vorübergehende</a:t>
            </a:r>
            <a:r>
              <a:rPr lang="de-DE" dirty="0">
                <a:solidFill>
                  <a:srgbClr val="000000"/>
                </a:solidFill>
              </a:rPr>
              <a:t> Durchführung des Amateurfunkbetriebs erforderlich (für personengebundene Rufzeichen)</a:t>
            </a:r>
          </a:p>
          <a:p>
            <a:pPr lvl="1">
              <a:defRPr/>
            </a:pPr>
            <a:r>
              <a:rPr lang="de-DE" dirty="0">
                <a:solidFill>
                  <a:srgbClr val="000000"/>
                </a:solidFill>
              </a:rPr>
              <a:t>Gilt nicht für </a:t>
            </a:r>
            <a:r>
              <a:rPr lang="de-DE" u="sng" dirty="0">
                <a:solidFill>
                  <a:srgbClr val="000000"/>
                </a:solidFill>
              </a:rPr>
              <a:t>Klubstations-Rufzeichen, diese benötigen eine Gastgenehmigung</a:t>
            </a:r>
          </a:p>
          <a:p>
            <a:pPr lvl="1">
              <a:defRPr/>
            </a:pPr>
            <a:r>
              <a:rPr lang="de-DE" dirty="0">
                <a:solidFill>
                  <a:srgbClr val="000000"/>
                </a:solidFill>
              </a:rPr>
              <a:t>Man kann mit seinen Funkgeräten einreisen (Zollbestimmungen beachten!)</a:t>
            </a:r>
          </a:p>
          <a:p>
            <a:pPr lvl="1">
              <a:defRPr/>
            </a:pPr>
            <a:r>
              <a:rPr lang="de-DE" dirty="0">
                <a:solidFill>
                  <a:srgbClr val="000000"/>
                </a:solidFill>
              </a:rPr>
              <a:t>Man kann Funkbetrieb durchführen, aber nur </a:t>
            </a:r>
            <a:r>
              <a:rPr lang="de-DE" b="1" dirty="0">
                <a:solidFill>
                  <a:srgbClr val="000000"/>
                </a:solidFill>
              </a:rPr>
              <a:t>bis zu drei Monate</a:t>
            </a:r>
            <a:r>
              <a:rPr lang="de-DE" dirty="0">
                <a:solidFill>
                  <a:srgbClr val="000000"/>
                </a:solidFill>
              </a:rPr>
              <a:t>, also bei nur vorübergehendem Aufenthalt</a:t>
            </a:r>
          </a:p>
          <a:p>
            <a:pPr lvl="1">
              <a:defRPr/>
            </a:pPr>
            <a:r>
              <a:rPr lang="de-DE" dirty="0">
                <a:solidFill>
                  <a:srgbClr val="000000"/>
                </a:solidFill>
              </a:rPr>
              <a:t>Bei längerem Aufenthalt, ist eine erneute Amateurfunkprüfung im jeweiligen Land erforderlich</a:t>
            </a:r>
          </a:p>
          <a:p>
            <a:pPr lvl="2">
              <a:defRPr/>
            </a:pPr>
            <a:r>
              <a:rPr lang="de-DE" sz="1600" dirty="0">
                <a:solidFill>
                  <a:srgbClr val="000000"/>
                </a:solidFill>
              </a:rPr>
              <a:t>Die erneute Prüfung entfällt, wenn das Land auch der CEPT-Empfehlung T/R 61-02 beigetreten ist, man benötigt dann lediglich eine harmonisierte Prüfungsbescheinigung (HAREC), diese entspricht der deutschen Klasse A</a:t>
            </a:r>
          </a:p>
          <a:p>
            <a:pPr lvl="1">
              <a:defRPr/>
            </a:pPr>
            <a:r>
              <a:rPr lang="de-DE" b="1" dirty="0">
                <a:solidFill>
                  <a:srgbClr val="000000"/>
                </a:solidFill>
              </a:rPr>
              <a:t>Es sind immer die im Gastland geltenden Bestimmungen und Auflagen zu beachten</a:t>
            </a:r>
          </a:p>
          <a:p>
            <a:pPr lvl="2">
              <a:defRPr/>
            </a:pPr>
            <a:r>
              <a:rPr lang="de-DE" sz="1600" u="sng" dirty="0">
                <a:solidFill>
                  <a:srgbClr val="000000"/>
                </a:solidFill>
                <a:hlinkClick r:id="rId4"/>
              </a:rPr>
              <a:t>https://www.darc.de/der-club/referate/ausland/funken-im-ausland/cept-laenderliste</a:t>
            </a:r>
            <a:endParaRPr lang="de-DE" sz="1600" dirty="0">
              <a:solidFill>
                <a:srgbClr val="000000"/>
              </a:solidFill>
            </a:endParaRPr>
          </a:p>
          <a:p>
            <a:pPr lvl="1">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9</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5"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V</a:t>
            </a:r>
          </a:p>
        </p:txBody>
      </p:sp>
    </p:spTree>
    <p:extLst>
      <p:ext uri="{BB962C8B-B14F-4D97-AF65-F5344CB8AC3E}">
        <p14:creationId xmlns:p14="http://schemas.microsoft.com/office/powerpoint/2010/main" val="282381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4458</Words>
  <Application>Microsoft Office PowerPoint</Application>
  <PresentationFormat>Benutzerdefiniert</PresentationFormat>
  <Paragraphs>573</Paragraphs>
  <Slides>31</Slides>
  <Notes>31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31</vt:i4>
      </vt:variant>
    </vt:vector>
  </HeadingPairs>
  <TitlesOfParts>
    <vt:vector size="40" baseType="lpstr">
      <vt:lpstr>Academy Engraved LET</vt:lpstr>
      <vt:lpstr>Arial</vt:lpstr>
      <vt:lpstr>Bosch Office Sans</vt:lpstr>
      <vt:lpstr>Bosch Sans Black</vt:lpstr>
      <vt:lpstr>Calibri</vt:lpstr>
      <vt:lpstr>Calibri Light</vt:lpstr>
      <vt:lpstr>Wingdings</vt:lpstr>
      <vt:lpstr>Wingdings 3</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
  <cp:lastModifiedBy/>
  <cp:revision>260</cp:revision>
  <cp:lastPrinted>2024-03-16T18:47:18Z</cp:lastPrinted>
  <dcterms:created xsi:type="dcterms:W3CDTF">2021-02-23T04:37:24Z</dcterms:created>
  <dcterms:modified xsi:type="dcterms:W3CDTF">2024-05-01T06:59:01Z</dcterms:modified>
</cp:coreProperties>
</file>