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323" r:id="rId3"/>
    <p:sldId id="324" r:id="rId4"/>
    <p:sldId id="374" r:id="rId5"/>
    <p:sldId id="332" r:id="rId6"/>
    <p:sldId id="382" r:id="rId7"/>
    <p:sldId id="325" r:id="rId8"/>
    <p:sldId id="333" r:id="rId9"/>
    <p:sldId id="326" r:id="rId10"/>
    <p:sldId id="327" r:id="rId11"/>
    <p:sldId id="328" r:id="rId12"/>
    <p:sldId id="329" r:id="rId13"/>
    <p:sldId id="330" r:id="rId14"/>
    <p:sldId id="331" r:id="rId15"/>
    <p:sldId id="372" r:id="rId16"/>
    <p:sldId id="375" r:id="rId17"/>
    <p:sldId id="335" r:id="rId18"/>
    <p:sldId id="336" r:id="rId19"/>
    <p:sldId id="376" r:id="rId20"/>
    <p:sldId id="334" r:id="rId21"/>
    <p:sldId id="337" r:id="rId22"/>
    <p:sldId id="338" r:id="rId23"/>
    <p:sldId id="339" r:id="rId24"/>
    <p:sldId id="340" r:id="rId25"/>
    <p:sldId id="383" r:id="rId26"/>
    <p:sldId id="341" r:id="rId27"/>
    <p:sldId id="342" r:id="rId28"/>
    <p:sldId id="343" r:id="rId29"/>
    <p:sldId id="344" r:id="rId30"/>
    <p:sldId id="345" r:id="rId31"/>
    <p:sldId id="346" r:id="rId32"/>
    <p:sldId id="348" r:id="rId33"/>
    <p:sldId id="377" r:id="rId34"/>
    <p:sldId id="347" r:id="rId35"/>
    <p:sldId id="349" r:id="rId36"/>
    <p:sldId id="350" r:id="rId37"/>
    <p:sldId id="351" r:id="rId38"/>
    <p:sldId id="378" r:id="rId39"/>
    <p:sldId id="352" r:id="rId40"/>
    <p:sldId id="353" r:id="rId41"/>
    <p:sldId id="354" r:id="rId42"/>
    <p:sldId id="355" r:id="rId43"/>
    <p:sldId id="357" r:id="rId44"/>
    <p:sldId id="381" r:id="rId45"/>
    <p:sldId id="385" r:id="rId46"/>
    <p:sldId id="386" r:id="rId47"/>
    <p:sldId id="387" r:id="rId48"/>
    <p:sldId id="384" r:id="rId49"/>
    <p:sldId id="365" r:id="rId50"/>
    <p:sldId id="379" r:id="rId51"/>
    <p:sldId id="358" r:id="rId52"/>
    <p:sldId id="359" r:id="rId53"/>
    <p:sldId id="389" r:id="rId54"/>
    <p:sldId id="380" r:id="rId55"/>
    <p:sldId id="361" r:id="rId56"/>
    <p:sldId id="373" r:id="rId57"/>
    <p:sldId id="360" r:id="rId58"/>
    <p:sldId id="362" r:id="rId59"/>
    <p:sldId id="388" r:id="rId60"/>
    <p:sldId id="364" r:id="rId61"/>
    <p:sldId id="363" r:id="rId62"/>
    <p:sldId id="366" r:id="rId63"/>
  </p:sldIdLst>
  <p:sldSz cx="12188825"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C665A-D277-45E8-9F5D-700F2082D664}" v="17" dt="2024-10-27T17:39:05.430"/>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94688" autoAdjust="0"/>
  </p:normalViewPr>
  <p:slideViewPr>
    <p:cSldViewPr>
      <p:cViewPr varScale="1">
        <p:scale>
          <a:sx n="83" d="100"/>
          <a:sy n="83" d="100"/>
        </p:scale>
        <p:origin x="240" y="54"/>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e-DE">
              <a:latin typeface="Century Gothic" panose="020B0502020202020204"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3A7591A-13FD-4616-9B5B-B62B9043E4BE}" type="datetime1">
              <a:rPr lang="de-DE" smtClean="0">
                <a:latin typeface="Century Gothic" panose="020B0502020202020204" pitchFamily="34" charset="0"/>
              </a:rPr>
              <a:t>10.11.2024</a:t>
            </a:fld>
            <a:endParaRPr lang="de-DE">
              <a:latin typeface="Century Gothic" panose="020B0502020202020204"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e-DE">
              <a:latin typeface="Century Gothic" panose="020B0502020202020204"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de-DE" smtClean="0">
                <a:latin typeface="Century Gothic" panose="020B0502020202020204" pitchFamily="34" charset="0"/>
              </a:rPr>
              <a:t>‹Nr.›</a:t>
            </a:fld>
            <a:endParaRPr lang="de-DE">
              <a:latin typeface="Century Gothic" panose="020B0502020202020204" pitchFamily="34" charset="0"/>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de-DE" noProof="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entury Gothic" panose="020B0502020202020204" pitchFamily="34" charset="0"/>
              </a:defRPr>
            </a:lvl1pPr>
          </a:lstStyle>
          <a:p>
            <a:fld id="{A8FFA4E2-4B16-4C58-B505-5FF130815DB2}" type="datetime1">
              <a:rPr lang="de-DE" noProof="0" smtClean="0"/>
              <a:t>10.11.2024</a:t>
            </a:fld>
            <a:endParaRPr lang="de-DE" noProof="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de-DE" noProof="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69C971FF-EF28-4195-A575-329446EFAA55}" type="slidenum">
              <a:rPr lang="de-DE" noProof="0" smtClean="0"/>
              <a:pPr/>
              <a:t>‹Nr.›</a:t>
            </a:fld>
            <a:endParaRPr lang="de-DE"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1pPr>
    <a:lvl2pPr marL="4572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2pPr>
    <a:lvl3pPr marL="9144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3pPr>
    <a:lvl4pPr marL="13716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4pPr>
    <a:lvl5pPr marL="18288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9C971FF-EF28-4195-A575-329446EFAA55}" type="slidenum">
              <a:rPr lang="de-DE" smtClean="0"/>
              <a:pPr/>
              <a:t>1</a:t>
            </a:fld>
            <a:endParaRPr lang="de-DE"/>
          </a:p>
        </p:txBody>
      </p:sp>
    </p:spTree>
    <p:extLst>
      <p:ext uri="{BB962C8B-B14F-4D97-AF65-F5344CB8AC3E}">
        <p14:creationId xmlns:p14="http://schemas.microsoft.com/office/powerpoint/2010/main" val="116812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0B45C-1B6E-24A6-3AE5-F916E618F9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C26AA71-0A31-FB57-8C83-F319308DF20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E79668E-0C63-284B-2B90-95C6B96C5C8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C3D8C8C-FF1F-D87C-0710-837437AC0872}"/>
              </a:ext>
            </a:extLst>
          </p:cNvPr>
          <p:cNvSpPr>
            <a:spLocks noGrp="1"/>
          </p:cNvSpPr>
          <p:nvPr>
            <p:ph type="sldNum" sz="quarter" idx="5"/>
          </p:nvPr>
        </p:nvSpPr>
        <p:spPr/>
        <p:txBody>
          <a:bodyPr/>
          <a:lstStyle/>
          <a:p>
            <a:fld id="{69C971FF-EF28-4195-A575-329446EFAA55}" type="slidenum">
              <a:rPr lang="de-DE" smtClean="0"/>
              <a:pPr/>
              <a:t>10</a:t>
            </a:fld>
            <a:endParaRPr lang="de-DE"/>
          </a:p>
        </p:txBody>
      </p:sp>
    </p:spTree>
    <p:extLst>
      <p:ext uri="{BB962C8B-B14F-4D97-AF65-F5344CB8AC3E}">
        <p14:creationId xmlns:p14="http://schemas.microsoft.com/office/powerpoint/2010/main" val="3549725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466F7-E24E-8003-D102-3D172FEEAFD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CD3438-2361-B8AB-5A77-D5BCAC558C1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9E33B13-6F8F-82E2-8EE0-AE5F315E7F8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D5F408D-0EA1-FD04-B8B7-C07D8C5A251B}"/>
              </a:ext>
            </a:extLst>
          </p:cNvPr>
          <p:cNvSpPr>
            <a:spLocks noGrp="1"/>
          </p:cNvSpPr>
          <p:nvPr>
            <p:ph type="sldNum" sz="quarter" idx="5"/>
          </p:nvPr>
        </p:nvSpPr>
        <p:spPr/>
        <p:txBody>
          <a:bodyPr/>
          <a:lstStyle/>
          <a:p>
            <a:fld id="{69C971FF-EF28-4195-A575-329446EFAA55}" type="slidenum">
              <a:rPr lang="de-DE" smtClean="0"/>
              <a:pPr/>
              <a:t>11</a:t>
            </a:fld>
            <a:endParaRPr lang="de-DE"/>
          </a:p>
        </p:txBody>
      </p:sp>
    </p:spTree>
    <p:extLst>
      <p:ext uri="{BB962C8B-B14F-4D97-AF65-F5344CB8AC3E}">
        <p14:creationId xmlns:p14="http://schemas.microsoft.com/office/powerpoint/2010/main" val="265064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21310-D831-340B-2CE2-DC0F8639D3D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DEC9CB-3BAE-5E73-BAE4-F1D4F2F5D47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6200FB0-CE96-50E3-A798-EF9FBC70E88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FC02C96-A611-DF95-49DC-1C80A67D4B52}"/>
              </a:ext>
            </a:extLst>
          </p:cNvPr>
          <p:cNvSpPr>
            <a:spLocks noGrp="1"/>
          </p:cNvSpPr>
          <p:nvPr>
            <p:ph type="sldNum" sz="quarter" idx="5"/>
          </p:nvPr>
        </p:nvSpPr>
        <p:spPr/>
        <p:txBody>
          <a:bodyPr/>
          <a:lstStyle/>
          <a:p>
            <a:fld id="{69C971FF-EF28-4195-A575-329446EFAA55}" type="slidenum">
              <a:rPr lang="de-DE" smtClean="0"/>
              <a:pPr/>
              <a:t>12</a:t>
            </a:fld>
            <a:endParaRPr lang="de-DE"/>
          </a:p>
        </p:txBody>
      </p:sp>
    </p:spTree>
    <p:extLst>
      <p:ext uri="{BB962C8B-B14F-4D97-AF65-F5344CB8AC3E}">
        <p14:creationId xmlns:p14="http://schemas.microsoft.com/office/powerpoint/2010/main" val="194190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89438-7B7A-C6C3-B82E-110A64414B9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A22F178-2706-FD81-CE88-5A86A00D86B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9C5357-9E08-05DD-FB71-AE67542D80F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38AAE7D-C7DF-35F3-7180-D211FEE4A1B7}"/>
              </a:ext>
            </a:extLst>
          </p:cNvPr>
          <p:cNvSpPr>
            <a:spLocks noGrp="1"/>
          </p:cNvSpPr>
          <p:nvPr>
            <p:ph type="sldNum" sz="quarter" idx="5"/>
          </p:nvPr>
        </p:nvSpPr>
        <p:spPr/>
        <p:txBody>
          <a:bodyPr/>
          <a:lstStyle/>
          <a:p>
            <a:fld id="{69C971FF-EF28-4195-A575-329446EFAA55}" type="slidenum">
              <a:rPr lang="de-DE" smtClean="0"/>
              <a:pPr/>
              <a:t>13</a:t>
            </a:fld>
            <a:endParaRPr lang="de-DE"/>
          </a:p>
        </p:txBody>
      </p:sp>
    </p:spTree>
    <p:extLst>
      <p:ext uri="{BB962C8B-B14F-4D97-AF65-F5344CB8AC3E}">
        <p14:creationId xmlns:p14="http://schemas.microsoft.com/office/powerpoint/2010/main" val="46258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59D52-216B-FC07-B41D-97BB9C6A41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D1A3F4F-5271-6462-B267-9C5F6FCA54C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BB454BC-F73E-6699-B2E4-FD85590719A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E11F7EC-386E-1DC4-7A1F-E08570E16A1F}"/>
              </a:ext>
            </a:extLst>
          </p:cNvPr>
          <p:cNvSpPr>
            <a:spLocks noGrp="1"/>
          </p:cNvSpPr>
          <p:nvPr>
            <p:ph type="sldNum" sz="quarter" idx="5"/>
          </p:nvPr>
        </p:nvSpPr>
        <p:spPr/>
        <p:txBody>
          <a:bodyPr/>
          <a:lstStyle/>
          <a:p>
            <a:fld id="{69C971FF-EF28-4195-A575-329446EFAA55}" type="slidenum">
              <a:rPr lang="de-DE" smtClean="0"/>
              <a:pPr/>
              <a:t>14</a:t>
            </a:fld>
            <a:endParaRPr lang="de-DE"/>
          </a:p>
        </p:txBody>
      </p:sp>
    </p:spTree>
    <p:extLst>
      <p:ext uri="{BB962C8B-B14F-4D97-AF65-F5344CB8AC3E}">
        <p14:creationId xmlns:p14="http://schemas.microsoft.com/office/powerpoint/2010/main" val="3865269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59D52-216B-FC07-B41D-97BB9C6A41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D1A3F4F-5271-6462-B267-9C5F6FCA54C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BB454BC-F73E-6699-B2E4-FD85590719A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E11F7EC-386E-1DC4-7A1F-E08570E16A1F}"/>
              </a:ext>
            </a:extLst>
          </p:cNvPr>
          <p:cNvSpPr>
            <a:spLocks noGrp="1"/>
          </p:cNvSpPr>
          <p:nvPr>
            <p:ph type="sldNum" sz="quarter" idx="5"/>
          </p:nvPr>
        </p:nvSpPr>
        <p:spPr/>
        <p:txBody>
          <a:bodyPr/>
          <a:lstStyle/>
          <a:p>
            <a:fld id="{69C971FF-EF28-4195-A575-329446EFAA55}" type="slidenum">
              <a:rPr lang="de-DE" smtClean="0"/>
              <a:pPr/>
              <a:t>15</a:t>
            </a:fld>
            <a:endParaRPr lang="de-DE"/>
          </a:p>
        </p:txBody>
      </p:sp>
    </p:spTree>
    <p:extLst>
      <p:ext uri="{BB962C8B-B14F-4D97-AF65-F5344CB8AC3E}">
        <p14:creationId xmlns:p14="http://schemas.microsoft.com/office/powerpoint/2010/main" val="32111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054D-80F9-93A5-A820-493C0096D6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F81C90-6D6F-4978-DF0F-5DB6EF2AEB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D29A64-AA41-CD47-A128-578EFD2F66F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DE6140-B086-DA38-6400-6E3FFA9D19A1}"/>
              </a:ext>
            </a:extLst>
          </p:cNvPr>
          <p:cNvSpPr>
            <a:spLocks noGrp="1"/>
          </p:cNvSpPr>
          <p:nvPr>
            <p:ph type="sldNum" sz="quarter" idx="5"/>
          </p:nvPr>
        </p:nvSpPr>
        <p:spPr/>
        <p:txBody>
          <a:bodyPr/>
          <a:lstStyle/>
          <a:p>
            <a:fld id="{69C971FF-EF28-4195-A575-329446EFAA55}" type="slidenum">
              <a:rPr lang="de-DE" smtClean="0"/>
              <a:pPr/>
              <a:t>16</a:t>
            </a:fld>
            <a:endParaRPr lang="de-DE"/>
          </a:p>
        </p:txBody>
      </p:sp>
    </p:spTree>
    <p:extLst>
      <p:ext uri="{BB962C8B-B14F-4D97-AF65-F5344CB8AC3E}">
        <p14:creationId xmlns:p14="http://schemas.microsoft.com/office/powerpoint/2010/main" val="3284534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9365F-81C1-5B5D-8DDE-7940A99395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1F74DE3-8860-491E-F4AC-437F5D68ED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3473F7E-2802-4888-F82A-0C1388A34E0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5B6D413-B7B1-3E3A-3C4C-58A8E7ED30D2}"/>
              </a:ext>
            </a:extLst>
          </p:cNvPr>
          <p:cNvSpPr>
            <a:spLocks noGrp="1"/>
          </p:cNvSpPr>
          <p:nvPr>
            <p:ph type="sldNum" sz="quarter" idx="5"/>
          </p:nvPr>
        </p:nvSpPr>
        <p:spPr/>
        <p:txBody>
          <a:bodyPr/>
          <a:lstStyle/>
          <a:p>
            <a:fld id="{69C971FF-EF28-4195-A575-329446EFAA55}" type="slidenum">
              <a:rPr lang="de-DE" smtClean="0"/>
              <a:pPr/>
              <a:t>17</a:t>
            </a:fld>
            <a:endParaRPr lang="de-DE"/>
          </a:p>
        </p:txBody>
      </p:sp>
    </p:spTree>
    <p:extLst>
      <p:ext uri="{BB962C8B-B14F-4D97-AF65-F5344CB8AC3E}">
        <p14:creationId xmlns:p14="http://schemas.microsoft.com/office/powerpoint/2010/main" val="1730857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5FE6C-94D5-9086-47E9-7D72571C0A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EE33F7-F40F-0473-4C6A-E3CE062FAB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1685329-E4BD-60A8-4882-77CCC702C3E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C03F422-8D31-D253-636A-7D533347876A}"/>
              </a:ext>
            </a:extLst>
          </p:cNvPr>
          <p:cNvSpPr>
            <a:spLocks noGrp="1"/>
          </p:cNvSpPr>
          <p:nvPr>
            <p:ph type="sldNum" sz="quarter" idx="5"/>
          </p:nvPr>
        </p:nvSpPr>
        <p:spPr/>
        <p:txBody>
          <a:bodyPr/>
          <a:lstStyle/>
          <a:p>
            <a:fld id="{69C971FF-EF28-4195-A575-329446EFAA55}" type="slidenum">
              <a:rPr lang="de-DE" smtClean="0"/>
              <a:pPr/>
              <a:t>18</a:t>
            </a:fld>
            <a:endParaRPr lang="de-DE"/>
          </a:p>
        </p:txBody>
      </p:sp>
    </p:spTree>
    <p:extLst>
      <p:ext uri="{BB962C8B-B14F-4D97-AF65-F5344CB8AC3E}">
        <p14:creationId xmlns:p14="http://schemas.microsoft.com/office/powerpoint/2010/main" val="3156242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054D-80F9-93A5-A820-493C0096D6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F81C90-6D6F-4978-DF0F-5DB6EF2AEB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D29A64-AA41-CD47-A128-578EFD2F66F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DE6140-B086-DA38-6400-6E3FFA9D19A1}"/>
              </a:ext>
            </a:extLst>
          </p:cNvPr>
          <p:cNvSpPr>
            <a:spLocks noGrp="1"/>
          </p:cNvSpPr>
          <p:nvPr>
            <p:ph type="sldNum" sz="quarter" idx="5"/>
          </p:nvPr>
        </p:nvSpPr>
        <p:spPr/>
        <p:txBody>
          <a:bodyPr/>
          <a:lstStyle/>
          <a:p>
            <a:fld id="{69C971FF-EF28-4195-A575-329446EFAA55}" type="slidenum">
              <a:rPr lang="de-DE" smtClean="0"/>
              <a:pPr/>
              <a:t>19</a:t>
            </a:fld>
            <a:endParaRPr lang="de-DE"/>
          </a:p>
        </p:txBody>
      </p:sp>
    </p:spTree>
    <p:extLst>
      <p:ext uri="{BB962C8B-B14F-4D97-AF65-F5344CB8AC3E}">
        <p14:creationId xmlns:p14="http://schemas.microsoft.com/office/powerpoint/2010/main" val="392288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AB6F2-247E-9AE1-1BBC-DF9258B3DCF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2A33F4B-16F8-7097-297A-DE9BF033947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AE0BC9-1C1F-DD42-34F5-D50E06167E8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5DAEF12-AC38-8531-0707-61CEE57C7A66}"/>
              </a:ext>
            </a:extLst>
          </p:cNvPr>
          <p:cNvSpPr>
            <a:spLocks noGrp="1"/>
          </p:cNvSpPr>
          <p:nvPr>
            <p:ph type="sldNum" sz="quarter" idx="5"/>
          </p:nvPr>
        </p:nvSpPr>
        <p:spPr/>
        <p:txBody>
          <a:bodyPr/>
          <a:lstStyle/>
          <a:p>
            <a:fld id="{69C971FF-EF28-4195-A575-329446EFAA55}" type="slidenum">
              <a:rPr lang="de-DE" smtClean="0"/>
              <a:pPr/>
              <a:t>2</a:t>
            </a:fld>
            <a:endParaRPr lang="de-DE"/>
          </a:p>
        </p:txBody>
      </p:sp>
    </p:spTree>
    <p:extLst>
      <p:ext uri="{BB962C8B-B14F-4D97-AF65-F5344CB8AC3E}">
        <p14:creationId xmlns:p14="http://schemas.microsoft.com/office/powerpoint/2010/main" val="3540125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3BEDA-2EB4-1326-7E40-D6428D4999A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5A1867A-85DD-285D-DE35-D8ABAD033B5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B48447B-4AC5-87F4-80E7-DE55F56A880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91A89E8-69CC-2C39-9989-7D7CB11592F0}"/>
              </a:ext>
            </a:extLst>
          </p:cNvPr>
          <p:cNvSpPr>
            <a:spLocks noGrp="1"/>
          </p:cNvSpPr>
          <p:nvPr>
            <p:ph type="sldNum" sz="quarter" idx="5"/>
          </p:nvPr>
        </p:nvSpPr>
        <p:spPr/>
        <p:txBody>
          <a:bodyPr/>
          <a:lstStyle/>
          <a:p>
            <a:fld id="{69C971FF-EF28-4195-A575-329446EFAA55}" type="slidenum">
              <a:rPr lang="de-DE" smtClean="0"/>
              <a:pPr/>
              <a:t>20</a:t>
            </a:fld>
            <a:endParaRPr lang="de-DE"/>
          </a:p>
        </p:txBody>
      </p:sp>
    </p:spTree>
    <p:extLst>
      <p:ext uri="{BB962C8B-B14F-4D97-AF65-F5344CB8AC3E}">
        <p14:creationId xmlns:p14="http://schemas.microsoft.com/office/powerpoint/2010/main" val="3637252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AFBE9-6D35-7E43-15ED-920D2EF889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299368D-C840-9AD3-7E1A-CCD70104937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A855CE-7DD4-1D5F-8CDB-1142961BB78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F6BE928-7CFF-0A62-9B1A-A584EBB2678D}"/>
              </a:ext>
            </a:extLst>
          </p:cNvPr>
          <p:cNvSpPr>
            <a:spLocks noGrp="1"/>
          </p:cNvSpPr>
          <p:nvPr>
            <p:ph type="sldNum" sz="quarter" idx="5"/>
          </p:nvPr>
        </p:nvSpPr>
        <p:spPr/>
        <p:txBody>
          <a:bodyPr/>
          <a:lstStyle/>
          <a:p>
            <a:fld id="{69C971FF-EF28-4195-A575-329446EFAA55}" type="slidenum">
              <a:rPr lang="de-DE" smtClean="0"/>
              <a:pPr/>
              <a:t>21</a:t>
            </a:fld>
            <a:endParaRPr lang="de-DE"/>
          </a:p>
        </p:txBody>
      </p:sp>
    </p:spTree>
    <p:extLst>
      <p:ext uri="{BB962C8B-B14F-4D97-AF65-F5344CB8AC3E}">
        <p14:creationId xmlns:p14="http://schemas.microsoft.com/office/powerpoint/2010/main" val="3013552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4F0EE-C7EF-0F12-0E86-A99776F70AC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BEF871-DC5D-CC63-DB52-38A4ACBA3F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46A5487-CB92-D629-6B79-FBA623A4415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B5E4273-D6E6-45CA-6FBF-B038F2D371BD}"/>
              </a:ext>
            </a:extLst>
          </p:cNvPr>
          <p:cNvSpPr>
            <a:spLocks noGrp="1"/>
          </p:cNvSpPr>
          <p:nvPr>
            <p:ph type="sldNum" sz="quarter" idx="5"/>
          </p:nvPr>
        </p:nvSpPr>
        <p:spPr/>
        <p:txBody>
          <a:bodyPr/>
          <a:lstStyle/>
          <a:p>
            <a:fld id="{69C971FF-EF28-4195-A575-329446EFAA55}" type="slidenum">
              <a:rPr lang="de-DE" smtClean="0"/>
              <a:pPr/>
              <a:t>22</a:t>
            </a:fld>
            <a:endParaRPr lang="de-DE"/>
          </a:p>
        </p:txBody>
      </p:sp>
    </p:spTree>
    <p:extLst>
      <p:ext uri="{BB962C8B-B14F-4D97-AF65-F5344CB8AC3E}">
        <p14:creationId xmlns:p14="http://schemas.microsoft.com/office/powerpoint/2010/main" val="164115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AB80B-1294-0736-0E68-60A9824FD3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6A21531-C4A5-9EF0-B628-ABFC344DB31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610AA6E-FD02-E4D9-A7A4-9ED115672B2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2020FF-7041-1EB7-355D-3C01DA50BB5A}"/>
              </a:ext>
            </a:extLst>
          </p:cNvPr>
          <p:cNvSpPr>
            <a:spLocks noGrp="1"/>
          </p:cNvSpPr>
          <p:nvPr>
            <p:ph type="sldNum" sz="quarter" idx="5"/>
          </p:nvPr>
        </p:nvSpPr>
        <p:spPr/>
        <p:txBody>
          <a:bodyPr/>
          <a:lstStyle/>
          <a:p>
            <a:fld id="{69C971FF-EF28-4195-A575-329446EFAA55}" type="slidenum">
              <a:rPr lang="de-DE" smtClean="0"/>
              <a:pPr/>
              <a:t>23</a:t>
            </a:fld>
            <a:endParaRPr lang="de-DE"/>
          </a:p>
        </p:txBody>
      </p:sp>
    </p:spTree>
    <p:extLst>
      <p:ext uri="{BB962C8B-B14F-4D97-AF65-F5344CB8AC3E}">
        <p14:creationId xmlns:p14="http://schemas.microsoft.com/office/powerpoint/2010/main" val="1534079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49B4-29B6-948E-56F3-B3E6E0ECF9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A69F094-839A-9EFA-CD2B-3A6F6B482F7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F2F5D3E-344C-E7AD-FF46-64EF815B2F3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788B9ED-22EE-137E-361B-EA018CA7151C}"/>
              </a:ext>
            </a:extLst>
          </p:cNvPr>
          <p:cNvSpPr>
            <a:spLocks noGrp="1"/>
          </p:cNvSpPr>
          <p:nvPr>
            <p:ph type="sldNum" sz="quarter" idx="5"/>
          </p:nvPr>
        </p:nvSpPr>
        <p:spPr/>
        <p:txBody>
          <a:bodyPr/>
          <a:lstStyle/>
          <a:p>
            <a:fld id="{69C971FF-EF28-4195-A575-329446EFAA55}" type="slidenum">
              <a:rPr lang="de-DE" smtClean="0"/>
              <a:pPr/>
              <a:t>24</a:t>
            </a:fld>
            <a:endParaRPr lang="de-DE"/>
          </a:p>
        </p:txBody>
      </p:sp>
    </p:spTree>
    <p:extLst>
      <p:ext uri="{BB962C8B-B14F-4D97-AF65-F5344CB8AC3E}">
        <p14:creationId xmlns:p14="http://schemas.microsoft.com/office/powerpoint/2010/main" val="1992207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BEE1B-56D5-F53F-A61D-1D959A8DDD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72A1614-2345-28E3-17AA-840D32F9D2A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8F07650-7C29-1A5B-6E19-3B87D2FE76A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DE07827-DACE-07FA-428F-C10A2B2B79BB}"/>
              </a:ext>
            </a:extLst>
          </p:cNvPr>
          <p:cNvSpPr>
            <a:spLocks noGrp="1"/>
          </p:cNvSpPr>
          <p:nvPr>
            <p:ph type="sldNum" sz="quarter" idx="5"/>
          </p:nvPr>
        </p:nvSpPr>
        <p:spPr/>
        <p:txBody>
          <a:bodyPr/>
          <a:lstStyle/>
          <a:p>
            <a:fld id="{69C971FF-EF28-4195-A575-329446EFAA55}" type="slidenum">
              <a:rPr lang="de-DE" smtClean="0"/>
              <a:pPr/>
              <a:t>25</a:t>
            </a:fld>
            <a:endParaRPr lang="de-DE"/>
          </a:p>
        </p:txBody>
      </p:sp>
    </p:spTree>
    <p:extLst>
      <p:ext uri="{BB962C8B-B14F-4D97-AF65-F5344CB8AC3E}">
        <p14:creationId xmlns:p14="http://schemas.microsoft.com/office/powerpoint/2010/main" val="1188799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965AC-E429-4AFD-3637-5908027402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CCD8B8-362D-4B69-1AAF-4283095542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518D68B-C245-29C2-0C9E-3EDD84FDD09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B8755DA-FB62-E320-5711-D98A7A900B46}"/>
              </a:ext>
            </a:extLst>
          </p:cNvPr>
          <p:cNvSpPr>
            <a:spLocks noGrp="1"/>
          </p:cNvSpPr>
          <p:nvPr>
            <p:ph type="sldNum" sz="quarter" idx="5"/>
          </p:nvPr>
        </p:nvSpPr>
        <p:spPr/>
        <p:txBody>
          <a:bodyPr/>
          <a:lstStyle/>
          <a:p>
            <a:fld id="{69C971FF-EF28-4195-A575-329446EFAA55}" type="slidenum">
              <a:rPr lang="de-DE" smtClean="0"/>
              <a:pPr/>
              <a:t>26</a:t>
            </a:fld>
            <a:endParaRPr lang="de-DE"/>
          </a:p>
        </p:txBody>
      </p:sp>
    </p:spTree>
    <p:extLst>
      <p:ext uri="{BB962C8B-B14F-4D97-AF65-F5344CB8AC3E}">
        <p14:creationId xmlns:p14="http://schemas.microsoft.com/office/powerpoint/2010/main" val="573057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9EF45-6336-D0A0-664B-E10E674E12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AF0E934-1B74-A7F3-7ED6-F50D5CA5872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35B4CDF-541E-049F-538F-FCBF42ED8DE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0997059-1A62-B86D-F2B2-543EAF4B6769}"/>
              </a:ext>
            </a:extLst>
          </p:cNvPr>
          <p:cNvSpPr>
            <a:spLocks noGrp="1"/>
          </p:cNvSpPr>
          <p:nvPr>
            <p:ph type="sldNum" sz="quarter" idx="5"/>
          </p:nvPr>
        </p:nvSpPr>
        <p:spPr/>
        <p:txBody>
          <a:bodyPr/>
          <a:lstStyle/>
          <a:p>
            <a:fld id="{69C971FF-EF28-4195-A575-329446EFAA55}" type="slidenum">
              <a:rPr lang="de-DE" smtClean="0"/>
              <a:pPr/>
              <a:t>27</a:t>
            </a:fld>
            <a:endParaRPr lang="de-DE"/>
          </a:p>
        </p:txBody>
      </p:sp>
    </p:spTree>
    <p:extLst>
      <p:ext uri="{BB962C8B-B14F-4D97-AF65-F5344CB8AC3E}">
        <p14:creationId xmlns:p14="http://schemas.microsoft.com/office/powerpoint/2010/main" val="2780955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ADEC9-8047-59DA-E4C9-6C919B744D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DB6C692-44FF-D69D-BF6E-F6DDEFF7E52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19A3807-B45E-2CF6-96E0-59371356C70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52B59A7-F5D5-233F-D0A6-5F8AFD8B8EBC}"/>
              </a:ext>
            </a:extLst>
          </p:cNvPr>
          <p:cNvSpPr>
            <a:spLocks noGrp="1"/>
          </p:cNvSpPr>
          <p:nvPr>
            <p:ph type="sldNum" sz="quarter" idx="5"/>
          </p:nvPr>
        </p:nvSpPr>
        <p:spPr/>
        <p:txBody>
          <a:bodyPr/>
          <a:lstStyle/>
          <a:p>
            <a:fld id="{69C971FF-EF28-4195-A575-329446EFAA55}" type="slidenum">
              <a:rPr lang="de-DE" smtClean="0"/>
              <a:pPr/>
              <a:t>28</a:t>
            </a:fld>
            <a:endParaRPr lang="de-DE"/>
          </a:p>
        </p:txBody>
      </p:sp>
    </p:spTree>
    <p:extLst>
      <p:ext uri="{BB962C8B-B14F-4D97-AF65-F5344CB8AC3E}">
        <p14:creationId xmlns:p14="http://schemas.microsoft.com/office/powerpoint/2010/main" val="2545287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D7D5B-8F55-4EBC-2593-2418F5D4258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9F4DE59-9898-4D22-9879-2C562E949A3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EC4E322-B9D1-BCE5-8467-CEAA3856C13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A245CE8-A8D2-2328-2D6E-78335D1C554C}"/>
              </a:ext>
            </a:extLst>
          </p:cNvPr>
          <p:cNvSpPr>
            <a:spLocks noGrp="1"/>
          </p:cNvSpPr>
          <p:nvPr>
            <p:ph type="sldNum" sz="quarter" idx="5"/>
          </p:nvPr>
        </p:nvSpPr>
        <p:spPr/>
        <p:txBody>
          <a:bodyPr/>
          <a:lstStyle/>
          <a:p>
            <a:fld id="{69C971FF-EF28-4195-A575-329446EFAA55}" type="slidenum">
              <a:rPr lang="de-DE" smtClean="0"/>
              <a:pPr/>
              <a:t>29</a:t>
            </a:fld>
            <a:endParaRPr lang="de-DE"/>
          </a:p>
        </p:txBody>
      </p:sp>
    </p:spTree>
    <p:extLst>
      <p:ext uri="{BB962C8B-B14F-4D97-AF65-F5344CB8AC3E}">
        <p14:creationId xmlns:p14="http://schemas.microsoft.com/office/powerpoint/2010/main" val="422175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D8C08-5857-1E7E-ED57-5490022674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2FAF05-4BF3-08BD-9FC9-45C39F86DC1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2AD8B89-27F7-8091-F06C-AF50C5B4579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A81BF2F-D6CC-B90D-3A35-4776EF5BFD82}"/>
              </a:ext>
            </a:extLst>
          </p:cNvPr>
          <p:cNvSpPr>
            <a:spLocks noGrp="1"/>
          </p:cNvSpPr>
          <p:nvPr>
            <p:ph type="sldNum" sz="quarter" idx="5"/>
          </p:nvPr>
        </p:nvSpPr>
        <p:spPr/>
        <p:txBody>
          <a:bodyPr/>
          <a:lstStyle/>
          <a:p>
            <a:fld id="{69C971FF-EF28-4195-A575-329446EFAA55}" type="slidenum">
              <a:rPr lang="de-DE" smtClean="0"/>
              <a:pPr/>
              <a:t>3</a:t>
            </a:fld>
            <a:endParaRPr lang="de-DE"/>
          </a:p>
        </p:txBody>
      </p:sp>
    </p:spTree>
    <p:extLst>
      <p:ext uri="{BB962C8B-B14F-4D97-AF65-F5344CB8AC3E}">
        <p14:creationId xmlns:p14="http://schemas.microsoft.com/office/powerpoint/2010/main" val="2369745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2335A-405F-6F5B-6B70-9B604A4C13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C156E72-B2C9-3DF5-3472-F1D2C353FD0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6671B77-AAAC-3C40-921C-B79326CD724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A34BC87-3987-A802-E9C8-872112077001}"/>
              </a:ext>
            </a:extLst>
          </p:cNvPr>
          <p:cNvSpPr>
            <a:spLocks noGrp="1"/>
          </p:cNvSpPr>
          <p:nvPr>
            <p:ph type="sldNum" sz="quarter" idx="5"/>
          </p:nvPr>
        </p:nvSpPr>
        <p:spPr/>
        <p:txBody>
          <a:bodyPr/>
          <a:lstStyle/>
          <a:p>
            <a:fld id="{69C971FF-EF28-4195-A575-329446EFAA55}" type="slidenum">
              <a:rPr lang="de-DE" smtClean="0"/>
              <a:pPr/>
              <a:t>30</a:t>
            </a:fld>
            <a:endParaRPr lang="de-DE"/>
          </a:p>
        </p:txBody>
      </p:sp>
    </p:spTree>
    <p:extLst>
      <p:ext uri="{BB962C8B-B14F-4D97-AF65-F5344CB8AC3E}">
        <p14:creationId xmlns:p14="http://schemas.microsoft.com/office/powerpoint/2010/main" val="2284232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CB0EC-79DD-5DDB-F504-8E253A981D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DD6FDB2-C881-3AE6-82C3-CBFF4F7C63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E41FF5A-63DE-96CB-0D3C-1E0AE80DE81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EDC8A6D-17B9-FC01-6E06-7FEA9EF10988}"/>
              </a:ext>
            </a:extLst>
          </p:cNvPr>
          <p:cNvSpPr>
            <a:spLocks noGrp="1"/>
          </p:cNvSpPr>
          <p:nvPr>
            <p:ph type="sldNum" sz="quarter" idx="5"/>
          </p:nvPr>
        </p:nvSpPr>
        <p:spPr/>
        <p:txBody>
          <a:bodyPr/>
          <a:lstStyle/>
          <a:p>
            <a:fld id="{69C971FF-EF28-4195-A575-329446EFAA55}" type="slidenum">
              <a:rPr lang="de-DE" smtClean="0"/>
              <a:pPr/>
              <a:t>31</a:t>
            </a:fld>
            <a:endParaRPr lang="de-DE"/>
          </a:p>
        </p:txBody>
      </p:sp>
    </p:spTree>
    <p:extLst>
      <p:ext uri="{BB962C8B-B14F-4D97-AF65-F5344CB8AC3E}">
        <p14:creationId xmlns:p14="http://schemas.microsoft.com/office/powerpoint/2010/main" val="2270141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2C09D-1AA2-40A1-7E93-10EC4ACE02B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C2810C2-7AF3-41AD-3A52-A987A004FB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602F314-DCB5-53B7-A243-D32354DE4FF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04AEA6C-EC62-E7A5-DF99-6DBDF7DD99A2}"/>
              </a:ext>
            </a:extLst>
          </p:cNvPr>
          <p:cNvSpPr>
            <a:spLocks noGrp="1"/>
          </p:cNvSpPr>
          <p:nvPr>
            <p:ph type="sldNum" sz="quarter" idx="5"/>
          </p:nvPr>
        </p:nvSpPr>
        <p:spPr/>
        <p:txBody>
          <a:bodyPr/>
          <a:lstStyle/>
          <a:p>
            <a:fld id="{69C971FF-EF28-4195-A575-329446EFAA55}" type="slidenum">
              <a:rPr lang="de-DE" smtClean="0"/>
              <a:pPr/>
              <a:t>32</a:t>
            </a:fld>
            <a:endParaRPr lang="de-DE"/>
          </a:p>
        </p:txBody>
      </p:sp>
    </p:spTree>
    <p:extLst>
      <p:ext uri="{BB962C8B-B14F-4D97-AF65-F5344CB8AC3E}">
        <p14:creationId xmlns:p14="http://schemas.microsoft.com/office/powerpoint/2010/main" val="316231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27AF6-18AD-5747-C9E8-F877EB2B59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607436C-3D42-9BDB-B57B-6A523B66D1A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E7A778F-0674-EF18-B86F-8CFDB0CFE0C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64373D3-5345-5618-BF3D-62EFCCBD21B4}"/>
              </a:ext>
            </a:extLst>
          </p:cNvPr>
          <p:cNvSpPr>
            <a:spLocks noGrp="1"/>
          </p:cNvSpPr>
          <p:nvPr>
            <p:ph type="sldNum" sz="quarter" idx="5"/>
          </p:nvPr>
        </p:nvSpPr>
        <p:spPr/>
        <p:txBody>
          <a:bodyPr/>
          <a:lstStyle/>
          <a:p>
            <a:fld id="{69C971FF-EF28-4195-A575-329446EFAA55}" type="slidenum">
              <a:rPr lang="de-DE" smtClean="0"/>
              <a:pPr/>
              <a:t>33</a:t>
            </a:fld>
            <a:endParaRPr lang="de-DE"/>
          </a:p>
        </p:txBody>
      </p:sp>
    </p:spTree>
    <p:extLst>
      <p:ext uri="{BB962C8B-B14F-4D97-AF65-F5344CB8AC3E}">
        <p14:creationId xmlns:p14="http://schemas.microsoft.com/office/powerpoint/2010/main" val="973201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738F2-98D3-5774-68B9-96B1674DFA4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E68F7A6-422A-FFAC-2C34-2E4F4A323E7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2418866-A403-974E-5E3C-067A8C22E5C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776913E-529A-704E-B27E-B5E0194AA9FB}"/>
              </a:ext>
            </a:extLst>
          </p:cNvPr>
          <p:cNvSpPr>
            <a:spLocks noGrp="1"/>
          </p:cNvSpPr>
          <p:nvPr>
            <p:ph type="sldNum" sz="quarter" idx="5"/>
          </p:nvPr>
        </p:nvSpPr>
        <p:spPr/>
        <p:txBody>
          <a:bodyPr/>
          <a:lstStyle/>
          <a:p>
            <a:fld id="{69C971FF-EF28-4195-A575-329446EFAA55}" type="slidenum">
              <a:rPr lang="de-DE" smtClean="0"/>
              <a:pPr/>
              <a:t>34</a:t>
            </a:fld>
            <a:endParaRPr lang="de-DE"/>
          </a:p>
        </p:txBody>
      </p:sp>
    </p:spTree>
    <p:extLst>
      <p:ext uri="{BB962C8B-B14F-4D97-AF65-F5344CB8AC3E}">
        <p14:creationId xmlns:p14="http://schemas.microsoft.com/office/powerpoint/2010/main" val="500257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4F6DF-A246-FB09-A2CD-27B62BC0E6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F8E2157-DA8A-F4F2-DBE1-22AD9C4AD17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62750EA-EFE6-1612-F4AC-CABE50742B8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4A6DAD5-4923-21C9-9195-1A84F6B69715}"/>
              </a:ext>
            </a:extLst>
          </p:cNvPr>
          <p:cNvSpPr>
            <a:spLocks noGrp="1"/>
          </p:cNvSpPr>
          <p:nvPr>
            <p:ph type="sldNum" sz="quarter" idx="5"/>
          </p:nvPr>
        </p:nvSpPr>
        <p:spPr/>
        <p:txBody>
          <a:bodyPr/>
          <a:lstStyle/>
          <a:p>
            <a:fld id="{69C971FF-EF28-4195-A575-329446EFAA55}" type="slidenum">
              <a:rPr lang="de-DE" smtClean="0"/>
              <a:pPr/>
              <a:t>35</a:t>
            </a:fld>
            <a:endParaRPr lang="de-DE"/>
          </a:p>
        </p:txBody>
      </p:sp>
    </p:spTree>
    <p:extLst>
      <p:ext uri="{BB962C8B-B14F-4D97-AF65-F5344CB8AC3E}">
        <p14:creationId xmlns:p14="http://schemas.microsoft.com/office/powerpoint/2010/main" val="949014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A6CBD-E597-910B-4512-323EA66D10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5606284-6C25-56E6-B979-42FFB064A12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AD3D0FB-1C0B-3467-0BAC-77A1945ABBD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589CDA4-B262-1D8B-689E-F14DFBB18A61}"/>
              </a:ext>
            </a:extLst>
          </p:cNvPr>
          <p:cNvSpPr>
            <a:spLocks noGrp="1"/>
          </p:cNvSpPr>
          <p:nvPr>
            <p:ph type="sldNum" sz="quarter" idx="5"/>
          </p:nvPr>
        </p:nvSpPr>
        <p:spPr/>
        <p:txBody>
          <a:bodyPr/>
          <a:lstStyle/>
          <a:p>
            <a:fld id="{69C971FF-EF28-4195-A575-329446EFAA55}" type="slidenum">
              <a:rPr lang="de-DE" smtClean="0"/>
              <a:pPr/>
              <a:t>36</a:t>
            </a:fld>
            <a:endParaRPr lang="de-DE"/>
          </a:p>
        </p:txBody>
      </p:sp>
    </p:spTree>
    <p:extLst>
      <p:ext uri="{BB962C8B-B14F-4D97-AF65-F5344CB8AC3E}">
        <p14:creationId xmlns:p14="http://schemas.microsoft.com/office/powerpoint/2010/main" val="2872785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3055C-64C7-2628-3E04-945C807661B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3A0BD58-B1B8-51B5-C239-34C1CD859AB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4D6D844-D7D5-1850-755C-B0C32CBA234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EFBCDC2-C69A-2D06-578F-9C1F29784ED1}"/>
              </a:ext>
            </a:extLst>
          </p:cNvPr>
          <p:cNvSpPr>
            <a:spLocks noGrp="1"/>
          </p:cNvSpPr>
          <p:nvPr>
            <p:ph type="sldNum" sz="quarter" idx="5"/>
          </p:nvPr>
        </p:nvSpPr>
        <p:spPr/>
        <p:txBody>
          <a:bodyPr/>
          <a:lstStyle/>
          <a:p>
            <a:fld id="{69C971FF-EF28-4195-A575-329446EFAA55}" type="slidenum">
              <a:rPr lang="de-DE" smtClean="0"/>
              <a:pPr/>
              <a:t>37</a:t>
            </a:fld>
            <a:endParaRPr lang="de-DE"/>
          </a:p>
        </p:txBody>
      </p:sp>
    </p:spTree>
    <p:extLst>
      <p:ext uri="{BB962C8B-B14F-4D97-AF65-F5344CB8AC3E}">
        <p14:creationId xmlns:p14="http://schemas.microsoft.com/office/powerpoint/2010/main" val="152278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B768B-A888-37D6-3648-5003E30FBF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ABB6D28-DD8A-00CA-7F71-DBB9597B630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FF64BA-F589-B7E3-B2D4-D2771F92F9A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59C65EF-53C2-97D2-C0DE-9BC1F91DFF69}"/>
              </a:ext>
            </a:extLst>
          </p:cNvPr>
          <p:cNvSpPr>
            <a:spLocks noGrp="1"/>
          </p:cNvSpPr>
          <p:nvPr>
            <p:ph type="sldNum" sz="quarter" idx="5"/>
          </p:nvPr>
        </p:nvSpPr>
        <p:spPr/>
        <p:txBody>
          <a:bodyPr/>
          <a:lstStyle/>
          <a:p>
            <a:fld id="{69C971FF-EF28-4195-A575-329446EFAA55}" type="slidenum">
              <a:rPr lang="de-DE" smtClean="0"/>
              <a:pPr/>
              <a:t>38</a:t>
            </a:fld>
            <a:endParaRPr lang="de-DE"/>
          </a:p>
        </p:txBody>
      </p:sp>
    </p:spTree>
    <p:extLst>
      <p:ext uri="{BB962C8B-B14F-4D97-AF65-F5344CB8AC3E}">
        <p14:creationId xmlns:p14="http://schemas.microsoft.com/office/powerpoint/2010/main" val="2917611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5B2FA-C65A-4D7E-BD84-75A655BC15A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6C2FF3-4B7B-E6DF-715E-6F3BC44EB6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78FBAE4-9A10-609F-B3E0-C605561FF01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4F3AF44-86E9-8BAB-4201-82A45269BB6A}"/>
              </a:ext>
            </a:extLst>
          </p:cNvPr>
          <p:cNvSpPr>
            <a:spLocks noGrp="1"/>
          </p:cNvSpPr>
          <p:nvPr>
            <p:ph type="sldNum" sz="quarter" idx="5"/>
          </p:nvPr>
        </p:nvSpPr>
        <p:spPr/>
        <p:txBody>
          <a:bodyPr/>
          <a:lstStyle/>
          <a:p>
            <a:fld id="{69C971FF-EF28-4195-A575-329446EFAA55}" type="slidenum">
              <a:rPr lang="de-DE" smtClean="0"/>
              <a:pPr/>
              <a:t>39</a:t>
            </a:fld>
            <a:endParaRPr lang="de-DE"/>
          </a:p>
        </p:txBody>
      </p:sp>
    </p:spTree>
    <p:extLst>
      <p:ext uri="{BB962C8B-B14F-4D97-AF65-F5344CB8AC3E}">
        <p14:creationId xmlns:p14="http://schemas.microsoft.com/office/powerpoint/2010/main" val="405686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054D-80F9-93A5-A820-493C0096D6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F81C90-6D6F-4978-DF0F-5DB6EF2AEB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D29A64-AA41-CD47-A128-578EFD2F66F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DE6140-B086-DA38-6400-6E3FFA9D19A1}"/>
              </a:ext>
            </a:extLst>
          </p:cNvPr>
          <p:cNvSpPr>
            <a:spLocks noGrp="1"/>
          </p:cNvSpPr>
          <p:nvPr>
            <p:ph type="sldNum" sz="quarter" idx="5"/>
          </p:nvPr>
        </p:nvSpPr>
        <p:spPr/>
        <p:txBody>
          <a:bodyPr/>
          <a:lstStyle/>
          <a:p>
            <a:fld id="{69C971FF-EF28-4195-A575-329446EFAA55}" type="slidenum">
              <a:rPr lang="de-DE" smtClean="0"/>
              <a:pPr/>
              <a:t>4</a:t>
            </a:fld>
            <a:endParaRPr lang="de-DE"/>
          </a:p>
        </p:txBody>
      </p:sp>
    </p:spTree>
    <p:extLst>
      <p:ext uri="{BB962C8B-B14F-4D97-AF65-F5344CB8AC3E}">
        <p14:creationId xmlns:p14="http://schemas.microsoft.com/office/powerpoint/2010/main" val="776719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74CCC-EC1D-0E6A-DFAB-2F92F0B6F3B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B15C9E-DBA4-BF96-7BDF-EE29B5250C0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7D7D235-0CA6-63E7-7BD1-25A58110FCD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2AA2CEA-E0F9-DA26-7BB0-B79BD204E523}"/>
              </a:ext>
            </a:extLst>
          </p:cNvPr>
          <p:cNvSpPr>
            <a:spLocks noGrp="1"/>
          </p:cNvSpPr>
          <p:nvPr>
            <p:ph type="sldNum" sz="quarter" idx="5"/>
          </p:nvPr>
        </p:nvSpPr>
        <p:spPr/>
        <p:txBody>
          <a:bodyPr/>
          <a:lstStyle/>
          <a:p>
            <a:fld id="{69C971FF-EF28-4195-A575-329446EFAA55}" type="slidenum">
              <a:rPr lang="de-DE" smtClean="0"/>
              <a:pPr/>
              <a:t>40</a:t>
            </a:fld>
            <a:endParaRPr lang="de-DE"/>
          </a:p>
        </p:txBody>
      </p:sp>
    </p:spTree>
    <p:extLst>
      <p:ext uri="{BB962C8B-B14F-4D97-AF65-F5344CB8AC3E}">
        <p14:creationId xmlns:p14="http://schemas.microsoft.com/office/powerpoint/2010/main" val="2047130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073CF-7662-A640-F006-B8ED2027FD0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1BFBC1-F308-E563-91ED-FCBFF052549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9F3D36C-95A9-A9E1-52BA-4C7433FC337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CE14272-4F71-5FAC-6A3E-7F393D002E38}"/>
              </a:ext>
            </a:extLst>
          </p:cNvPr>
          <p:cNvSpPr>
            <a:spLocks noGrp="1"/>
          </p:cNvSpPr>
          <p:nvPr>
            <p:ph type="sldNum" sz="quarter" idx="5"/>
          </p:nvPr>
        </p:nvSpPr>
        <p:spPr/>
        <p:txBody>
          <a:bodyPr/>
          <a:lstStyle/>
          <a:p>
            <a:fld id="{69C971FF-EF28-4195-A575-329446EFAA55}" type="slidenum">
              <a:rPr lang="de-DE" smtClean="0"/>
              <a:pPr/>
              <a:t>41</a:t>
            </a:fld>
            <a:endParaRPr lang="de-DE"/>
          </a:p>
        </p:txBody>
      </p:sp>
    </p:spTree>
    <p:extLst>
      <p:ext uri="{BB962C8B-B14F-4D97-AF65-F5344CB8AC3E}">
        <p14:creationId xmlns:p14="http://schemas.microsoft.com/office/powerpoint/2010/main" val="4214615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EABC1-1E3D-47CC-6257-DDE0FA9E49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EEF2331-FA18-2EB6-9EE4-4F4CCBB24BD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CA76875-DE53-3081-DB10-540F228C41A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6EBAC2B-A921-8827-5CE1-AEF31CC7F010}"/>
              </a:ext>
            </a:extLst>
          </p:cNvPr>
          <p:cNvSpPr>
            <a:spLocks noGrp="1"/>
          </p:cNvSpPr>
          <p:nvPr>
            <p:ph type="sldNum" sz="quarter" idx="5"/>
          </p:nvPr>
        </p:nvSpPr>
        <p:spPr/>
        <p:txBody>
          <a:bodyPr/>
          <a:lstStyle/>
          <a:p>
            <a:fld id="{69C971FF-EF28-4195-A575-329446EFAA55}" type="slidenum">
              <a:rPr lang="de-DE" smtClean="0"/>
              <a:pPr/>
              <a:t>42</a:t>
            </a:fld>
            <a:endParaRPr lang="de-DE"/>
          </a:p>
        </p:txBody>
      </p:sp>
    </p:spTree>
    <p:extLst>
      <p:ext uri="{BB962C8B-B14F-4D97-AF65-F5344CB8AC3E}">
        <p14:creationId xmlns:p14="http://schemas.microsoft.com/office/powerpoint/2010/main" val="1823750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AA339-799D-6858-AB2E-B1CFAC75D6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1C039E2-872E-3CF6-04BB-AB7C2A1318B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98D8164-7E1F-4C0E-0C61-3D38D5BBC0F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A95CD6E-3615-7B85-F7B6-C4CBDB47C1D4}"/>
              </a:ext>
            </a:extLst>
          </p:cNvPr>
          <p:cNvSpPr>
            <a:spLocks noGrp="1"/>
          </p:cNvSpPr>
          <p:nvPr>
            <p:ph type="sldNum" sz="quarter" idx="5"/>
          </p:nvPr>
        </p:nvSpPr>
        <p:spPr/>
        <p:txBody>
          <a:bodyPr/>
          <a:lstStyle/>
          <a:p>
            <a:fld id="{69C971FF-EF28-4195-A575-329446EFAA55}" type="slidenum">
              <a:rPr lang="de-DE" smtClean="0"/>
              <a:pPr/>
              <a:t>43</a:t>
            </a:fld>
            <a:endParaRPr lang="de-DE"/>
          </a:p>
        </p:txBody>
      </p:sp>
    </p:spTree>
    <p:extLst>
      <p:ext uri="{BB962C8B-B14F-4D97-AF65-F5344CB8AC3E}">
        <p14:creationId xmlns:p14="http://schemas.microsoft.com/office/powerpoint/2010/main" val="1872591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823EB-3491-C565-FD66-1729C1D7C2F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F7D97D-D805-1995-6BFB-325B1B3352E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75C0333-77BA-8CCC-AE51-10095820813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91512D0-3D52-8F26-7B41-2FCA59FD923F}"/>
              </a:ext>
            </a:extLst>
          </p:cNvPr>
          <p:cNvSpPr>
            <a:spLocks noGrp="1"/>
          </p:cNvSpPr>
          <p:nvPr>
            <p:ph type="sldNum" sz="quarter" idx="5"/>
          </p:nvPr>
        </p:nvSpPr>
        <p:spPr/>
        <p:txBody>
          <a:bodyPr/>
          <a:lstStyle/>
          <a:p>
            <a:fld id="{69C971FF-EF28-4195-A575-329446EFAA55}" type="slidenum">
              <a:rPr lang="de-DE" smtClean="0"/>
              <a:pPr/>
              <a:t>44</a:t>
            </a:fld>
            <a:endParaRPr lang="de-DE"/>
          </a:p>
        </p:txBody>
      </p:sp>
    </p:spTree>
    <p:extLst>
      <p:ext uri="{BB962C8B-B14F-4D97-AF65-F5344CB8AC3E}">
        <p14:creationId xmlns:p14="http://schemas.microsoft.com/office/powerpoint/2010/main" val="7550601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939C8-0BBD-5616-33FB-28B8D29E0B4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2AA71FF-0204-9627-4B3C-537CB641707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AB2A745-11CB-6BF2-2341-E6E011B2F8C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99B1884-EDD3-9231-3627-771CDF2D68E1}"/>
              </a:ext>
            </a:extLst>
          </p:cNvPr>
          <p:cNvSpPr>
            <a:spLocks noGrp="1"/>
          </p:cNvSpPr>
          <p:nvPr>
            <p:ph type="sldNum" sz="quarter" idx="5"/>
          </p:nvPr>
        </p:nvSpPr>
        <p:spPr/>
        <p:txBody>
          <a:bodyPr/>
          <a:lstStyle/>
          <a:p>
            <a:fld id="{69C971FF-EF28-4195-A575-329446EFAA55}" type="slidenum">
              <a:rPr lang="de-DE" smtClean="0"/>
              <a:pPr/>
              <a:t>45</a:t>
            </a:fld>
            <a:endParaRPr lang="de-DE"/>
          </a:p>
        </p:txBody>
      </p:sp>
    </p:spTree>
    <p:extLst>
      <p:ext uri="{BB962C8B-B14F-4D97-AF65-F5344CB8AC3E}">
        <p14:creationId xmlns:p14="http://schemas.microsoft.com/office/powerpoint/2010/main" val="2363041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629B1-E800-B62C-1E2E-3F428F067BF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BE3A116-9C18-F7EF-DAE6-2254002B213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58968E3-F436-C954-5325-6EFB67D2FB9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A542A5A-AFE9-EE90-AAA9-F66F6FBA2137}"/>
              </a:ext>
            </a:extLst>
          </p:cNvPr>
          <p:cNvSpPr>
            <a:spLocks noGrp="1"/>
          </p:cNvSpPr>
          <p:nvPr>
            <p:ph type="sldNum" sz="quarter" idx="5"/>
          </p:nvPr>
        </p:nvSpPr>
        <p:spPr/>
        <p:txBody>
          <a:bodyPr/>
          <a:lstStyle/>
          <a:p>
            <a:fld id="{69C971FF-EF28-4195-A575-329446EFAA55}" type="slidenum">
              <a:rPr lang="de-DE" smtClean="0"/>
              <a:pPr/>
              <a:t>46</a:t>
            </a:fld>
            <a:endParaRPr lang="de-DE"/>
          </a:p>
        </p:txBody>
      </p:sp>
    </p:spTree>
    <p:extLst>
      <p:ext uri="{BB962C8B-B14F-4D97-AF65-F5344CB8AC3E}">
        <p14:creationId xmlns:p14="http://schemas.microsoft.com/office/powerpoint/2010/main" val="2999347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F5FA4-1F36-5C8D-E9DE-20A44F17B73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713BE0D-2FA0-F623-E77F-0F5F0D2230E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C5BE2D-B8D9-0134-EFC4-F801436B719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CAC34B2-5BB6-4DD6-41E3-11E16CBCE1B3}"/>
              </a:ext>
            </a:extLst>
          </p:cNvPr>
          <p:cNvSpPr>
            <a:spLocks noGrp="1"/>
          </p:cNvSpPr>
          <p:nvPr>
            <p:ph type="sldNum" sz="quarter" idx="5"/>
          </p:nvPr>
        </p:nvSpPr>
        <p:spPr/>
        <p:txBody>
          <a:bodyPr/>
          <a:lstStyle/>
          <a:p>
            <a:fld id="{69C971FF-EF28-4195-A575-329446EFAA55}" type="slidenum">
              <a:rPr lang="de-DE" smtClean="0"/>
              <a:pPr/>
              <a:t>47</a:t>
            </a:fld>
            <a:endParaRPr lang="de-DE"/>
          </a:p>
        </p:txBody>
      </p:sp>
    </p:spTree>
    <p:extLst>
      <p:ext uri="{BB962C8B-B14F-4D97-AF65-F5344CB8AC3E}">
        <p14:creationId xmlns:p14="http://schemas.microsoft.com/office/powerpoint/2010/main" val="617488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1302D-B5EF-43ED-30D3-8D67E0CDD9C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D3AA28-617A-0D86-90FB-955DC6EC679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C747A13-99B0-F336-938E-F928FC29C6C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04D309E-46CE-D1FC-5AA7-34A91F74275A}"/>
              </a:ext>
            </a:extLst>
          </p:cNvPr>
          <p:cNvSpPr>
            <a:spLocks noGrp="1"/>
          </p:cNvSpPr>
          <p:nvPr>
            <p:ph type="sldNum" sz="quarter" idx="5"/>
          </p:nvPr>
        </p:nvSpPr>
        <p:spPr/>
        <p:txBody>
          <a:bodyPr/>
          <a:lstStyle/>
          <a:p>
            <a:fld id="{69C971FF-EF28-4195-A575-329446EFAA55}" type="slidenum">
              <a:rPr lang="de-DE" smtClean="0"/>
              <a:pPr/>
              <a:t>48</a:t>
            </a:fld>
            <a:endParaRPr lang="de-DE"/>
          </a:p>
        </p:txBody>
      </p:sp>
    </p:spTree>
    <p:extLst>
      <p:ext uri="{BB962C8B-B14F-4D97-AF65-F5344CB8AC3E}">
        <p14:creationId xmlns:p14="http://schemas.microsoft.com/office/powerpoint/2010/main" val="3658589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C9B53-268E-09D9-9FB4-4B4FA66E97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C18733A-BA1E-BC5B-348B-9F88CC3F9A9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7E8EE6C-F3BB-8319-F1B6-FD006662FDC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5EA23A1-C65F-FF17-18E7-3DF2E5AE3950}"/>
              </a:ext>
            </a:extLst>
          </p:cNvPr>
          <p:cNvSpPr>
            <a:spLocks noGrp="1"/>
          </p:cNvSpPr>
          <p:nvPr>
            <p:ph type="sldNum" sz="quarter" idx="5"/>
          </p:nvPr>
        </p:nvSpPr>
        <p:spPr/>
        <p:txBody>
          <a:bodyPr/>
          <a:lstStyle/>
          <a:p>
            <a:fld id="{69C971FF-EF28-4195-A575-329446EFAA55}" type="slidenum">
              <a:rPr lang="de-DE" smtClean="0"/>
              <a:pPr/>
              <a:t>49</a:t>
            </a:fld>
            <a:endParaRPr lang="de-DE"/>
          </a:p>
        </p:txBody>
      </p:sp>
    </p:spTree>
    <p:extLst>
      <p:ext uri="{BB962C8B-B14F-4D97-AF65-F5344CB8AC3E}">
        <p14:creationId xmlns:p14="http://schemas.microsoft.com/office/powerpoint/2010/main" val="161272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CF1C7-F0B1-E7C1-C8B3-75E28219C7D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D26167E-0F90-6783-690E-32B3846A5B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A5A1ECF-9B77-C4DF-ACD6-983F76FD59C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67C64BD-6105-FCF3-E0D6-C1311FBAE2BC}"/>
              </a:ext>
            </a:extLst>
          </p:cNvPr>
          <p:cNvSpPr>
            <a:spLocks noGrp="1"/>
          </p:cNvSpPr>
          <p:nvPr>
            <p:ph type="sldNum" sz="quarter" idx="5"/>
          </p:nvPr>
        </p:nvSpPr>
        <p:spPr/>
        <p:txBody>
          <a:bodyPr/>
          <a:lstStyle/>
          <a:p>
            <a:fld id="{69C971FF-EF28-4195-A575-329446EFAA55}" type="slidenum">
              <a:rPr lang="de-DE" smtClean="0"/>
              <a:pPr/>
              <a:t>5</a:t>
            </a:fld>
            <a:endParaRPr lang="de-DE"/>
          </a:p>
        </p:txBody>
      </p:sp>
    </p:spTree>
    <p:extLst>
      <p:ext uri="{BB962C8B-B14F-4D97-AF65-F5344CB8AC3E}">
        <p14:creationId xmlns:p14="http://schemas.microsoft.com/office/powerpoint/2010/main" val="41501889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7F24C-3411-D7C7-46CE-F624F90709A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4034564-EDA5-8BA8-8D42-21A68F2516A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21F7D7B-08E1-5F50-45D5-16D0D380008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4C4EEAB-18C5-5EF9-B8B6-69B0864E39C0}"/>
              </a:ext>
            </a:extLst>
          </p:cNvPr>
          <p:cNvSpPr>
            <a:spLocks noGrp="1"/>
          </p:cNvSpPr>
          <p:nvPr>
            <p:ph type="sldNum" sz="quarter" idx="5"/>
          </p:nvPr>
        </p:nvSpPr>
        <p:spPr/>
        <p:txBody>
          <a:bodyPr/>
          <a:lstStyle/>
          <a:p>
            <a:fld id="{69C971FF-EF28-4195-A575-329446EFAA55}" type="slidenum">
              <a:rPr lang="de-DE" smtClean="0"/>
              <a:pPr/>
              <a:t>50</a:t>
            </a:fld>
            <a:endParaRPr lang="de-DE"/>
          </a:p>
        </p:txBody>
      </p:sp>
    </p:spTree>
    <p:extLst>
      <p:ext uri="{BB962C8B-B14F-4D97-AF65-F5344CB8AC3E}">
        <p14:creationId xmlns:p14="http://schemas.microsoft.com/office/powerpoint/2010/main" val="1940448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CB013-CFF8-7F30-2339-F863D74CE2F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C4CA5E-FB46-1FAF-E811-4418BD2C939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C9E4FDF-648A-9BB8-C04B-E428C675F7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4B1FC8-975F-0740-09CB-340F144875B5}"/>
              </a:ext>
            </a:extLst>
          </p:cNvPr>
          <p:cNvSpPr>
            <a:spLocks noGrp="1"/>
          </p:cNvSpPr>
          <p:nvPr>
            <p:ph type="sldNum" sz="quarter" idx="5"/>
          </p:nvPr>
        </p:nvSpPr>
        <p:spPr/>
        <p:txBody>
          <a:bodyPr/>
          <a:lstStyle/>
          <a:p>
            <a:fld id="{69C971FF-EF28-4195-A575-329446EFAA55}" type="slidenum">
              <a:rPr lang="de-DE" smtClean="0"/>
              <a:pPr/>
              <a:t>51</a:t>
            </a:fld>
            <a:endParaRPr lang="de-DE"/>
          </a:p>
        </p:txBody>
      </p:sp>
    </p:spTree>
    <p:extLst>
      <p:ext uri="{BB962C8B-B14F-4D97-AF65-F5344CB8AC3E}">
        <p14:creationId xmlns:p14="http://schemas.microsoft.com/office/powerpoint/2010/main" val="36851151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A394-F670-1EEB-6B79-6EE3DA2637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8BBE6F-17EE-239E-6ECE-7711BD3DB24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7D7B6B-B793-A47F-5E9D-88944A477BE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893F9CC-7D37-4647-5CF0-164D628A981E}"/>
              </a:ext>
            </a:extLst>
          </p:cNvPr>
          <p:cNvSpPr>
            <a:spLocks noGrp="1"/>
          </p:cNvSpPr>
          <p:nvPr>
            <p:ph type="sldNum" sz="quarter" idx="5"/>
          </p:nvPr>
        </p:nvSpPr>
        <p:spPr/>
        <p:txBody>
          <a:bodyPr/>
          <a:lstStyle/>
          <a:p>
            <a:fld id="{69C971FF-EF28-4195-A575-329446EFAA55}" type="slidenum">
              <a:rPr lang="de-DE" smtClean="0"/>
              <a:pPr/>
              <a:t>52</a:t>
            </a:fld>
            <a:endParaRPr lang="de-DE"/>
          </a:p>
        </p:txBody>
      </p:sp>
    </p:spTree>
    <p:extLst>
      <p:ext uri="{BB962C8B-B14F-4D97-AF65-F5344CB8AC3E}">
        <p14:creationId xmlns:p14="http://schemas.microsoft.com/office/powerpoint/2010/main" val="17834539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2B63D-EF7D-92B0-D1E2-055FAC046F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63309ED-D5E8-7628-80D5-10EAB4E59C0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B8B2140-C32F-525C-B265-E87483D9594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947A14D-7A47-2B68-E160-810EB58D229E}"/>
              </a:ext>
            </a:extLst>
          </p:cNvPr>
          <p:cNvSpPr>
            <a:spLocks noGrp="1"/>
          </p:cNvSpPr>
          <p:nvPr>
            <p:ph type="sldNum" sz="quarter" idx="5"/>
          </p:nvPr>
        </p:nvSpPr>
        <p:spPr/>
        <p:txBody>
          <a:bodyPr/>
          <a:lstStyle/>
          <a:p>
            <a:fld id="{69C971FF-EF28-4195-A575-329446EFAA55}" type="slidenum">
              <a:rPr lang="de-DE" smtClean="0"/>
              <a:pPr/>
              <a:t>53</a:t>
            </a:fld>
            <a:endParaRPr lang="de-DE"/>
          </a:p>
        </p:txBody>
      </p:sp>
    </p:spTree>
    <p:extLst>
      <p:ext uri="{BB962C8B-B14F-4D97-AF65-F5344CB8AC3E}">
        <p14:creationId xmlns:p14="http://schemas.microsoft.com/office/powerpoint/2010/main" val="481880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24C76-1913-FC08-0086-D4F408BFEC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7A53761-CEFF-3717-87D0-43FEAD499AA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DB0BA22-9B81-B4F4-F0C0-45ABC7F4C69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258D1C4-FD38-F850-691A-F848EE85FFF9}"/>
              </a:ext>
            </a:extLst>
          </p:cNvPr>
          <p:cNvSpPr>
            <a:spLocks noGrp="1"/>
          </p:cNvSpPr>
          <p:nvPr>
            <p:ph type="sldNum" sz="quarter" idx="5"/>
          </p:nvPr>
        </p:nvSpPr>
        <p:spPr/>
        <p:txBody>
          <a:bodyPr/>
          <a:lstStyle/>
          <a:p>
            <a:fld id="{69C971FF-EF28-4195-A575-329446EFAA55}" type="slidenum">
              <a:rPr lang="de-DE" smtClean="0"/>
              <a:pPr/>
              <a:t>54</a:t>
            </a:fld>
            <a:endParaRPr lang="de-DE"/>
          </a:p>
        </p:txBody>
      </p:sp>
    </p:spTree>
    <p:extLst>
      <p:ext uri="{BB962C8B-B14F-4D97-AF65-F5344CB8AC3E}">
        <p14:creationId xmlns:p14="http://schemas.microsoft.com/office/powerpoint/2010/main" val="16954764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B318C-5413-CB58-9749-3A51AA53ED6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9C0FFEF-D295-D1A7-0CA0-C2D6098A550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2D11CB2-B5A8-9820-2E4B-0B50C786931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5D81A0-CA25-582A-2AE0-31B553FFAB0E}"/>
              </a:ext>
            </a:extLst>
          </p:cNvPr>
          <p:cNvSpPr>
            <a:spLocks noGrp="1"/>
          </p:cNvSpPr>
          <p:nvPr>
            <p:ph type="sldNum" sz="quarter" idx="5"/>
          </p:nvPr>
        </p:nvSpPr>
        <p:spPr/>
        <p:txBody>
          <a:bodyPr/>
          <a:lstStyle/>
          <a:p>
            <a:fld id="{69C971FF-EF28-4195-A575-329446EFAA55}" type="slidenum">
              <a:rPr lang="de-DE" smtClean="0"/>
              <a:pPr/>
              <a:t>55</a:t>
            </a:fld>
            <a:endParaRPr lang="de-DE"/>
          </a:p>
        </p:txBody>
      </p:sp>
    </p:spTree>
    <p:extLst>
      <p:ext uri="{BB962C8B-B14F-4D97-AF65-F5344CB8AC3E}">
        <p14:creationId xmlns:p14="http://schemas.microsoft.com/office/powerpoint/2010/main" val="7363124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3C07E-EAEE-12A4-2801-A4662D5518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E5FFA20-422F-4D22-6788-B1E2303DBA2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628D03-C4BF-E532-3F90-C2CFA4F7DF2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531C026-1875-BFA1-7204-EDFDA1AB9126}"/>
              </a:ext>
            </a:extLst>
          </p:cNvPr>
          <p:cNvSpPr>
            <a:spLocks noGrp="1"/>
          </p:cNvSpPr>
          <p:nvPr>
            <p:ph type="sldNum" sz="quarter" idx="5"/>
          </p:nvPr>
        </p:nvSpPr>
        <p:spPr/>
        <p:txBody>
          <a:bodyPr/>
          <a:lstStyle/>
          <a:p>
            <a:fld id="{69C971FF-EF28-4195-A575-329446EFAA55}" type="slidenum">
              <a:rPr lang="de-DE" smtClean="0"/>
              <a:pPr/>
              <a:t>56</a:t>
            </a:fld>
            <a:endParaRPr lang="de-DE"/>
          </a:p>
        </p:txBody>
      </p:sp>
    </p:spTree>
    <p:extLst>
      <p:ext uri="{BB962C8B-B14F-4D97-AF65-F5344CB8AC3E}">
        <p14:creationId xmlns:p14="http://schemas.microsoft.com/office/powerpoint/2010/main" val="446542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6EECF-0B4B-3C6E-3620-0DF27A148DD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777336-9FF6-2CE3-27B0-B96CC2E7E22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B70BC24-3849-A2CC-34DC-D5338368533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BAC15A9-9FDC-BF3B-FB67-A7A25F5ED18F}"/>
              </a:ext>
            </a:extLst>
          </p:cNvPr>
          <p:cNvSpPr>
            <a:spLocks noGrp="1"/>
          </p:cNvSpPr>
          <p:nvPr>
            <p:ph type="sldNum" sz="quarter" idx="5"/>
          </p:nvPr>
        </p:nvSpPr>
        <p:spPr/>
        <p:txBody>
          <a:bodyPr/>
          <a:lstStyle/>
          <a:p>
            <a:fld id="{69C971FF-EF28-4195-A575-329446EFAA55}" type="slidenum">
              <a:rPr lang="de-DE" smtClean="0"/>
              <a:pPr/>
              <a:t>57</a:t>
            </a:fld>
            <a:endParaRPr lang="de-DE"/>
          </a:p>
        </p:txBody>
      </p:sp>
    </p:spTree>
    <p:extLst>
      <p:ext uri="{BB962C8B-B14F-4D97-AF65-F5344CB8AC3E}">
        <p14:creationId xmlns:p14="http://schemas.microsoft.com/office/powerpoint/2010/main" val="33408809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3C07E-EAEE-12A4-2801-A4662D5518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E5FFA20-422F-4D22-6788-B1E2303DBA2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628D03-C4BF-E532-3F90-C2CFA4F7DF2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531C026-1875-BFA1-7204-EDFDA1AB9126}"/>
              </a:ext>
            </a:extLst>
          </p:cNvPr>
          <p:cNvSpPr>
            <a:spLocks noGrp="1"/>
          </p:cNvSpPr>
          <p:nvPr>
            <p:ph type="sldNum" sz="quarter" idx="5"/>
          </p:nvPr>
        </p:nvSpPr>
        <p:spPr/>
        <p:txBody>
          <a:bodyPr/>
          <a:lstStyle/>
          <a:p>
            <a:fld id="{69C971FF-EF28-4195-A575-329446EFAA55}" type="slidenum">
              <a:rPr lang="de-DE" smtClean="0"/>
              <a:pPr/>
              <a:t>58</a:t>
            </a:fld>
            <a:endParaRPr lang="de-DE"/>
          </a:p>
        </p:txBody>
      </p:sp>
    </p:spTree>
    <p:extLst>
      <p:ext uri="{BB962C8B-B14F-4D97-AF65-F5344CB8AC3E}">
        <p14:creationId xmlns:p14="http://schemas.microsoft.com/office/powerpoint/2010/main" val="24200415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640D-93BA-399F-C198-6274FFFAAB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C1F705-95B9-E9E4-884C-B4FDA515E0E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27F6AD5-C004-C7C4-79B9-EF59A365D1C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C9844D3-D2CB-D4F3-7F72-A2108C00906C}"/>
              </a:ext>
            </a:extLst>
          </p:cNvPr>
          <p:cNvSpPr>
            <a:spLocks noGrp="1"/>
          </p:cNvSpPr>
          <p:nvPr>
            <p:ph type="sldNum" sz="quarter" idx="5"/>
          </p:nvPr>
        </p:nvSpPr>
        <p:spPr/>
        <p:txBody>
          <a:bodyPr/>
          <a:lstStyle/>
          <a:p>
            <a:fld id="{69C971FF-EF28-4195-A575-329446EFAA55}" type="slidenum">
              <a:rPr lang="de-DE" smtClean="0"/>
              <a:pPr/>
              <a:t>59</a:t>
            </a:fld>
            <a:endParaRPr lang="de-DE"/>
          </a:p>
        </p:txBody>
      </p:sp>
    </p:spTree>
    <p:extLst>
      <p:ext uri="{BB962C8B-B14F-4D97-AF65-F5344CB8AC3E}">
        <p14:creationId xmlns:p14="http://schemas.microsoft.com/office/powerpoint/2010/main" val="386472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21E77-849D-48DF-4766-C4B561BCE29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A9D79C3-BB3E-103B-B53A-E620E7F1B85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EACDD41-BF44-134C-55DB-9DF9D58533B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4C6CFE8-8234-1448-C1C3-4EA283CCCC81}"/>
              </a:ext>
            </a:extLst>
          </p:cNvPr>
          <p:cNvSpPr>
            <a:spLocks noGrp="1"/>
          </p:cNvSpPr>
          <p:nvPr>
            <p:ph type="sldNum" sz="quarter" idx="5"/>
          </p:nvPr>
        </p:nvSpPr>
        <p:spPr/>
        <p:txBody>
          <a:bodyPr/>
          <a:lstStyle/>
          <a:p>
            <a:fld id="{69C971FF-EF28-4195-A575-329446EFAA55}" type="slidenum">
              <a:rPr lang="de-DE" smtClean="0"/>
              <a:pPr/>
              <a:t>6</a:t>
            </a:fld>
            <a:endParaRPr lang="de-DE"/>
          </a:p>
        </p:txBody>
      </p:sp>
    </p:spTree>
    <p:extLst>
      <p:ext uri="{BB962C8B-B14F-4D97-AF65-F5344CB8AC3E}">
        <p14:creationId xmlns:p14="http://schemas.microsoft.com/office/powerpoint/2010/main" val="18275073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95C13-65D6-78EE-5972-1DE449C8F77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886C79F-3C6B-3ECE-3459-4FE00F88B6C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803CB89-98C2-509E-4C8A-F9F6EDEBA1C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B14058F-90A6-6B2D-EC1D-3458BB038641}"/>
              </a:ext>
            </a:extLst>
          </p:cNvPr>
          <p:cNvSpPr>
            <a:spLocks noGrp="1"/>
          </p:cNvSpPr>
          <p:nvPr>
            <p:ph type="sldNum" sz="quarter" idx="5"/>
          </p:nvPr>
        </p:nvSpPr>
        <p:spPr/>
        <p:txBody>
          <a:bodyPr/>
          <a:lstStyle/>
          <a:p>
            <a:fld id="{69C971FF-EF28-4195-A575-329446EFAA55}" type="slidenum">
              <a:rPr lang="de-DE" smtClean="0"/>
              <a:pPr/>
              <a:t>60</a:t>
            </a:fld>
            <a:endParaRPr lang="de-DE"/>
          </a:p>
        </p:txBody>
      </p:sp>
    </p:spTree>
    <p:extLst>
      <p:ext uri="{BB962C8B-B14F-4D97-AF65-F5344CB8AC3E}">
        <p14:creationId xmlns:p14="http://schemas.microsoft.com/office/powerpoint/2010/main" val="33514502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747E-9B01-25DB-C186-3053061DD26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73FAD8F-8C29-AD7C-3706-34E79A10F52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5E3C40-B254-788F-38E8-3BE86D5A561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0A1BDF9-AEC7-8ADF-0207-574557554556}"/>
              </a:ext>
            </a:extLst>
          </p:cNvPr>
          <p:cNvSpPr>
            <a:spLocks noGrp="1"/>
          </p:cNvSpPr>
          <p:nvPr>
            <p:ph type="sldNum" sz="quarter" idx="5"/>
          </p:nvPr>
        </p:nvSpPr>
        <p:spPr/>
        <p:txBody>
          <a:bodyPr/>
          <a:lstStyle/>
          <a:p>
            <a:fld id="{69C971FF-EF28-4195-A575-329446EFAA55}" type="slidenum">
              <a:rPr lang="de-DE" smtClean="0"/>
              <a:pPr/>
              <a:t>61</a:t>
            </a:fld>
            <a:endParaRPr lang="de-DE"/>
          </a:p>
        </p:txBody>
      </p:sp>
    </p:spTree>
    <p:extLst>
      <p:ext uri="{BB962C8B-B14F-4D97-AF65-F5344CB8AC3E}">
        <p14:creationId xmlns:p14="http://schemas.microsoft.com/office/powerpoint/2010/main" val="19986994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3A0DC-56F4-E948-2ECF-0D2FFB6B325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86F663-7B9B-F205-FA07-9167E1D9EEC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247A306-5ED1-C101-F9B6-A8B3B5ABFBC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A26BFEE-9E1D-4D61-2ECE-7A6649C18267}"/>
              </a:ext>
            </a:extLst>
          </p:cNvPr>
          <p:cNvSpPr>
            <a:spLocks noGrp="1"/>
          </p:cNvSpPr>
          <p:nvPr>
            <p:ph type="sldNum" sz="quarter" idx="5"/>
          </p:nvPr>
        </p:nvSpPr>
        <p:spPr/>
        <p:txBody>
          <a:bodyPr/>
          <a:lstStyle/>
          <a:p>
            <a:fld id="{69C971FF-EF28-4195-A575-329446EFAA55}" type="slidenum">
              <a:rPr lang="de-DE" smtClean="0"/>
              <a:pPr/>
              <a:t>62</a:t>
            </a:fld>
            <a:endParaRPr lang="de-DE"/>
          </a:p>
        </p:txBody>
      </p:sp>
    </p:spTree>
    <p:extLst>
      <p:ext uri="{BB962C8B-B14F-4D97-AF65-F5344CB8AC3E}">
        <p14:creationId xmlns:p14="http://schemas.microsoft.com/office/powerpoint/2010/main" val="283295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C460A-1664-DDBD-BA9F-2FED156E9D2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4EE788B-0AB3-7AE7-6F0D-BCCDC9CA54A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1190B4-3647-D953-2674-BC71286F10C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32B92B6-2F0E-595D-75A5-D1FA5D30F198}"/>
              </a:ext>
            </a:extLst>
          </p:cNvPr>
          <p:cNvSpPr>
            <a:spLocks noGrp="1"/>
          </p:cNvSpPr>
          <p:nvPr>
            <p:ph type="sldNum" sz="quarter" idx="5"/>
          </p:nvPr>
        </p:nvSpPr>
        <p:spPr/>
        <p:txBody>
          <a:bodyPr/>
          <a:lstStyle/>
          <a:p>
            <a:fld id="{69C971FF-EF28-4195-A575-329446EFAA55}" type="slidenum">
              <a:rPr lang="de-DE" smtClean="0"/>
              <a:pPr/>
              <a:t>7</a:t>
            </a:fld>
            <a:endParaRPr lang="de-DE"/>
          </a:p>
        </p:txBody>
      </p:sp>
    </p:spTree>
    <p:extLst>
      <p:ext uri="{BB962C8B-B14F-4D97-AF65-F5344CB8AC3E}">
        <p14:creationId xmlns:p14="http://schemas.microsoft.com/office/powerpoint/2010/main" val="303890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A13AA-A87D-E600-A2F8-3601F2B51D2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613AF10-C65B-0F16-395B-184727CD763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3A1DECD-0D46-51A9-0B93-614DC317F96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749972C-3528-11F1-1C7C-B869313442ED}"/>
              </a:ext>
            </a:extLst>
          </p:cNvPr>
          <p:cNvSpPr>
            <a:spLocks noGrp="1"/>
          </p:cNvSpPr>
          <p:nvPr>
            <p:ph type="sldNum" sz="quarter" idx="5"/>
          </p:nvPr>
        </p:nvSpPr>
        <p:spPr/>
        <p:txBody>
          <a:bodyPr/>
          <a:lstStyle/>
          <a:p>
            <a:fld id="{69C971FF-EF28-4195-A575-329446EFAA55}" type="slidenum">
              <a:rPr lang="de-DE" smtClean="0"/>
              <a:pPr/>
              <a:t>8</a:t>
            </a:fld>
            <a:endParaRPr lang="de-DE"/>
          </a:p>
        </p:txBody>
      </p:sp>
    </p:spTree>
    <p:extLst>
      <p:ext uri="{BB962C8B-B14F-4D97-AF65-F5344CB8AC3E}">
        <p14:creationId xmlns:p14="http://schemas.microsoft.com/office/powerpoint/2010/main" val="107259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0BDE-85C6-2E28-6320-A2EF9602E1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8709F5-93D5-6E10-0785-3F22CC1B00F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39B3631-1EFB-3CC5-B9C8-A7FEB8F7ABC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3EA97E2-00BF-FD42-3DCC-8F3360CC63A2}"/>
              </a:ext>
            </a:extLst>
          </p:cNvPr>
          <p:cNvSpPr>
            <a:spLocks noGrp="1"/>
          </p:cNvSpPr>
          <p:nvPr>
            <p:ph type="sldNum" sz="quarter" idx="5"/>
          </p:nvPr>
        </p:nvSpPr>
        <p:spPr/>
        <p:txBody>
          <a:bodyPr/>
          <a:lstStyle/>
          <a:p>
            <a:fld id="{69C971FF-EF28-4195-A575-329446EFAA55}" type="slidenum">
              <a:rPr lang="de-DE" smtClean="0"/>
              <a:pPr/>
              <a:t>9</a:t>
            </a:fld>
            <a:endParaRPr lang="de-DE"/>
          </a:p>
        </p:txBody>
      </p:sp>
    </p:spTree>
    <p:extLst>
      <p:ext uri="{BB962C8B-B14F-4D97-AF65-F5344CB8AC3E}">
        <p14:creationId xmlns:p14="http://schemas.microsoft.com/office/powerpoint/2010/main" val="419438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 name="Freihandform 4" descr="Landkarte von Europa"/>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de-DE" noProof="0">
              <a:solidFill>
                <a:schemeClr val="lt1"/>
              </a:solidFill>
              <a:latin typeface="Century Gothic" panose="020B0502020202020204" pitchFamily="34" charset="0"/>
            </a:endParaRPr>
          </a:p>
        </p:txBody>
      </p:sp>
      <p:sp>
        <p:nvSpPr>
          <p:cNvPr id="2" name="Titel 1"/>
          <p:cNvSpPr>
            <a:spLocks noGrp="1"/>
          </p:cNvSpPr>
          <p:nvPr>
            <p:ph type="ctrTitle" hasCustomPrompt="1"/>
          </p:nvPr>
        </p:nvSpPr>
        <p:spPr>
          <a:xfrm>
            <a:off x="1217613" y="1828799"/>
            <a:ext cx="9753600" cy="3048001"/>
          </a:xfrm>
        </p:spPr>
        <p:txBody>
          <a:bodyPr rtlCol="0">
            <a:normAutofit/>
          </a:bodyPr>
          <a:lstStyle>
            <a:lvl1pPr>
              <a:defRPr sz="4400">
                <a:latin typeface="Century Gothic" panose="020B0502020202020204" pitchFamily="34" charset="0"/>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1217614" y="5029200"/>
            <a:ext cx="7848600" cy="1143000"/>
          </a:xfrm>
        </p:spPr>
        <p:txBody>
          <a:bodyPr rtlCol="0">
            <a:normAutofit/>
          </a:bodyPr>
          <a:lstStyle>
            <a:lvl1pPr marL="0" indent="0" algn="l">
              <a:spcBef>
                <a:spcPts val="0"/>
              </a:spcBef>
              <a:buNone/>
              <a:defRPr sz="200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noProof="0"/>
              <a:t>Formatvorlage des Untertitelmasters durch Klicken bearbeiten</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de-DE" noProof="0"/>
              <a:t>Titelmasterformat durch Klicken bearbeiten</a:t>
            </a:r>
          </a:p>
        </p:txBody>
      </p:sp>
      <p:sp>
        <p:nvSpPr>
          <p:cNvPr id="3" name="Vertikaler Textplatzhalter 2"/>
          <p:cNvSpPr>
            <a:spLocks noGrp="1"/>
          </p:cNvSpPr>
          <p:nvPr>
            <p:ph type="body" orient="vert" idx="1" hasCustomPrompt="1"/>
          </p:nvPr>
        </p:nvSpPr>
        <p:spPr/>
        <p:txBody>
          <a:bodyPr vert="eaVert"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baseline="0"/>
            </a:lvl7pPr>
            <a:lvl8pPr>
              <a:defRPr baseline="0"/>
            </a:lvl8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4" name="Datumsplatzhalter 3"/>
          <p:cNvSpPr>
            <a:spLocks noGrp="1"/>
          </p:cNvSpPr>
          <p:nvPr>
            <p:ph type="dt" sz="half" idx="10"/>
          </p:nvPr>
        </p:nvSpPr>
        <p:spPr/>
        <p:txBody>
          <a:bodyPr rtlCol="0"/>
          <a:lstStyle>
            <a:lvl1pPr>
              <a:defRPr>
                <a:latin typeface="Century Gothic" panose="020B0502020202020204" pitchFamily="34" charset="0"/>
              </a:defRPr>
            </a:lvl1pPr>
          </a:lstStyle>
          <a:p>
            <a:fld id="{AA28EA14-A876-44AB-A329-116A1BF6AABA}" type="datetime1">
              <a:rPr lang="de-DE" noProof="0" smtClean="0"/>
              <a:t>10.11.2024</a:t>
            </a:fld>
            <a:endParaRPr lang="de-DE" noProof="0"/>
          </a:p>
        </p:txBody>
      </p:sp>
      <p:sp>
        <p:nvSpPr>
          <p:cNvPr id="6" name="Foliennummernplatzhalter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8836898" y="685800"/>
            <a:ext cx="2134315" cy="5486400"/>
          </a:xfrm>
        </p:spPr>
        <p:txBody>
          <a:bodyPr vert="eaVert" rtlCol="0"/>
          <a:lstStyle>
            <a:lvl1pPr>
              <a:defRPr>
                <a:latin typeface="Century Gothic" panose="020B0502020202020204" pitchFamily="34" charset="0"/>
              </a:defRPr>
            </a:lvl1pPr>
          </a:lstStyle>
          <a:p>
            <a:pPr rtl="0"/>
            <a:r>
              <a:rPr lang="de-DE" noProof="0"/>
              <a:t>Titelmasterformat durch Klicken bearbeiten</a:t>
            </a:r>
          </a:p>
        </p:txBody>
      </p:sp>
      <p:sp>
        <p:nvSpPr>
          <p:cNvPr id="3" name="Vertikaler Textplatzhalter 2"/>
          <p:cNvSpPr>
            <a:spLocks noGrp="1"/>
          </p:cNvSpPr>
          <p:nvPr>
            <p:ph type="body" orient="vert" idx="1" hasCustomPrompt="1"/>
          </p:nvPr>
        </p:nvSpPr>
        <p:spPr>
          <a:xfrm>
            <a:off x="1217613" y="685800"/>
            <a:ext cx="7416138" cy="5486400"/>
          </a:xfrm>
        </p:spPr>
        <p:txBody>
          <a:bodyPr vert="eaVert"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a:lvl7pPr>
            <a:lvl8pPr>
              <a:defRPr/>
            </a:lvl8pPr>
            <a:lvl9pPr>
              <a:defRPr/>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4" name="Datumsplatzhalter 3"/>
          <p:cNvSpPr>
            <a:spLocks noGrp="1"/>
          </p:cNvSpPr>
          <p:nvPr>
            <p:ph type="dt" sz="half" idx="10"/>
          </p:nvPr>
        </p:nvSpPr>
        <p:spPr/>
        <p:txBody>
          <a:bodyPr rtlCol="0"/>
          <a:lstStyle>
            <a:lvl1pPr>
              <a:defRPr>
                <a:latin typeface="Century Gothic" panose="020B0502020202020204" pitchFamily="34" charset="0"/>
              </a:defRPr>
            </a:lvl1pPr>
          </a:lstStyle>
          <a:p>
            <a:fld id="{A1F79136-EF00-4864-A12A-0C648EDB473B}" type="datetime1">
              <a:rPr lang="de-DE" noProof="0" smtClean="0"/>
              <a:t>10.11.2024</a:t>
            </a:fld>
            <a:endParaRPr lang="de-DE" noProof="0"/>
          </a:p>
        </p:txBody>
      </p:sp>
      <p:sp>
        <p:nvSpPr>
          <p:cNvPr id="6" name="Foliennummernplatzhalter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de-DE" noProof="0"/>
              <a:t>Titelmasterformat durch Klicken bearbeiten</a:t>
            </a:r>
          </a:p>
        </p:txBody>
      </p:sp>
      <p:sp>
        <p:nvSpPr>
          <p:cNvPr id="3" name="Inhaltsplatzhalter 2"/>
          <p:cNvSpPr>
            <a:spLocks noGrp="1"/>
          </p:cNvSpPr>
          <p:nvPr>
            <p:ph idx="1" hasCustomPrompt="1"/>
          </p:nvPr>
        </p:nvSpPr>
        <p:spPr/>
        <p:txBody>
          <a:bodyPr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baseline="0"/>
            </a:lvl7pPr>
            <a:lvl8pPr>
              <a:defRPr baseline="0"/>
            </a:lvl8pPr>
            <a:lvl9pPr>
              <a:defRPr baseline="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4" name="Datumsplatzhalter 3"/>
          <p:cNvSpPr>
            <a:spLocks noGrp="1"/>
          </p:cNvSpPr>
          <p:nvPr>
            <p:ph type="dt" sz="half" idx="10"/>
          </p:nvPr>
        </p:nvSpPr>
        <p:spPr/>
        <p:txBody>
          <a:bodyPr rtlCol="0"/>
          <a:lstStyle>
            <a:lvl1pPr>
              <a:defRPr>
                <a:latin typeface="Century Gothic" panose="020B0502020202020204" pitchFamily="34" charset="0"/>
              </a:defRPr>
            </a:lvl1pPr>
          </a:lstStyle>
          <a:p>
            <a:fld id="{E9DD29A7-8CCF-4A95-B10E-31796A9283E8}" type="datetime1">
              <a:rPr lang="de-DE" noProof="0" smtClean="0"/>
              <a:t>10.11.2024</a:t>
            </a:fld>
            <a:endParaRPr lang="de-DE" noProof="0"/>
          </a:p>
        </p:txBody>
      </p:sp>
      <p:sp>
        <p:nvSpPr>
          <p:cNvPr id="6" name="Foliennummernplatzhalter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17614" y="3429000"/>
            <a:ext cx="9753600" cy="2362199"/>
          </a:xfrm>
        </p:spPr>
        <p:txBody>
          <a:bodyPr rtlCol="0" anchor="b">
            <a:normAutofit/>
          </a:bodyPr>
          <a:lstStyle>
            <a:lvl1pPr algn="l">
              <a:defRPr sz="4400" b="0" cap="all">
                <a:latin typeface="Century Gothic" panose="020B0502020202020204" pitchFamily="34" charset="0"/>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1213150" y="685801"/>
            <a:ext cx="7853063" cy="1142999"/>
          </a:xfrm>
        </p:spPr>
        <p:txBody>
          <a:bodyPr rtlCol="0" anchor="t"/>
          <a:lstStyle>
            <a:lvl1pPr marL="0" indent="0">
              <a:spcBef>
                <a:spcPts val="0"/>
              </a:spcBef>
              <a:buNone/>
              <a:defRPr sz="2000">
                <a:solidFill>
                  <a:schemeClr val="tx1"/>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Textmasterformate durch Klicken bearbeiten</a:t>
            </a:r>
          </a:p>
        </p:txBody>
      </p:sp>
      <p:sp>
        <p:nvSpPr>
          <p:cNvPr id="5" name="Fußzeilenplatzhalter 4"/>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4" name="Datumsplatzhalter 3"/>
          <p:cNvSpPr>
            <a:spLocks noGrp="1"/>
          </p:cNvSpPr>
          <p:nvPr>
            <p:ph type="dt" sz="half" idx="10"/>
          </p:nvPr>
        </p:nvSpPr>
        <p:spPr/>
        <p:txBody>
          <a:bodyPr rtlCol="0"/>
          <a:lstStyle>
            <a:lvl1pPr>
              <a:defRPr>
                <a:latin typeface="Century Gothic" panose="020B0502020202020204" pitchFamily="34" charset="0"/>
              </a:defRPr>
            </a:lvl1pPr>
          </a:lstStyle>
          <a:p>
            <a:fld id="{C4B3BB89-0CAF-4E26-B76C-51211CFD251B}" type="datetime1">
              <a:rPr lang="de-DE" noProof="0" smtClean="0"/>
              <a:t>10.11.2024</a:t>
            </a:fld>
            <a:endParaRPr lang="de-DE" noProof="0"/>
          </a:p>
        </p:txBody>
      </p:sp>
      <p:sp>
        <p:nvSpPr>
          <p:cNvPr id="6" name="Foliennummernplatzhalter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de-DE" noProof="0"/>
              <a:t>Titelmasterformat durch Klicken bearbeiten</a:t>
            </a:r>
          </a:p>
        </p:txBody>
      </p:sp>
      <p:sp>
        <p:nvSpPr>
          <p:cNvPr id="3" name="Inhaltsplatzhalter 2"/>
          <p:cNvSpPr>
            <a:spLocks noGrp="1"/>
          </p:cNvSpPr>
          <p:nvPr>
            <p:ph sz="half" idx="1" hasCustomPrompt="1"/>
          </p:nvPr>
        </p:nvSpPr>
        <p:spPr>
          <a:xfrm>
            <a:off x="1233279" y="1828800"/>
            <a:ext cx="4708734" cy="4343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baseline="0"/>
            </a:lvl7pPr>
            <a:lvl8pPr>
              <a:defRPr sz="1600" baseline="0"/>
            </a:lvl8pPr>
            <a:lvl9pPr>
              <a:defRPr sz="1600" baseline="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p:cNvSpPr>
            <a:spLocks noGrp="1"/>
          </p:cNvSpPr>
          <p:nvPr>
            <p:ph sz="half" idx="2" hasCustomPrompt="1"/>
          </p:nvPr>
        </p:nvSpPr>
        <p:spPr>
          <a:xfrm>
            <a:off x="6262479" y="1828800"/>
            <a:ext cx="4708734" cy="4343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5" name="Datumsplatzhalter 4"/>
          <p:cNvSpPr>
            <a:spLocks noGrp="1"/>
          </p:cNvSpPr>
          <p:nvPr>
            <p:ph type="dt" sz="half" idx="10"/>
          </p:nvPr>
        </p:nvSpPr>
        <p:spPr/>
        <p:txBody>
          <a:bodyPr rtlCol="0"/>
          <a:lstStyle>
            <a:lvl1pPr>
              <a:defRPr>
                <a:latin typeface="Century Gothic" panose="020B0502020202020204" pitchFamily="34" charset="0"/>
              </a:defRPr>
            </a:lvl1pPr>
          </a:lstStyle>
          <a:p>
            <a:fld id="{9194C79B-3ABF-4356-AF98-355A525486FA}" type="datetime1">
              <a:rPr lang="de-DE" noProof="0" smtClean="0"/>
              <a:t>10.11.2024</a:t>
            </a:fld>
            <a:endParaRPr lang="de-DE" noProof="0"/>
          </a:p>
        </p:txBody>
      </p:sp>
      <p:sp>
        <p:nvSpPr>
          <p:cNvPr id="7" name="Foliennummernplatzhalter 6"/>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4" name="Inhaltsplatzhalter 3"/>
          <p:cNvSpPr>
            <a:spLocks noGrp="1"/>
          </p:cNvSpPr>
          <p:nvPr>
            <p:ph sz="half" idx="2" hasCustomPrompt="1"/>
          </p:nvPr>
        </p:nvSpPr>
        <p:spPr>
          <a:xfrm>
            <a:off x="1217614" y="2743200"/>
            <a:ext cx="4709160" cy="3428999"/>
          </a:xfrm>
        </p:spPr>
        <p:txBody>
          <a:bodyPr rtlCol="0">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a:lvl8pPr>
            <a:lvl9pPr>
              <a:defRPr sz="140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p:cNvSpPr>
            <a:spLocks noGrp="1"/>
          </p:cNvSpPr>
          <p:nvPr>
            <p:ph type="body" sz="quarter" idx="3" hasCustomPrompt="1"/>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6" name="Inhaltsplatzhalter 5"/>
          <p:cNvSpPr>
            <a:spLocks noGrp="1"/>
          </p:cNvSpPr>
          <p:nvPr>
            <p:ph sz="quarter" idx="4" hasCustomPrompt="1"/>
          </p:nvPr>
        </p:nvSpPr>
        <p:spPr>
          <a:xfrm>
            <a:off x="6262054" y="2743200"/>
            <a:ext cx="4709160" cy="3428999"/>
          </a:xfrm>
        </p:spPr>
        <p:txBody>
          <a:bodyPr rtlCol="0">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baseline="0"/>
            </a:lvl8pPr>
            <a:lvl9pPr>
              <a:defRPr sz="1400" baseline="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Fußzeilenplatzhalter 7"/>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7" name="Datumsplatzhalter 6"/>
          <p:cNvSpPr>
            <a:spLocks noGrp="1"/>
          </p:cNvSpPr>
          <p:nvPr>
            <p:ph type="dt" sz="half" idx="10"/>
          </p:nvPr>
        </p:nvSpPr>
        <p:spPr/>
        <p:txBody>
          <a:bodyPr rtlCol="0"/>
          <a:lstStyle>
            <a:lvl1pPr>
              <a:defRPr>
                <a:latin typeface="Century Gothic" panose="020B0502020202020204" pitchFamily="34" charset="0"/>
              </a:defRPr>
            </a:lvl1pPr>
          </a:lstStyle>
          <a:p>
            <a:fld id="{F913EE32-A3B8-4C67-A098-F08F2EFCCD07}" type="datetime1">
              <a:rPr lang="de-DE" noProof="0" smtClean="0"/>
              <a:t>10.11.2024</a:t>
            </a:fld>
            <a:endParaRPr lang="de-DE" noProof="0"/>
          </a:p>
        </p:txBody>
      </p:sp>
      <p:sp>
        <p:nvSpPr>
          <p:cNvPr id="9" name="Foliennummernplatzhalter 8"/>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de-DE" noProof="0"/>
              <a:t>Titelmasterformat durch Klicken bearbeiten</a:t>
            </a:r>
          </a:p>
        </p:txBody>
      </p:sp>
      <p:sp>
        <p:nvSpPr>
          <p:cNvPr id="4" name="Fußzeilenplatzhalter 3"/>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3" name="Datumsplatzhalter 2"/>
          <p:cNvSpPr>
            <a:spLocks noGrp="1"/>
          </p:cNvSpPr>
          <p:nvPr>
            <p:ph type="dt" sz="half" idx="10"/>
          </p:nvPr>
        </p:nvSpPr>
        <p:spPr/>
        <p:txBody>
          <a:bodyPr rtlCol="0"/>
          <a:lstStyle>
            <a:lvl1pPr>
              <a:defRPr>
                <a:latin typeface="Century Gothic" panose="020B0502020202020204" pitchFamily="34" charset="0"/>
              </a:defRPr>
            </a:lvl1pPr>
          </a:lstStyle>
          <a:p>
            <a:fld id="{0A1765A5-B87B-4218-9F81-4124A44A12AF}" type="datetime1">
              <a:rPr lang="de-DE" noProof="0" smtClean="0"/>
              <a:t>10.11.2024</a:t>
            </a:fld>
            <a:endParaRPr lang="de-DE" noProof="0"/>
          </a:p>
        </p:txBody>
      </p:sp>
      <p:sp>
        <p:nvSpPr>
          <p:cNvPr id="5" name="Foliennummernplatzhalter 4"/>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2" name="Datumsplatzhalter 1"/>
          <p:cNvSpPr>
            <a:spLocks noGrp="1"/>
          </p:cNvSpPr>
          <p:nvPr>
            <p:ph type="dt" sz="half" idx="10"/>
          </p:nvPr>
        </p:nvSpPr>
        <p:spPr/>
        <p:txBody>
          <a:bodyPr rtlCol="0"/>
          <a:lstStyle>
            <a:lvl1pPr>
              <a:defRPr>
                <a:latin typeface="Century Gothic" panose="020B0502020202020204" pitchFamily="34" charset="0"/>
              </a:defRPr>
            </a:lvl1pPr>
          </a:lstStyle>
          <a:p>
            <a:fld id="{29870F74-CCA8-4742-B08C-B43B7EB6E0E2}" type="datetime1">
              <a:rPr lang="de-DE" noProof="0" smtClean="0"/>
              <a:t>10.11.2024</a:t>
            </a:fld>
            <a:endParaRPr lang="de-DE" noProof="0"/>
          </a:p>
        </p:txBody>
      </p:sp>
      <p:sp>
        <p:nvSpPr>
          <p:cNvPr id="4" name="Foliennummernplatzhalter 3"/>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e-DE" noProof="0">
              <a:latin typeface="Century Gothic" panose="020B0502020202020204" pitchFamily="34" charset="0"/>
            </a:endParaRPr>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atin typeface="Century Gothic" panose="020B0502020202020204" pitchFamily="34" charset="0"/>
              </a:defRPr>
            </a:lvl1pPr>
          </a:lstStyle>
          <a:p>
            <a:pPr rtl="0"/>
            <a:r>
              <a:rPr lang="de-DE" noProof="0" dirty="0"/>
              <a:t>Titelmasterformat durch Klicken bearbeiten</a:t>
            </a:r>
          </a:p>
        </p:txBody>
      </p:sp>
      <p:sp>
        <p:nvSpPr>
          <p:cNvPr id="3" name="Inhaltsplatzhalter 2"/>
          <p:cNvSpPr>
            <a:spLocks noGrp="1"/>
          </p:cNvSpPr>
          <p:nvPr>
            <p:ph idx="1" hasCustomPrompt="1"/>
          </p:nvPr>
        </p:nvSpPr>
        <p:spPr>
          <a:xfrm>
            <a:off x="5865814" y="685800"/>
            <a:ext cx="5638800" cy="5486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durch Klicken bearbeiten</a:t>
            </a:r>
          </a:p>
        </p:txBody>
      </p:sp>
      <p:sp>
        <p:nvSpPr>
          <p:cNvPr id="6" name="Fußzeilenplatzhalter 5"/>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5" name="Datumsplatzhalter 4"/>
          <p:cNvSpPr>
            <a:spLocks noGrp="1"/>
          </p:cNvSpPr>
          <p:nvPr>
            <p:ph type="dt" sz="half" idx="10"/>
          </p:nvPr>
        </p:nvSpPr>
        <p:spPr/>
        <p:txBody>
          <a:bodyPr rtlCol="0"/>
          <a:lstStyle>
            <a:lvl1pPr>
              <a:defRPr>
                <a:latin typeface="Century Gothic" panose="020B0502020202020204" pitchFamily="34" charset="0"/>
              </a:defRPr>
            </a:lvl1pPr>
          </a:lstStyle>
          <a:p>
            <a:fld id="{21ED65C8-A6C0-4093-989B-5D5D7469799E}" type="datetime1">
              <a:rPr lang="de-DE" noProof="0" smtClean="0"/>
              <a:t>10.11.2024</a:t>
            </a:fld>
            <a:endParaRPr lang="de-DE" noProof="0"/>
          </a:p>
        </p:txBody>
      </p:sp>
      <p:sp>
        <p:nvSpPr>
          <p:cNvPr id="7" name="Foliennummernplatzhalter 6"/>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e-DE" noProof="0">
              <a:latin typeface="Century Gothic" panose="020B0502020202020204" pitchFamily="34" charset="0"/>
            </a:endParaRPr>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atin typeface="Century Gothic" panose="020B0502020202020204" pitchFamily="34" charset="0"/>
              </a:defRPr>
            </a:lvl1pPr>
          </a:lstStyle>
          <a:p>
            <a:pPr rtl="0"/>
            <a:r>
              <a:rPr lang="de-DE" noProof="0" dirty="0"/>
              <a:t>Titelmasterformat durch Klicken bearbeiten</a:t>
            </a:r>
          </a:p>
        </p:txBody>
      </p:sp>
      <p:sp>
        <p:nvSpPr>
          <p:cNvPr id="3" name="Bildplatzhalter 2" descr="Leerer Platzhalter zum Hinzufügen eines Bilds. Klicken Sie auf den Platzhalter, und wählen Sie das hinzuzufügende Bild aus."/>
          <p:cNvSpPr>
            <a:spLocks noGrp="1"/>
          </p:cNvSpPr>
          <p:nvPr>
            <p:ph type="pic" idx="1" hasCustomPrompt="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durch Klicken bearbeiten</a:t>
            </a:r>
          </a:p>
        </p:txBody>
      </p:sp>
      <p:sp>
        <p:nvSpPr>
          <p:cNvPr id="6" name="Fußzeilenplatzhalter 5"/>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5" name="Datumsplatzhalter 4"/>
          <p:cNvSpPr>
            <a:spLocks noGrp="1"/>
          </p:cNvSpPr>
          <p:nvPr>
            <p:ph type="dt" sz="half" idx="10"/>
          </p:nvPr>
        </p:nvSpPr>
        <p:spPr/>
        <p:txBody>
          <a:bodyPr rtlCol="0"/>
          <a:lstStyle>
            <a:lvl1pPr>
              <a:defRPr>
                <a:latin typeface="Century Gothic" panose="020B0502020202020204" pitchFamily="34" charset="0"/>
              </a:defRPr>
            </a:lvl1pPr>
          </a:lstStyle>
          <a:p>
            <a:fld id="{0704AD6A-B71A-4B18-9696-CF18DE154399}" type="datetime1">
              <a:rPr lang="de-DE" noProof="0" smtClean="0"/>
              <a:t>10.11.2024</a:t>
            </a:fld>
            <a:endParaRPr lang="de-DE" noProof="0"/>
          </a:p>
        </p:txBody>
      </p:sp>
      <p:sp>
        <p:nvSpPr>
          <p:cNvPr id="7" name="Foliennummernplatzhalter 6"/>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de-DE" noProof="0"/>
              <a:t>Titelmasterformat durch Klicken bearbeiten</a:t>
            </a:r>
          </a:p>
        </p:txBody>
      </p:sp>
      <p:sp>
        <p:nvSpPr>
          <p:cNvPr id="3" name="Textplatzhalt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latin typeface="Century Gothic" panose="020B0502020202020204" pitchFamily="34" charset="0"/>
              </a:defRPr>
            </a:lvl1pPr>
          </a:lstStyle>
          <a:p>
            <a:r>
              <a:rPr lang="de-DE" noProof="0"/>
              <a:t>Fußzeile hinzufügen</a:t>
            </a:r>
          </a:p>
        </p:txBody>
      </p:sp>
      <p:sp>
        <p:nvSpPr>
          <p:cNvPr id="4" name="Datumsplatzhalt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7EE92D8D-192C-40BD-883C-3926539CF259}" type="datetime1">
              <a:rPr lang="de-DE" noProof="0" smtClean="0"/>
              <a:t>10.11.2024</a:t>
            </a:fld>
            <a:endParaRPr lang="de-DE" noProof="0" dirty="0"/>
          </a:p>
        </p:txBody>
      </p:sp>
      <p:sp>
        <p:nvSpPr>
          <p:cNvPr id="6" name="Foliennummernplatzhalt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Century Gothic" panose="020B0502020202020204" pitchFamily="34" charset="0"/>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Century Gothic" panose="020B0502020202020204" pitchFamily="34" charset="0"/>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Century Gothic" panose="020B0502020202020204" pitchFamily="34" charset="0"/>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entury Gothic" panose="020B0502020202020204" pitchFamily="34" charset="0"/>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Century Gothic" panose="020B0502020202020204" pitchFamily="34" charset="0"/>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Century Gothic" panose="020B0502020202020204" pitchFamily="34" charset="0"/>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50ohm.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50ohm.de/NEA_sampling_quantisierung.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50ohm.de/NEA_sampling_quantisierun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50ohm.de/NEA_sampling_quantisierung.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50ohm.de/NEA_sampling_quantisierung.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50ohm.de/NEA_sampling_quantisierung.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50ohm.de/NEA_sampling_quantisierung.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50ohm.de/NEA_abtasttheorem.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50ohm.de/NEA_abtasttheorem.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50ohm.de/NEA_digitale_signalverarbeitung_einleitung.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50ohm.de/NEA_analog_digital_umsetzer.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50ohm.de/NEA_analog_digital_umsetzer.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50ohm.de/NEA_analog_digital_umsetzer.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50ohm.de/NEA_analog_digital_umsetzer.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50ohm.de/NEA_analog_digital_umsetzer.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50ohm.de/NEA_digital_analog_umsetzer.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50ohm.de/NEA_digital_analog_umsetzer.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50ohm.de/NEA_digital_analog_umsetzer.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50ohm.de/NEA_anwendung_dac_adc.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50ohm.de/NEA_digitale_signalverarbeitung_einleitung.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50ohm.de/NEA_anwendung_dac_adc.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hyperlink" Target="https://50ohm.de/NEA_anwendung_dac_adc.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hyperlink" Target="https://50ohm.de/NEA_anwendung_dac_adc.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50ohm.de/NEA_anti_alias_filter.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50ohm.de/NEA_anti_alias_filter.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hyperlink" Target="https://50ohm.de/NEA_rekonstruktionsfilter.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50ohm.de/NEA_rekonstruktionsfilter.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50ohm.de/NEA_fourier_transformation.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50ohm.de/NEA_fourier_transformation.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50ohm.de/NEA_fourier_transformation.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50ohm.de/NEA_fourier_transformation.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hyperlink" Target="https://50ohm.de/NEA_fourier_transformation.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de.wikipedia.org/wiki/Rechteckschwingun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50ohm.de/NEA_latenz.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50ohm.de/NEA_sampling.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50ohm.de/NEA_digitale_filter.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50ohm.de/NEA_digitale_filter.htm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hyperlink" Target="https://50ohm.de/NEA_digitale_filter.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50ohm.de/NEA_iq_verfahren.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50ohm.de/NEA_iq_verfahren.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50ohm.de/NEA_iq_verfahren.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hyperlink" Target="https://50ohm.de/NEA_iq_verfahren.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50ohm.de/NEA_iq_verfahren.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hyperlink" Target="https://50ohm.de/NEA_sampling_quantisierung.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ommons.wikimedia.org/wiki/File:Signal_Sampling.svg" TargetMode="Externa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hyperlink" Target="https://50ohm.de/NEA_iq_verfahren.htm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50ohm.de/NEA_iq_verfahren.htm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50ohm.de/"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creativecommons.org/licenses/by-nc-sa/3.0/d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50ohm.de/NEA_sampling_quantisierung.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50ohm.de/NEA_quantisierung.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50ohm.de/NEA_sampling_quantisierung.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18348" y="1068896"/>
            <a:ext cx="5596879" cy="1519808"/>
          </a:xfrm>
        </p:spPr>
        <p:txBody>
          <a:bodyPr rtlCol="0"/>
          <a:lstStyle/>
          <a:p>
            <a:r>
              <a:rPr lang="de-DE" dirty="0">
                <a:solidFill>
                  <a:srgbClr val="FF0000"/>
                </a:solidFill>
              </a:rPr>
              <a:t>Digitaltechnik</a:t>
            </a:r>
          </a:p>
        </p:txBody>
      </p:sp>
      <p:sp>
        <p:nvSpPr>
          <p:cNvPr id="3" name="Untertitel 2"/>
          <p:cNvSpPr>
            <a:spLocks noGrp="1"/>
          </p:cNvSpPr>
          <p:nvPr>
            <p:ph type="subTitle" idx="1"/>
          </p:nvPr>
        </p:nvSpPr>
        <p:spPr>
          <a:xfrm>
            <a:off x="1217612" y="4504755"/>
            <a:ext cx="9753599" cy="1143000"/>
          </a:xfrm>
        </p:spPr>
        <p:txBody>
          <a:bodyPr rtlCol="0">
            <a:normAutofit fontScale="85000" lnSpcReduction="10000"/>
          </a:bodyPr>
          <a:lstStyle/>
          <a:p>
            <a:r>
              <a:rPr lang="de-DE" b="1" dirty="0">
                <a:solidFill>
                  <a:srgbClr val="FF0000"/>
                </a:solidFill>
              </a:rPr>
              <a:t>Kapitel 11 (Digitale Signalverarbeitung)</a:t>
            </a:r>
            <a:br>
              <a:rPr lang="de-DE" dirty="0">
                <a:solidFill>
                  <a:schemeClr val="tx2"/>
                </a:solidFill>
              </a:rPr>
            </a:br>
            <a:endParaRPr lang="de-DE" dirty="0">
              <a:solidFill>
                <a:schemeClr val="tx2"/>
              </a:solidFill>
            </a:endParaRPr>
          </a:p>
          <a:p>
            <a:r>
              <a:rPr lang="de-DE" dirty="0">
                <a:solidFill>
                  <a:schemeClr val="tx2"/>
                </a:solidFill>
              </a:rPr>
              <a:t>Klasse E nach A für den Kurs der  Ausbildungskooperation Ruhrgebiet Winter 2024 / 2025.</a:t>
            </a:r>
            <a:br>
              <a:rPr lang="de-DE" dirty="0">
                <a:solidFill>
                  <a:schemeClr val="tx2"/>
                </a:solidFill>
              </a:rPr>
            </a:br>
            <a:br>
              <a:rPr lang="de-DE" dirty="0">
                <a:solidFill>
                  <a:schemeClr val="tx2"/>
                </a:solidFill>
              </a:rPr>
            </a:br>
            <a:r>
              <a:rPr lang="de-DE" dirty="0">
                <a:solidFill>
                  <a:schemeClr val="tx2"/>
                </a:solidFill>
              </a:rPr>
              <a:t>Basierend auf dem Online-Kurs bei </a:t>
            </a:r>
            <a:r>
              <a:rPr lang="de-DE" dirty="0">
                <a:hlinkClick r:id="rId3"/>
              </a:rPr>
              <a:t>50ohm.de</a:t>
            </a:r>
            <a:r>
              <a:rPr lang="de-DE" dirty="0">
                <a:solidFill>
                  <a:schemeClr val="tx2"/>
                </a:solidFill>
              </a:rPr>
              <a:t>.</a:t>
            </a:r>
          </a:p>
          <a:p>
            <a:pPr rtl="0"/>
            <a:endParaRPr lang="de-DE" dirty="0">
              <a:solidFill>
                <a:schemeClr val="tx2"/>
              </a:solidFill>
            </a:endParaRP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4" y="332656"/>
            <a:ext cx="3286100" cy="3454791"/>
          </a:xfrm>
          <a:prstGeom prst="rect">
            <a:avLst/>
          </a:prstGeom>
        </p:spPr>
      </p:pic>
      <p:sp>
        <p:nvSpPr>
          <p:cNvPr id="4" name="Textfeld 3">
            <a:extLst>
              <a:ext uri="{FF2B5EF4-FFF2-40B4-BE49-F238E27FC236}">
                <a16:creationId xmlns:a16="http://schemas.microsoft.com/office/drawing/2014/main" id="{C5AD993D-EF3D-3425-EE1E-3913F44E2961}"/>
              </a:ext>
            </a:extLst>
          </p:cNvPr>
          <p:cNvSpPr txBox="1"/>
          <p:nvPr/>
        </p:nvSpPr>
        <p:spPr>
          <a:xfrm>
            <a:off x="4294212" y="6309320"/>
            <a:ext cx="2898550" cy="341632"/>
          </a:xfrm>
          <a:prstGeom prst="rect">
            <a:avLst/>
          </a:prstGeom>
          <a:noFill/>
        </p:spPr>
        <p:txBody>
          <a:bodyPr wrap="none" rtlCol="0">
            <a:spAutoFit/>
          </a:bodyPr>
          <a:lstStyle/>
          <a:p>
            <a:pPr>
              <a:lnSpc>
                <a:spcPct val="90000"/>
              </a:lnSpc>
            </a:pPr>
            <a:r>
              <a:rPr lang="de-DE" dirty="0"/>
              <a:t>Michael Funke – DL4EAX</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CB006-F804-63FD-3F11-680415264A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7286DA-2478-CE9E-648D-F2FEB772BE0E}"/>
              </a:ext>
            </a:extLst>
          </p:cNvPr>
          <p:cNvSpPr>
            <a:spLocks noGrp="1"/>
          </p:cNvSpPr>
          <p:nvPr>
            <p:ph type="title"/>
          </p:nvPr>
        </p:nvSpPr>
        <p:spPr>
          <a:xfrm>
            <a:off x="909836" y="23247"/>
            <a:ext cx="9753600" cy="1325562"/>
          </a:xfrm>
        </p:spPr>
        <p:txBody>
          <a:bodyPr rtlCol="0"/>
          <a:lstStyle/>
          <a:p>
            <a:r>
              <a:rPr lang="de-DE" dirty="0">
                <a:solidFill>
                  <a:srgbClr val="FF0000"/>
                </a:solidFill>
              </a:rPr>
              <a:t>Sampling und Quantisierung I</a:t>
            </a:r>
          </a:p>
        </p:txBody>
      </p:sp>
      <p:sp>
        <p:nvSpPr>
          <p:cNvPr id="3" name="Inhaltsplatzhalter 2">
            <a:extLst>
              <a:ext uri="{FF2B5EF4-FFF2-40B4-BE49-F238E27FC236}">
                <a16:creationId xmlns:a16="http://schemas.microsoft.com/office/drawing/2014/main" id="{4ED98330-D850-5EE2-3DE4-5CBBC4589A61}"/>
              </a:ext>
            </a:extLst>
          </p:cNvPr>
          <p:cNvSpPr>
            <a:spLocks noGrp="1"/>
          </p:cNvSpPr>
          <p:nvPr>
            <p:ph idx="1"/>
          </p:nvPr>
        </p:nvSpPr>
        <p:spPr>
          <a:xfrm>
            <a:off x="635626" y="1556792"/>
            <a:ext cx="11099347" cy="4343400"/>
          </a:xfrm>
        </p:spPr>
        <p:txBody>
          <a:bodyPr rtlCol="0">
            <a:noAutofit/>
          </a:bodyPr>
          <a:lstStyle/>
          <a:p>
            <a:pPr marL="45720" indent="0">
              <a:buNone/>
            </a:pPr>
            <a:endParaRPr lang="de-DE" dirty="0"/>
          </a:p>
          <a:p>
            <a:pPr marL="45720" indent="0">
              <a:buNone/>
            </a:pPr>
            <a:r>
              <a:rPr lang="de-DE" dirty="0"/>
              <a:t>Wir merken uns:</a:t>
            </a:r>
          </a:p>
          <a:p>
            <a:r>
              <a:rPr lang="de-DE" dirty="0">
                <a:solidFill>
                  <a:srgbClr val="0070C0"/>
                </a:solidFill>
              </a:rPr>
              <a:t>Kontinuierlich </a:t>
            </a:r>
            <a:r>
              <a:rPr lang="de-DE" dirty="0">
                <a:solidFill>
                  <a:srgbClr val="0070C0"/>
                </a:solidFill>
                <a:sym typeface="Wingdings" panose="05000000000000000000" pitchFamily="2" charset="2"/>
              </a:rPr>
              <a:t> Analog</a:t>
            </a:r>
            <a:endParaRPr lang="de-DE" dirty="0">
              <a:solidFill>
                <a:srgbClr val="0070C0"/>
              </a:solidFill>
            </a:endParaRPr>
          </a:p>
          <a:p>
            <a:r>
              <a:rPr lang="de-DE" dirty="0">
                <a:solidFill>
                  <a:srgbClr val="0070C0"/>
                </a:solidFill>
              </a:rPr>
              <a:t>Diskret </a:t>
            </a:r>
            <a:r>
              <a:rPr lang="de-DE" dirty="0">
                <a:solidFill>
                  <a:srgbClr val="0070C0"/>
                </a:solidFill>
                <a:sym typeface="Wingdings" panose="05000000000000000000" pitchFamily="2" charset="2"/>
              </a:rPr>
              <a:t> Digital</a:t>
            </a:r>
          </a:p>
          <a:p>
            <a:endParaRPr lang="de-DE" dirty="0">
              <a:solidFill>
                <a:srgbClr val="0070C0"/>
              </a:solidFill>
              <a:sym typeface="Wingdings" panose="05000000000000000000" pitchFamily="2" charset="2"/>
            </a:endParaRPr>
          </a:p>
          <a:p>
            <a:pPr marL="45720" indent="0">
              <a:buNone/>
            </a:pPr>
            <a:r>
              <a:rPr lang="de-DE" dirty="0">
                <a:sym typeface="Wingdings" panose="05000000000000000000" pitchFamily="2" charset="2"/>
              </a:rPr>
              <a:t>Durch die Betrachtung von </a:t>
            </a:r>
            <a:r>
              <a:rPr lang="de-DE" sz="2800" dirty="0">
                <a:sym typeface="Wingdings" panose="05000000000000000000" pitchFamily="2" charset="2"/>
              </a:rPr>
              <a:t>Zeit und Wert (Amplitude) ergeben sich 4 Kombinationen, die sich grafisch wie folgt darstellen.</a:t>
            </a:r>
            <a:endParaRPr lang="de-DE" sz="2800" dirty="0"/>
          </a:p>
        </p:txBody>
      </p:sp>
      <p:sp>
        <p:nvSpPr>
          <p:cNvPr id="5" name="Rechteck 4">
            <a:extLst>
              <a:ext uri="{FF2B5EF4-FFF2-40B4-BE49-F238E27FC236}">
                <a16:creationId xmlns:a16="http://schemas.microsoft.com/office/drawing/2014/main" id="{5A7E8FB4-46C5-CD46-D817-03F6390B157B}"/>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075FEEF5-3279-49C9-F6CC-809F03383FE2}"/>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2E598C83-896F-E96E-DC9B-BACCE8923D8B}"/>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https://50ohm.de/NEA_sampling_quantisierung.html</a:t>
            </a:r>
            <a:endParaRPr lang="de-DE" dirty="0"/>
          </a:p>
          <a:p>
            <a:endParaRPr lang="de-DE" dirty="0"/>
          </a:p>
        </p:txBody>
      </p:sp>
    </p:spTree>
    <p:extLst>
      <p:ext uri="{BB962C8B-B14F-4D97-AF65-F5344CB8AC3E}">
        <p14:creationId xmlns:p14="http://schemas.microsoft.com/office/powerpoint/2010/main" val="380315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A6227-D713-8ADA-F3AF-D7AA70C807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8ED2D13-02F8-C2AE-3C6E-4070AD2B8A3F}"/>
              </a:ext>
            </a:extLst>
          </p:cNvPr>
          <p:cNvSpPr>
            <a:spLocks noGrp="1"/>
          </p:cNvSpPr>
          <p:nvPr>
            <p:ph type="title"/>
          </p:nvPr>
        </p:nvSpPr>
        <p:spPr>
          <a:xfrm>
            <a:off x="909836" y="23247"/>
            <a:ext cx="9753600" cy="1325562"/>
          </a:xfrm>
        </p:spPr>
        <p:txBody>
          <a:bodyPr rtlCol="0"/>
          <a:lstStyle/>
          <a:p>
            <a:r>
              <a:rPr lang="de-DE" dirty="0">
                <a:solidFill>
                  <a:srgbClr val="FF0000"/>
                </a:solidFill>
              </a:rPr>
              <a:t>Sampling und Quantisierung II</a:t>
            </a:r>
          </a:p>
        </p:txBody>
      </p:sp>
      <p:sp>
        <p:nvSpPr>
          <p:cNvPr id="3" name="Inhaltsplatzhalter 2">
            <a:extLst>
              <a:ext uri="{FF2B5EF4-FFF2-40B4-BE49-F238E27FC236}">
                <a16:creationId xmlns:a16="http://schemas.microsoft.com/office/drawing/2014/main" id="{160FFCD4-53E1-334D-72F1-9229F57A5DC6}"/>
              </a:ext>
            </a:extLst>
          </p:cNvPr>
          <p:cNvSpPr>
            <a:spLocks noGrp="1"/>
          </p:cNvSpPr>
          <p:nvPr>
            <p:ph idx="1"/>
          </p:nvPr>
        </p:nvSpPr>
        <p:spPr>
          <a:xfrm>
            <a:off x="635626" y="1556792"/>
            <a:ext cx="11099347" cy="4343400"/>
          </a:xfrm>
        </p:spPr>
        <p:txBody>
          <a:bodyPr rtlCol="0">
            <a:noAutofit/>
          </a:bodyPr>
          <a:lstStyle/>
          <a:p>
            <a:pPr marL="45720" indent="0">
              <a:buNone/>
            </a:pPr>
            <a:r>
              <a:rPr lang="de-DE" dirty="0"/>
              <a:t>Ein zeit- und wertkontinuierliches Signal:</a:t>
            </a:r>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r>
              <a:rPr lang="de-DE" dirty="0"/>
              <a:t>Die analoge Sinusschwingung, kennen wir ja schon.</a:t>
            </a:r>
          </a:p>
        </p:txBody>
      </p:sp>
      <p:sp>
        <p:nvSpPr>
          <p:cNvPr id="5" name="Rechteck 4">
            <a:extLst>
              <a:ext uri="{FF2B5EF4-FFF2-40B4-BE49-F238E27FC236}">
                <a16:creationId xmlns:a16="http://schemas.microsoft.com/office/drawing/2014/main" id="{7EB573E2-2806-470D-FAB4-67F38C90A850}"/>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09C668C5-FD91-77F2-B9A8-38E71DA54782}"/>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4F6B9AE-586B-1CF0-32E9-D593BC5999C4}"/>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https://50ohm.de/NEA_sampling_quantisierung.html</a:t>
            </a:r>
            <a:endParaRPr lang="de-DE" dirty="0"/>
          </a:p>
          <a:p>
            <a:endParaRPr lang="de-DE" dirty="0"/>
          </a:p>
        </p:txBody>
      </p:sp>
      <p:pic>
        <p:nvPicPr>
          <p:cNvPr id="8" name="Grafik 7">
            <a:extLst>
              <a:ext uri="{FF2B5EF4-FFF2-40B4-BE49-F238E27FC236}">
                <a16:creationId xmlns:a16="http://schemas.microsoft.com/office/drawing/2014/main" id="{9356FB3B-DDFB-B413-DC95-79FF5379142A}"/>
              </a:ext>
            </a:extLst>
          </p:cNvPr>
          <p:cNvPicPr>
            <a:picLocks noChangeAspect="1"/>
          </p:cNvPicPr>
          <p:nvPr/>
        </p:nvPicPr>
        <p:blipFill>
          <a:blip r:embed="rId4"/>
          <a:stretch>
            <a:fillRect/>
          </a:stretch>
        </p:blipFill>
        <p:spPr>
          <a:xfrm>
            <a:off x="807114" y="2339663"/>
            <a:ext cx="6909175" cy="2404783"/>
          </a:xfrm>
          <a:prstGeom prst="rect">
            <a:avLst/>
          </a:prstGeom>
        </p:spPr>
      </p:pic>
    </p:spTree>
    <p:extLst>
      <p:ext uri="{BB962C8B-B14F-4D97-AF65-F5344CB8AC3E}">
        <p14:creationId xmlns:p14="http://schemas.microsoft.com/office/powerpoint/2010/main" val="117488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3257-3921-B0A5-C8F3-7FA9F00F36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FB96B4-291A-778D-5842-733D19685673}"/>
              </a:ext>
            </a:extLst>
          </p:cNvPr>
          <p:cNvSpPr>
            <a:spLocks noGrp="1"/>
          </p:cNvSpPr>
          <p:nvPr>
            <p:ph type="title"/>
          </p:nvPr>
        </p:nvSpPr>
        <p:spPr>
          <a:xfrm>
            <a:off x="909836" y="23247"/>
            <a:ext cx="9753600" cy="1325562"/>
          </a:xfrm>
        </p:spPr>
        <p:txBody>
          <a:bodyPr rtlCol="0"/>
          <a:lstStyle/>
          <a:p>
            <a:r>
              <a:rPr lang="de-DE" dirty="0">
                <a:solidFill>
                  <a:srgbClr val="FF0000"/>
                </a:solidFill>
              </a:rPr>
              <a:t>Sampling und Quantisierung III</a:t>
            </a:r>
          </a:p>
        </p:txBody>
      </p:sp>
      <p:sp>
        <p:nvSpPr>
          <p:cNvPr id="3" name="Inhaltsplatzhalter 2">
            <a:extLst>
              <a:ext uri="{FF2B5EF4-FFF2-40B4-BE49-F238E27FC236}">
                <a16:creationId xmlns:a16="http://schemas.microsoft.com/office/drawing/2014/main" id="{9C483CA6-3859-7821-F1DD-9607AEB3BC04}"/>
              </a:ext>
            </a:extLst>
          </p:cNvPr>
          <p:cNvSpPr>
            <a:spLocks noGrp="1"/>
          </p:cNvSpPr>
          <p:nvPr>
            <p:ph idx="1"/>
          </p:nvPr>
        </p:nvSpPr>
        <p:spPr>
          <a:xfrm>
            <a:off x="635626" y="1556792"/>
            <a:ext cx="11099347" cy="4343400"/>
          </a:xfrm>
        </p:spPr>
        <p:txBody>
          <a:bodyPr rtlCol="0">
            <a:noAutofit/>
          </a:bodyPr>
          <a:lstStyle/>
          <a:p>
            <a:pPr marL="45720" indent="0">
              <a:buNone/>
            </a:pPr>
            <a:r>
              <a:rPr lang="de-DE" dirty="0"/>
              <a:t>Ein zeitdiskretes und wertkontinuierliches Signal:</a:t>
            </a:r>
            <a:br>
              <a:rPr lang="de-DE" dirty="0"/>
            </a:br>
            <a:br>
              <a:rPr lang="de-DE" dirty="0"/>
            </a:b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r>
              <a:rPr lang="de-DE" dirty="0"/>
              <a:t>Wir erkennen, dass zu bestimmten Zeitpunkten Samples genommen wurden, die vom Wert her ein kontinuierliches Signal abbilden.</a:t>
            </a:r>
          </a:p>
          <a:p>
            <a:pPr marL="45720" indent="0">
              <a:buNone/>
            </a:pPr>
            <a:endParaRPr lang="de-DE" dirty="0"/>
          </a:p>
        </p:txBody>
      </p:sp>
      <p:sp>
        <p:nvSpPr>
          <p:cNvPr id="5" name="Rechteck 4">
            <a:extLst>
              <a:ext uri="{FF2B5EF4-FFF2-40B4-BE49-F238E27FC236}">
                <a16:creationId xmlns:a16="http://schemas.microsoft.com/office/drawing/2014/main" id="{60664B91-199C-10BF-2B3E-2FFA83EC8C79}"/>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8E074753-435D-8F5E-6AAE-14061B4FDC00}"/>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F3B582C8-F9E3-5527-EC7D-65D52E4DC60C}"/>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https://50ohm.de/NEA_sampling_quantisierung.html</a:t>
            </a:r>
            <a:endParaRPr lang="de-DE" dirty="0"/>
          </a:p>
          <a:p>
            <a:endParaRPr lang="de-DE" dirty="0"/>
          </a:p>
        </p:txBody>
      </p:sp>
      <p:pic>
        <p:nvPicPr>
          <p:cNvPr id="11" name="Grafik 10">
            <a:extLst>
              <a:ext uri="{FF2B5EF4-FFF2-40B4-BE49-F238E27FC236}">
                <a16:creationId xmlns:a16="http://schemas.microsoft.com/office/drawing/2014/main" id="{474A2490-9114-6B5A-EEB8-5B646085AB3D}"/>
              </a:ext>
            </a:extLst>
          </p:cNvPr>
          <p:cNvPicPr>
            <a:picLocks noChangeAspect="1"/>
          </p:cNvPicPr>
          <p:nvPr/>
        </p:nvPicPr>
        <p:blipFill>
          <a:blip r:embed="rId4"/>
          <a:stretch>
            <a:fillRect/>
          </a:stretch>
        </p:blipFill>
        <p:spPr>
          <a:xfrm>
            <a:off x="837828" y="2420888"/>
            <a:ext cx="6912768" cy="2428810"/>
          </a:xfrm>
          <a:prstGeom prst="rect">
            <a:avLst/>
          </a:prstGeom>
        </p:spPr>
      </p:pic>
    </p:spTree>
    <p:extLst>
      <p:ext uri="{BB962C8B-B14F-4D97-AF65-F5344CB8AC3E}">
        <p14:creationId xmlns:p14="http://schemas.microsoft.com/office/powerpoint/2010/main" val="197151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23326-038A-FEE4-C140-80CAE0C5C1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6116D9-8452-A4C7-F19A-12C20B8C1A45}"/>
              </a:ext>
            </a:extLst>
          </p:cNvPr>
          <p:cNvSpPr>
            <a:spLocks noGrp="1"/>
          </p:cNvSpPr>
          <p:nvPr>
            <p:ph type="title"/>
          </p:nvPr>
        </p:nvSpPr>
        <p:spPr>
          <a:xfrm>
            <a:off x="909836" y="23247"/>
            <a:ext cx="9753600" cy="1325562"/>
          </a:xfrm>
        </p:spPr>
        <p:txBody>
          <a:bodyPr rtlCol="0"/>
          <a:lstStyle/>
          <a:p>
            <a:r>
              <a:rPr lang="de-DE" dirty="0">
                <a:solidFill>
                  <a:srgbClr val="FF0000"/>
                </a:solidFill>
              </a:rPr>
              <a:t>Sampling und Quantisierung IV</a:t>
            </a:r>
          </a:p>
        </p:txBody>
      </p:sp>
      <p:sp>
        <p:nvSpPr>
          <p:cNvPr id="3" name="Inhaltsplatzhalter 2">
            <a:extLst>
              <a:ext uri="{FF2B5EF4-FFF2-40B4-BE49-F238E27FC236}">
                <a16:creationId xmlns:a16="http://schemas.microsoft.com/office/drawing/2014/main" id="{743B9DC9-1835-CFF3-0AE5-62D0023A7681}"/>
              </a:ext>
            </a:extLst>
          </p:cNvPr>
          <p:cNvSpPr>
            <a:spLocks noGrp="1"/>
          </p:cNvSpPr>
          <p:nvPr>
            <p:ph idx="1"/>
          </p:nvPr>
        </p:nvSpPr>
        <p:spPr>
          <a:xfrm>
            <a:off x="635626" y="1556792"/>
            <a:ext cx="11099347" cy="4739544"/>
          </a:xfrm>
        </p:spPr>
        <p:txBody>
          <a:bodyPr rtlCol="0">
            <a:noAutofit/>
          </a:bodyPr>
          <a:lstStyle/>
          <a:p>
            <a:pPr marL="45720" indent="0">
              <a:buNone/>
            </a:pPr>
            <a:r>
              <a:rPr lang="de-DE" dirty="0"/>
              <a:t>Ein zeit- und wertdiskretes Signal:</a:t>
            </a:r>
            <a:br>
              <a:rPr lang="de-DE" dirty="0"/>
            </a:br>
            <a:br>
              <a:rPr lang="de-DE" dirty="0"/>
            </a:b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r>
              <a:rPr lang="de-DE" dirty="0"/>
              <a:t>Die Abflachung der Kurve weist auf </a:t>
            </a:r>
            <a:r>
              <a:rPr lang="de-DE" dirty="0">
                <a:solidFill>
                  <a:srgbClr val="0070C0"/>
                </a:solidFill>
              </a:rPr>
              <a:t>Quantisierung</a:t>
            </a:r>
            <a:r>
              <a:rPr lang="de-DE" dirty="0"/>
              <a:t> hin. Quantisierung ist die Entscheidung des A/D-Umsetzers zu welchem Signalwert der gemessene Wert eher tendiert.</a:t>
            </a:r>
          </a:p>
          <a:p>
            <a:pPr marL="45720" indent="0">
              <a:buNone/>
            </a:pPr>
            <a:endParaRPr lang="de-DE" dirty="0"/>
          </a:p>
          <a:p>
            <a:pPr marL="45720" indent="0">
              <a:buNone/>
            </a:pPr>
            <a:endParaRPr lang="de-DE" dirty="0"/>
          </a:p>
        </p:txBody>
      </p:sp>
      <p:sp>
        <p:nvSpPr>
          <p:cNvPr id="5" name="Rechteck 4">
            <a:extLst>
              <a:ext uri="{FF2B5EF4-FFF2-40B4-BE49-F238E27FC236}">
                <a16:creationId xmlns:a16="http://schemas.microsoft.com/office/drawing/2014/main" id="{71E7D905-BBBE-2847-00BB-67BCFE51F321}"/>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A4FE4207-3D81-4E22-2BF1-E858245C9FB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C46370DD-7EA9-52B8-3035-F4EF08FCEB0C}"/>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https://50ohm.de/NEA_sampling_quantisierung.html</a:t>
            </a:r>
            <a:endParaRPr lang="de-DE" dirty="0"/>
          </a:p>
          <a:p>
            <a:endParaRPr lang="de-DE" dirty="0"/>
          </a:p>
        </p:txBody>
      </p:sp>
      <p:pic>
        <p:nvPicPr>
          <p:cNvPr id="9" name="Grafik 8">
            <a:extLst>
              <a:ext uri="{FF2B5EF4-FFF2-40B4-BE49-F238E27FC236}">
                <a16:creationId xmlns:a16="http://schemas.microsoft.com/office/drawing/2014/main" id="{0968CE9A-D93A-3721-EF33-D254DE9B70B0}"/>
              </a:ext>
            </a:extLst>
          </p:cNvPr>
          <p:cNvPicPr>
            <a:picLocks noChangeAspect="1"/>
          </p:cNvPicPr>
          <p:nvPr/>
        </p:nvPicPr>
        <p:blipFill>
          <a:blip r:embed="rId4"/>
          <a:stretch>
            <a:fillRect/>
          </a:stretch>
        </p:blipFill>
        <p:spPr>
          <a:xfrm>
            <a:off x="837828" y="2204864"/>
            <a:ext cx="7058977" cy="2448272"/>
          </a:xfrm>
          <a:prstGeom prst="rect">
            <a:avLst/>
          </a:prstGeom>
        </p:spPr>
      </p:pic>
    </p:spTree>
    <p:extLst>
      <p:ext uri="{BB962C8B-B14F-4D97-AF65-F5344CB8AC3E}">
        <p14:creationId xmlns:p14="http://schemas.microsoft.com/office/powerpoint/2010/main" val="39369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B1EAF-44A3-2694-909D-D590E729EC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9D671B-DD75-3D30-05CF-F9105C55961D}"/>
              </a:ext>
            </a:extLst>
          </p:cNvPr>
          <p:cNvSpPr>
            <a:spLocks noGrp="1"/>
          </p:cNvSpPr>
          <p:nvPr>
            <p:ph type="title"/>
          </p:nvPr>
        </p:nvSpPr>
        <p:spPr>
          <a:xfrm>
            <a:off x="909836" y="23247"/>
            <a:ext cx="9753600" cy="1325562"/>
          </a:xfrm>
        </p:spPr>
        <p:txBody>
          <a:bodyPr rtlCol="0"/>
          <a:lstStyle/>
          <a:p>
            <a:r>
              <a:rPr lang="de-DE" dirty="0">
                <a:solidFill>
                  <a:srgbClr val="FF0000"/>
                </a:solidFill>
              </a:rPr>
              <a:t>Sampling und Quantisierung V</a:t>
            </a:r>
          </a:p>
        </p:txBody>
      </p:sp>
      <p:sp>
        <p:nvSpPr>
          <p:cNvPr id="3" name="Inhaltsplatzhalter 2">
            <a:extLst>
              <a:ext uri="{FF2B5EF4-FFF2-40B4-BE49-F238E27FC236}">
                <a16:creationId xmlns:a16="http://schemas.microsoft.com/office/drawing/2014/main" id="{1F6B9129-AD22-DAD9-B2D4-7C577CB44400}"/>
              </a:ext>
            </a:extLst>
          </p:cNvPr>
          <p:cNvSpPr>
            <a:spLocks noGrp="1"/>
          </p:cNvSpPr>
          <p:nvPr>
            <p:ph idx="1"/>
          </p:nvPr>
        </p:nvSpPr>
        <p:spPr>
          <a:xfrm>
            <a:off x="635626" y="1556792"/>
            <a:ext cx="11099347" cy="4739544"/>
          </a:xfrm>
        </p:spPr>
        <p:txBody>
          <a:bodyPr rtlCol="0">
            <a:noAutofit/>
          </a:bodyPr>
          <a:lstStyle/>
          <a:p>
            <a:pPr marL="45720" indent="0">
              <a:buNone/>
            </a:pPr>
            <a:r>
              <a:rPr lang="de-DE" dirty="0"/>
              <a:t>Ein zeitkontinuierliches und wertdiskretes Signal:</a:t>
            </a:r>
            <a:br>
              <a:rPr lang="de-DE" dirty="0"/>
            </a:br>
            <a:br>
              <a:rPr lang="de-DE" dirty="0"/>
            </a:b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r>
              <a:rPr lang="de-DE" dirty="0"/>
              <a:t>Die Abstufung weist auf eine grobe Erfassung der Amplitude (Wert) hin. Da aber keine Punkte zu sehen sind, haben wir einen kontinuierlichen Verlauf der Zeit.</a:t>
            </a:r>
          </a:p>
          <a:p>
            <a:pPr marL="45720" indent="0">
              <a:buNone/>
            </a:pPr>
            <a:endParaRPr lang="de-DE" dirty="0"/>
          </a:p>
          <a:p>
            <a:pPr marL="45720" indent="0">
              <a:buNone/>
            </a:pPr>
            <a:endParaRPr lang="de-DE" dirty="0"/>
          </a:p>
        </p:txBody>
      </p:sp>
      <p:sp>
        <p:nvSpPr>
          <p:cNvPr id="5" name="Rechteck 4">
            <a:extLst>
              <a:ext uri="{FF2B5EF4-FFF2-40B4-BE49-F238E27FC236}">
                <a16:creationId xmlns:a16="http://schemas.microsoft.com/office/drawing/2014/main" id="{5CE06AF8-0978-944E-1B2A-7707FC6D0A7F}"/>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41A60835-FE60-FA69-4680-3D8DEED5536C}"/>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DB6F8E7E-4DA1-0F7B-D757-804B0A5F003E}"/>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https://50ohm.de/NEA_sampling_quantisierung.html</a:t>
            </a:r>
            <a:endParaRPr lang="de-DE" dirty="0"/>
          </a:p>
          <a:p>
            <a:endParaRPr lang="de-DE" dirty="0"/>
          </a:p>
        </p:txBody>
      </p:sp>
      <p:pic>
        <p:nvPicPr>
          <p:cNvPr id="8" name="Grafik 7">
            <a:extLst>
              <a:ext uri="{FF2B5EF4-FFF2-40B4-BE49-F238E27FC236}">
                <a16:creationId xmlns:a16="http://schemas.microsoft.com/office/drawing/2014/main" id="{48C7F681-E9CF-ED0A-AEEB-996A640DC639}"/>
              </a:ext>
            </a:extLst>
          </p:cNvPr>
          <p:cNvPicPr>
            <a:picLocks noChangeAspect="1"/>
          </p:cNvPicPr>
          <p:nvPr/>
        </p:nvPicPr>
        <p:blipFill>
          <a:blip r:embed="rId4"/>
          <a:stretch>
            <a:fillRect/>
          </a:stretch>
        </p:blipFill>
        <p:spPr>
          <a:xfrm>
            <a:off x="765820" y="2204864"/>
            <a:ext cx="7416824" cy="2673655"/>
          </a:xfrm>
          <a:prstGeom prst="rect">
            <a:avLst/>
          </a:prstGeom>
        </p:spPr>
      </p:pic>
    </p:spTree>
    <p:extLst>
      <p:ext uri="{BB962C8B-B14F-4D97-AF65-F5344CB8AC3E}">
        <p14:creationId xmlns:p14="http://schemas.microsoft.com/office/powerpoint/2010/main" val="129261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B1EAF-44A3-2694-909D-D590E729EC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9D671B-DD75-3D30-05CF-F9105C55961D}"/>
              </a:ext>
            </a:extLst>
          </p:cNvPr>
          <p:cNvSpPr>
            <a:spLocks noGrp="1"/>
          </p:cNvSpPr>
          <p:nvPr>
            <p:ph type="title"/>
          </p:nvPr>
        </p:nvSpPr>
        <p:spPr>
          <a:xfrm>
            <a:off x="909836" y="23247"/>
            <a:ext cx="9753600" cy="1325562"/>
          </a:xfrm>
        </p:spPr>
        <p:txBody>
          <a:bodyPr rtlCol="0"/>
          <a:lstStyle/>
          <a:p>
            <a:r>
              <a:rPr lang="de-DE" dirty="0">
                <a:solidFill>
                  <a:srgbClr val="FF0000"/>
                </a:solidFill>
              </a:rPr>
              <a:t>Sampling und Quantisierung VI</a:t>
            </a:r>
          </a:p>
        </p:txBody>
      </p:sp>
      <p:sp>
        <p:nvSpPr>
          <p:cNvPr id="3" name="Inhaltsplatzhalter 2">
            <a:extLst>
              <a:ext uri="{FF2B5EF4-FFF2-40B4-BE49-F238E27FC236}">
                <a16:creationId xmlns:a16="http://schemas.microsoft.com/office/drawing/2014/main" id="{1F6B9129-AD22-DAD9-B2D4-7C577CB44400}"/>
              </a:ext>
            </a:extLst>
          </p:cNvPr>
          <p:cNvSpPr>
            <a:spLocks noGrp="1"/>
          </p:cNvSpPr>
          <p:nvPr>
            <p:ph idx="1"/>
          </p:nvPr>
        </p:nvSpPr>
        <p:spPr>
          <a:xfrm>
            <a:off x="635626" y="1556792"/>
            <a:ext cx="11099347" cy="4739544"/>
          </a:xfrm>
        </p:spPr>
        <p:txBody>
          <a:bodyPr rtlCol="0">
            <a:noAutofit/>
          </a:bodyPr>
          <a:lstStyle/>
          <a:p>
            <a:pPr marL="45720" indent="0">
              <a:buNone/>
            </a:pPr>
            <a:endParaRPr lang="de-DE" dirty="0"/>
          </a:p>
          <a:p>
            <a:pPr marL="45720" indent="0">
              <a:buNone/>
            </a:pPr>
            <a:endParaRPr lang="de-DE" dirty="0"/>
          </a:p>
        </p:txBody>
      </p:sp>
      <p:sp>
        <p:nvSpPr>
          <p:cNvPr id="5" name="Rechteck 4">
            <a:extLst>
              <a:ext uri="{FF2B5EF4-FFF2-40B4-BE49-F238E27FC236}">
                <a16:creationId xmlns:a16="http://schemas.microsoft.com/office/drawing/2014/main" id="{5CE06AF8-0978-944E-1B2A-7707FC6D0A7F}"/>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41A60835-FE60-FA69-4680-3D8DEED5536C}"/>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DB6F8E7E-4DA1-0F7B-D757-804B0A5F003E}"/>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https://50ohm.de/NEA_sampling_quantisierung.html</a:t>
            </a:r>
            <a:endParaRPr lang="de-DE" dirty="0"/>
          </a:p>
          <a:p>
            <a:endParaRPr lang="de-DE" dirty="0"/>
          </a:p>
        </p:txBody>
      </p:sp>
      <p:pic>
        <p:nvPicPr>
          <p:cNvPr id="9" name="Grafik 8">
            <a:extLst>
              <a:ext uri="{FF2B5EF4-FFF2-40B4-BE49-F238E27FC236}">
                <a16:creationId xmlns:a16="http://schemas.microsoft.com/office/drawing/2014/main" id="{3B14F5DC-83DC-E2FB-7DD3-C4C035818C6A}"/>
              </a:ext>
            </a:extLst>
          </p:cNvPr>
          <p:cNvPicPr>
            <a:picLocks noChangeAspect="1"/>
          </p:cNvPicPr>
          <p:nvPr/>
        </p:nvPicPr>
        <p:blipFill>
          <a:blip r:embed="rId4"/>
          <a:stretch>
            <a:fillRect/>
          </a:stretch>
        </p:blipFill>
        <p:spPr>
          <a:xfrm>
            <a:off x="981844" y="1484784"/>
            <a:ext cx="5502117" cy="4381880"/>
          </a:xfrm>
          <a:prstGeom prst="rect">
            <a:avLst/>
          </a:prstGeom>
        </p:spPr>
      </p:pic>
      <p:sp>
        <p:nvSpPr>
          <p:cNvPr id="4" name="Textfeld 3">
            <a:extLst>
              <a:ext uri="{FF2B5EF4-FFF2-40B4-BE49-F238E27FC236}">
                <a16:creationId xmlns:a16="http://schemas.microsoft.com/office/drawing/2014/main" id="{5DDB8F29-5F43-D39C-C590-50B5EB912327}"/>
              </a:ext>
            </a:extLst>
          </p:cNvPr>
          <p:cNvSpPr txBox="1"/>
          <p:nvPr/>
        </p:nvSpPr>
        <p:spPr>
          <a:xfrm>
            <a:off x="6510150" y="3442677"/>
            <a:ext cx="5482591" cy="369332"/>
          </a:xfrm>
          <a:prstGeom prst="rect">
            <a:avLst/>
          </a:prstGeom>
          <a:noFill/>
        </p:spPr>
        <p:txBody>
          <a:bodyPr wrap="none" rtlCol="0">
            <a:spAutoFit/>
          </a:bodyPr>
          <a:lstStyle/>
          <a:p>
            <a:pPr>
              <a:lnSpc>
                <a:spcPct val="90000"/>
              </a:lnSpc>
            </a:pPr>
            <a:r>
              <a:rPr lang="de-DE" sz="2000" dirty="0"/>
              <a:t>Bei 50ohm.de gibt es eine Simulation dazu.</a:t>
            </a:r>
          </a:p>
        </p:txBody>
      </p:sp>
    </p:spTree>
    <p:extLst>
      <p:ext uri="{BB962C8B-B14F-4D97-AF65-F5344CB8AC3E}">
        <p14:creationId xmlns:p14="http://schemas.microsoft.com/office/powerpoint/2010/main" val="22952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A394-D6D5-E5E3-B082-CAE35ACFA9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99D4-B28D-E20B-DC3C-2AABFB4CDB69}"/>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Abtasttheorem</a:t>
            </a:r>
          </a:p>
        </p:txBody>
      </p:sp>
    </p:spTree>
    <p:extLst>
      <p:ext uri="{BB962C8B-B14F-4D97-AF65-F5344CB8AC3E}">
        <p14:creationId xmlns:p14="http://schemas.microsoft.com/office/powerpoint/2010/main" val="153657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5D7E9-383C-6E11-8AAB-0D77B40ACD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839B48-958E-BED4-6821-85362EC32157}"/>
              </a:ext>
            </a:extLst>
          </p:cNvPr>
          <p:cNvSpPr>
            <a:spLocks noGrp="1"/>
          </p:cNvSpPr>
          <p:nvPr>
            <p:ph type="title"/>
          </p:nvPr>
        </p:nvSpPr>
        <p:spPr>
          <a:xfrm>
            <a:off x="909836" y="23247"/>
            <a:ext cx="9753600" cy="1325562"/>
          </a:xfrm>
        </p:spPr>
        <p:txBody>
          <a:bodyPr rtlCol="0"/>
          <a:lstStyle/>
          <a:p>
            <a:r>
              <a:rPr lang="de-DE" dirty="0">
                <a:solidFill>
                  <a:srgbClr val="FF0000"/>
                </a:solidFill>
              </a:rPr>
              <a:t>Abtasttheorem I</a:t>
            </a:r>
          </a:p>
        </p:txBody>
      </p:sp>
      <p:sp>
        <p:nvSpPr>
          <p:cNvPr id="3" name="Inhaltsplatzhalter 2">
            <a:extLst>
              <a:ext uri="{FF2B5EF4-FFF2-40B4-BE49-F238E27FC236}">
                <a16:creationId xmlns:a16="http://schemas.microsoft.com/office/drawing/2014/main" id="{5C72C56C-4532-9132-1913-5B65C514B9CB}"/>
              </a:ext>
            </a:extLst>
          </p:cNvPr>
          <p:cNvSpPr>
            <a:spLocks noGrp="1"/>
          </p:cNvSpPr>
          <p:nvPr>
            <p:ph idx="1"/>
          </p:nvPr>
        </p:nvSpPr>
        <p:spPr>
          <a:xfrm>
            <a:off x="635626" y="1556792"/>
            <a:ext cx="11099347" cy="4739544"/>
          </a:xfrm>
        </p:spPr>
        <p:txBody>
          <a:bodyPr rtlCol="0">
            <a:noAutofit/>
          </a:bodyPr>
          <a:lstStyle/>
          <a:p>
            <a:r>
              <a:rPr lang="de-DE" dirty="0"/>
              <a:t>Sehen wir uns den Prozess des Samplings mal etwas genauer an.</a:t>
            </a:r>
          </a:p>
          <a:p>
            <a:r>
              <a:rPr lang="de-DE" dirty="0"/>
              <a:t>Werden Signale mit einer bestimmten Abtastrate erfasst (gesampelt), so können wir zeitlich schnelle Änderungen des Signals zwischen 2 Samples nicht erfassen.</a:t>
            </a:r>
          </a:p>
          <a:p>
            <a:r>
              <a:rPr lang="de-DE" dirty="0"/>
              <a:t>Sampling bedeutet somit auch immer ein Verlust an zeitlicher Information.</a:t>
            </a:r>
          </a:p>
          <a:p>
            <a:r>
              <a:rPr lang="de-DE" dirty="0"/>
              <a:t>Um mindestens jeden Wechsel des Signals einwandfrei erfassen zu können, muss man in der Lage sein sicherzustellen, dass mindestens vor und nach jedem Wechsel des Signals ein Sample genommen wird.</a:t>
            </a:r>
          </a:p>
        </p:txBody>
      </p:sp>
      <p:sp>
        <p:nvSpPr>
          <p:cNvPr id="5" name="Rechteck 4">
            <a:extLst>
              <a:ext uri="{FF2B5EF4-FFF2-40B4-BE49-F238E27FC236}">
                <a16:creationId xmlns:a16="http://schemas.microsoft.com/office/drawing/2014/main" id="{35214848-3541-79E7-B22D-0151EF870423}"/>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BF755522-9BC2-76AC-6B51-C5BE7693874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4662C510-E915-7665-E07B-D3A69361EB32}"/>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https://50ohm.de/NEA_abtasttheorem.html</a:t>
            </a:r>
            <a:endParaRPr lang="de-DE" dirty="0"/>
          </a:p>
          <a:p>
            <a:endParaRPr lang="de-DE" dirty="0"/>
          </a:p>
        </p:txBody>
      </p:sp>
    </p:spTree>
    <p:extLst>
      <p:ext uri="{BB962C8B-B14F-4D97-AF65-F5344CB8AC3E}">
        <p14:creationId xmlns:p14="http://schemas.microsoft.com/office/powerpoint/2010/main" val="56217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A55C9-2DB7-0C27-0443-4F9E25775C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18EC2A-F75B-F58D-0E52-D11BA0931DDB}"/>
              </a:ext>
            </a:extLst>
          </p:cNvPr>
          <p:cNvSpPr>
            <a:spLocks noGrp="1"/>
          </p:cNvSpPr>
          <p:nvPr>
            <p:ph type="title"/>
          </p:nvPr>
        </p:nvSpPr>
        <p:spPr>
          <a:xfrm>
            <a:off x="909836" y="23247"/>
            <a:ext cx="9753600" cy="1325562"/>
          </a:xfrm>
        </p:spPr>
        <p:txBody>
          <a:bodyPr rtlCol="0"/>
          <a:lstStyle/>
          <a:p>
            <a:r>
              <a:rPr lang="de-DE" dirty="0">
                <a:solidFill>
                  <a:srgbClr val="FF0000"/>
                </a:solidFill>
              </a:rPr>
              <a:t>Abtasttheorem II</a:t>
            </a:r>
          </a:p>
        </p:txBody>
      </p:sp>
      <p:sp>
        <p:nvSpPr>
          <p:cNvPr id="3" name="Inhaltsplatzhalter 2">
            <a:extLst>
              <a:ext uri="{FF2B5EF4-FFF2-40B4-BE49-F238E27FC236}">
                <a16:creationId xmlns:a16="http://schemas.microsoft.com/office/drawing/2014/main" id="{6F6B0BB8-11EB-68FE-AEDE-719A6B72D493}"/>
              </a:ext>
            </a:extLst>
          </p:cNvPr>
          <p:cNvSpPr>
            <a:spLocks noGrp="1"/>
          </p:cNvSpPr>
          <p:nvPr>
            <p:ph idx="1"/>
          </p:nvPr>
        </p:nvSpPr>
        <p:spPr>
          <a:xfrm>
            <a:off x="635626" y="1556792"/>
            <a:ext cx="11099347" cy="4739544"/>
          </a:xfrm>
        </p:spPr>
        <p:txBody>
          <a:bodyPr rtlCol="0">
            <a:noAutofit/>
          </a:bodyPr>
          <a:lstStyle/>
          <a:p>
            <a:r>
              <a:rPr lang="de-DE" dirty="0"/>
              <a:t>Man kann mathematisch zeigen, dass für die Erfassung eines Signals mit der höchsten vorkommenden Frequenz </a:t>
            </a:r>
            <a:r>
              <a:rPr lang="de-DE" i="1" dirty="0" err="1"/>
              <a:t>f</a:t>
            </a:r>
            <a:r>
              <a:rPr lang="de-DE" i="1" baseline="-25000" dirty="0" err="1"/>
              <a:t>max</a:t>
            </a:r>
            <a:r>
              <a:rPr lang="de-DE" dirty="0"/>
              <a:t> die Abtastrate mehr als das doppelte, also etwas mehr als 2 · </a:t>
            </a:r>
            <a:r>
              <a:rPr lang="de-DE" i="1" dirty="0" err="1"/>
              <a:t>f</a:t>
            </a:r>
            <a:r>
              <a:rPr lang="de-DE" i="1" baseline="-25000" dirty="0" err="1"/>
              <a:t>max</a:t>
            </a:r>
            <a:r>
              <a:rPr lang="de-DE" dirty="0"/>
              <a:t> betragen muss , damit wir unser Signal wieder einwandfrei rekonstruieren können.</a:t>
            </a:r>
          </a:p>
          <a:p>
            <a:r>
              <a:rPr lang="de-DE" dirty="0"/>
              <a:t>Nehmen wir ein praktisches Beispiel, den CD-Player, der mit einer Abtastrate von z.B. 44,1 </a:t>
            </a:r>
            <a:r>
              <a:rPr lang="de-DE" dirty="0" err="1"/>
              <a:t>ksps</a:t>
            </a:r>
            <a:r>
              <a:rPr lang="de-DE" dirty="0"/>
              <a:t> (</a:t>
            </a:r>
            <a:r>
              <a:rPr lang="de-DE" dirty="0" err="1"/>
              <a:t>kilosamples</a:t>
            </a:r>
            <a:r>
              <a:rPr lang="de-DE" dirty="0"/>
              <a:t> per </a:t>
            </a:r>
            <a:r>
              <a:rPr lang="de-DE" dirty="0" err="1"/>
              <a:t>second</a:t>
            </a:r>
            <a:r>
              <a:rPr lang="de-DE" dirty="0"/>
              <a:t>) arbeitet.</a:t>
            </a:r>
          </a:p>
          <a:p>
            <a:r>
              <a:rPr lang="de-DE" dirty="0"/>
              <a:t>Wenn man das Abtasttheorem wie vorbeschrieben zugrunde legt bedeutet dies, dass mit einer Abtastrate von 44,1 </a:t>
            </a:r>
            <a:r>
              <a:rPr lang="de-DE" dirty="0" err="1"/>
              <a:t>ksps</a:t>
            </a:r>
            <a:r>
              <a:rPr lang="de-DE" dirty="0"/>
              <a:t> nur Frequenzen unterhalb von 22,05 kHz abgebildet werden können.</a:t>
            </a:r>
          </a:p>
          <a:p>
            <a:r>
              <a:rPr lang="de-DE" dirty="0"/>
              <a:t>Somit können Frequenzen bis ca. 22 kHz noch korrekt abgebildet werden, was ausreichend ist.</a:t>
            </a:r>
          </a:p>
          <a:p>
            <a:endParaRPr lang="de-DE" dirty="0"/>
          </a:p>
        </p:txBody>
      </p:sp>
      <p:sp>
        <p:nvSpPr>
          <p:cNvPr id="5" name="Rechteck 4">
            <a:extLst>
              <a:ext uri="{FF2B5EF4-FFF2-40B4-BE49-F238E27FC236}">
                <a16:creationId xmlns:a16="http://schemas.microsoft.com/office/drawing/2014/main" id="{125A8B36-5613-D97C-7351-040C066E1088}"/>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3F2B8103-E577-48C5-3B31-6F70620DB0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D0D6596-0237-550D-D26A-203A9A0B6047}"/>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https://50ohm.de/NEA_abtasttheorem.html</a:t>
            </a:r>
            <a:endParaRPr lang="de-DE" dirty="0"/>
          </a:p>
          <a:p>
            <a:endParaRPr lang="de-DE" dirty="0"/>
          </a:p>
        </p:txBody>
      </p:sp>
    </p:spTree>
    <p:extLst>
      <p:ext uri="{BB962C8B-B14F-4D97-AF65-F5344CB8AC3E}">
        <p14:creationId xmlns:p14="http://schemas.microsoft.com/office/powerpoint/2010/main" val="71897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A394-D6D5-E5E3-B082-CAE35ACFA9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99D4-B28D-E20B-DC3C-2AABFB4CDB69}"/>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Analog-Digital-Umsetzer</a:t>
            </a:r>
          </a:p>
        </p:txBody>
      </p:sp>
    </p:spTree>
    <p:extLst>
      <p:ext uri="{BB962C8B-B14F-4D97-AF65-F5344CB8AC3E}">
        <p14:creationId xmlns:p14="http://schemas.microsoft.com/office/powerpoint/2010/main" val="17385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0C162-3DFA-FEC8-DCB1-DBE6154463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1C5938-B84B-6EB7-E750-2F09C08E8512}"/>
              </a:ext>
            </a:extLst>
          </p:cNvPr>
          <p:cNvSpPr>
            <a:spLocks noGrp="1"/>
          </p:cNvSpPr>
          <p:nvPr>
            <p:ph type="title"/>
          </p:nvPr>
        </p:nvSpPr>
        <p:spPr>
          <a:xfrm>
            <a:off x="909836" y="23247"/>
            <a:ext cx="9753600" cy="1325562"/>
          </a:xfrm>
        </p:spPr>
        <p:txBody>
          <a:bodyPr rtlCol="0"/>
          <a:lstStyle/>
          <a:p>
            <a:r>
              <a:rPr lang="de-DE" dirty="0">
                <a:solidFill>
                  <a:srgbClr val="FF0000"/>
                </a:solidFill>
              </a:rPr>
              <a:t>Digitale Signalverarbeitung I</a:t>
            </a:r>
          </a:p>
        </p:txBody>
      </p:sp>
      <p:sp>
        <p:nvSpPr>
          <p:cNvPr id="3" name="Inhaltsplatzhalter 2">
            <a:extLst>
              <a:ext uri="{FF2B5EF4-FFF2-40B4-BE49-F238E27FC236}">
                <a16:creationId xmlns:a16="http://schemas.microsoft.com/office/drawing/2014/main" id="{C2CBC70C-D1F7-79B3-882B-498A164D2928}"/>
              </a:ext>
            </a:extLst>
          </p:cNvPr>
          <p:cNvSpPr>
            <a:spLocks noGrp="1"/>
          </p:cNvSpPr>
          <p:nvPr>
            <p:ph idx="1"/>
          </p:nvPr>
        </p:nvSpPr>
        <p:spPr>
          <a:xfrm>
            <a:off x="697628" y="1650872"/>
            <a:ext cx="11099347" cy="4343400"/>
          </a:xfrm>
        </p:spPr>
        <p:txBody>
          <a:bodyPr rtlCol="0">
            <a:noAutofit/>
          </a:bodyPr>
          <a:lstStyle/>
          <a:p>
            <a:r>
              <a:rPr lang="de-DE" dirty="0"/>
              <a:t>Im Bereich der Funktechnik spricht man bei Geräten, die mittels digitaler Signalverarbeitung arbeiten von sogenannten SDR-Geräten.</a:t>
            </a:r>
          </a:p>
          <a:p>
            <a:r>
              <a:rPr lang="de-DE" dirty="0"/>
              <a:t>SDR steht dabei  für </a:t>
            </a:r>
            <a:r>
              <a:rPr lang="de-DE" dirty="0">
                <a:solidFill>
                  <a:srgbClr val="0070C0"/>
                </a:solidFill>
              </a:rPr>
              <a:t>S</a:t>
            </a:r>
            <a:r>
              <a:rPr lang="de-DE" dirty="0"/>
              <a:t>oftware </a:t>
            </a:r>
            <a:r>
              <a:rPr lang="de-DE" dirty="0" err="1">
                <a:solidFill>
                  <a:srgbClr val="0070C0"/>
                </a:solidFill>
              </a:rPr>
              <a:t>D</a:t>
            </a:r>
            <a:r>
              <a:rPr lang="de-DE" dirty="0" err="1"/>
              <a:t>efined</a:t>
            </a:r>
            <a:r>
              <a:rPr lang="de-DE" dirty="0"/>
              <a:t> </a:t>
            </a:r>
            <a:r>
              <a:rPr lang="de-DE" dirty="0">
                <a:solidFill>
                  <a:srgbClr val="0070C0"/>
                </a:solidFill>
              </a:rPr>
              <a:t>R</a:t>
            </a:r>
            <a:r>
              <a:rPr lang="de-DE" dirty="0"/>
              <a:t>adio.</a:t>
            </a:r>
          </a:p>
          <a:p>
            <a:r>
              <a:rPr lang="de-DE" dirty="0"/>
              <a:t>In diesen Geräten ist zumindest ein Teil der Signalverarbeitung in Software realisiert.</a:t>
            </a:r>
          </a:p>
          <a:p>
            <a:r>
              <a:rPr lang="de-DE" dirty="0"/>
              <a:t>Dieses hat einen Kostenvorteil und bringt eine große Flexibilität mit sich.</a:t>
            </a:r>
          </a:p>
        </p:txBody>
      </p:sp>
      <p:sp>
        <p:nvSpPr>
          <p:cNvPr id="5" name="Rechteck 4">
            <a:extLst>
              <a:ext uri="{FF2B5EF4-FFF2-40B4-BE49-F238E27FC236}">
                <a16:creationId xmlns:a16="http://schemas.microsoft.com/office/drawing/2014/main" id="{D69195D7-0D11-86BF-9EF7-22AEAE336E4E}"/>
              </a:ext>
            </a:extLst>
          </p:cNvPr>
          <p:cNvSpPr/>
          <p:nvPr/>
        </p:nvSpPr>
        <p:spPr>
          <a:xfrm>
            <a:off x="70532" y="-99392"/>
            <a:ext cx="55656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E</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6" name="AutoShape 2">
            <a:extLst>
              <a:ext uri="{FF2B5EF4-FFF2-40B4-BE49-F238E27FC236}">
                <a16:creationId xmlns:a16="http://schemas.microsoft.com/office/drawing/2014/main" id="{4137D6F9-ED1B-6904-E8D4-E51A2313BAA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1535F19A-A2F4-780C-E1A3-3F95DDDA9F15}"/>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https://50ohm.de/NEA_digitale_signalverarbeitung_einleitung.html</a:t>
            </a:r>
            <a:endParaRPr lang="de-DE" dirty="0"/>
          </a:p>
          <a:p>
            <a:endParaRPr lang="de-DE" dirty="0"/>
          </a:p>
        </p:txBody>
      </p:sp>
    </p:spTree>
    <p:extLst>
      <p:ext uri="{BB962C8B-B14F-4D97-AF65-F5344CB8AC3E}">
        <p14:creationId xmlns:p14="http://schemas.microsoft.com/office/powerpoint/2010/main" val="175124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FFC5-C513-BE2E-BA61-7836693952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0AB36F-61F0-3032-76CF-357E4192437A}"/>
              </a:ext>
            </a:extLst>
          </p:cNvPr>
          <p:cNvSpPr>
            <a:spLocks noGrp="1"/>
          </p:cNvSpPr>
          <p:nvPr>
            <p:ph type="title"/>
          </p:nvPr>
        </p:nvSpPr>
        <p:spPr>
          <a:xfrm>
            <a:off x="909836" y="23247"/>
            <a:ext cx="9753600" cy="1325562"/>
          </a:xfrm>
        </p:spPr>
        <p:txBody>
          <a:bodyPr rtlCol="0"/>
          <a:lstStyle/>
          <a:p>
            <a:r>
              <a:rPr lang="de-DE" dirty="0">
                <a:solidFill>
                  <a:srgbClr val="FF0000"/>
                </a:solidFill>
              </a:rPr>
              <a:t>Analog-Digital-Umsetzer (ADC) I</a:t>
            </a:r>
          </a:p>
        </p:txBody>
      </p:sp>
      <p:sp>
        <p:nvSpPr>
          <p:cNvPr id="3" name="Inhaltsplatzhalter 2">
            <a:extLst>
              <a:ext uri="{FF2B5EF4-FFF2-40B4-BE49-F238E27FC236}">
                <a16:creationId xmlns:a16="http://schemas.microsoft.com/office/drawing/2014/main" id="{B06901CD-3268-03BF-AFAF-1C5D3EF020F8}"/>
              </a:ext>
            </a:extLst>
          </p:cNvPr>
          <p:cNvSpPr>
            <a:spLocks noGrp="1"/>
          </p:cNvSpPr>
          <p:nvPr>
            <p:ph idx="1"/>
          </p:nvPr>
        </p:nvSpPr>
        <p:spPr>
          <a:xfrm>
            <a:off x="635626" y="1556792"/>
            <a:ext cx="11099347" cy="4739544"/>
          </a:xfrm>
        </p:spPr>
        <p:txBody>
          <a:bodyPr rtlCol="0">
            <a:noAutofit/>
          </a:bodyPr>
          <a:lstStyle/>
          <a:p>
            <a:r>
              <a:rPr lang="de-DE" dirty="0"/>
              <a:t>Aus der Lektion Abtasttheorem wissen wir, dass wir, um die Information eines Signals ohne Informationsverluste abtasteten zu können, mindestens mit etwas mehr als der doppelten Frequenz, die unser abzutastendes Signal enthält, abtasten müssen.</a:t>
            </a:r>
          </a:p>
          <a:p>
            <a:r>
              <a:rPr lang="de-DE" dirty="0"/>
              <a:t>Nun empfangen wir über eine Antenne in der Regel allerlei Signale – auch solche, die sich über der maximalen Frequenz, die wir verarbeiten können, befinden.</a:t>
            </a:r>
          </a:p>
          <a:p>
            <a:r>
              <a:rPr lang="de-DE" dirty="0"/>
              <a:t>Was passiert nun, wenn solche Signale auf den A/D-Umsetzer treffen? </a:t>
            </a:r>
          </a:p>
          <a:p>
            <a:r>
              <a:rPr lang="de-DE" dirty="0"/>
              <a:t>Diese Signale können aufgrund der hierfür zu niedrigen Abtastfrequenz nicht mehr erfasst werden und erscheinen in unseren Samples als fehlerhaft erfasste Frequenzen. </a:t>
            </a:r>
          </a:p>
        </p:txBody>
      </p:sp>
      <p:sp>
        <p:nvSpPr>
          <p:cNvPr id="5" name="Rechteck 4">
            <a:extLst>
              <a:ext uri="{FF2B5EF4-FFF2-40B4-BE49-F238E27FC236}">
                <a16:creationId xmlns:a16="http://schemas.microsoft.com/office/drawing/2014/main" id="{E8BA4F60-682C-537E-8A1D-BD55397DAC95}"/>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3A6422C6-A0C5-4AB4-13DF-1D958A75C66A}"/>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2B104776-EFF9-AE8A-5C52-3050C6E4A488}"/>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https://50ohm.de/NEA_analog_digital_umsetzer.html</a:t>
            </a:r>
            <a:endParaRPr lang="de-DE" dirty="0"/>
          </a:p>
          <a:p>
            <a:endParaRPr lang="de-DE" dirty="0"/>
          </a:p>
        </p:txBody>
      </p:sp>
    </p:spTree>
    <p:extLst>
      <p:ext uri="{BB962C8B-B14F-4D97-AF65-F5344CB8AC3E}">
        <p14:creationId xmlns:p14="http://schemas.microsoft.com/office/powerpoint/2010/main" val="311600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6FDF2-7C2C-CFE2-83D5-87CEFB7749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9258F6-4ABC-CB90-3A2E-8A7BD5BC7334}"/>
              </a:ext>
            </a:extLst>
          </p:cNvPr>
          <p:cNvSpPr>
            <a:spLocks noGrp="1"/>
          </p:cNvSpPr>
          <p:nvPr>
            <p:ph type="title"/>
          </p:nvPr>
        </p:nvSpPr>
        <p:spPr>
          <a:xfrm>
            <a:off x="909836" y="23247"/>
            <a:ext cx="9753600" cy="1325562"/>
          </a:xfrm>
        </p:spPr>
        <p:txBody>
          <a:bodyPr rtlCol="0"/>
          <a:lstStyle/>
          <a:p>
            <a:r>
              <a:rPr lang="de-DE" dirty="0">
                <a:solidFill>
                  <a:srgbClr val="FF0000"/>
                </a:solidFill>
              </a:rPr>
              <a:t>Analog-Digital-Umsetzer (ADC) II</a:t>
            </a:r>
          </a:p>
        </p:txBody>
      </p:sp>
      <p:sp>
        <p:nvSpPr>
          <p:cNvPr id="3" name="Inhaltsplatzhalter 2">
            <a:extLst>
              <a:ext uri="{FF2B5EF4-FFF2-40B4-BE49-F238E27FC236}">
                <a16:creationId xmlns:a16="http://schemas.microsoft.com/office/drawing/2014/main" id="{B8702AD1-C02D-4177-70D5-6D4DEBCA2A5C}"/>
              </a:ext>
            </a:extLst>
          </p:cNvPr>
          <p:cNvSpPr>
            <a:spLocks noGrp="1"/>
          </p:cNvSpPr>
          <p:nvPr>
            <p:ph idx="1"/>
          </p:nvPr>
        </p:nvSpPr>
        <p:spPr>
          <a:xfrm>
            <a:off x="635626" y="1556792"/>
            <a:ext cx="11099347" cy="4739544"/>
          </a:xfrm>
        </p:spPr>
        <p:txBody>
          <a:bodyPr rtlCol="0">
            <a:noAutofit/>
          </a:bodyPr>
          <a:lstStyle/>
          <a:p>
            <a:r>
              <a:rPr lang="de-DE" dirty="0"/>
              <a:t>Diese nennen sich auch </a:t>
            </a:r>
            <a:r>
              <a:rPr lang="de-DE" dirty="0" err="1"/>
              <a:t>Aliases</a:t>
            </a:r>
            <a:r>
              <a:rPr lang="de-DE" dirty="0"/>
              <a:t> (zu Deutsch in etwa Pseudonyme).</a:t>
            </a:r>
          </a:p>
          <a:p>
            <a:r>
              <a:rPr lang="de-DE" dirty="0"/>
              <a:t>Ein Signal leicht oberhalb der maximalen Eingangsfrequenz würde als Alias mit einer Frequenz leicht unterhalb der maximalen Eingangsfrequenz unseres A/D-Umsetzers erscheinen und somit ein Signal darstellen, dass es eigentlich gar nicht gibt.</a:t>
            </a:r>
          </a:p>
          <a:p>
            <a:r>
              <a:rPr lang="de-DE" dirty="0"/>
              <a:t>Um dies zu verhindern, müssen wir vor dem Eingang des A/D-Umsetzers ein Antialiasing-Filter (Tiefpassfilter oder Bandpassfilter) schalten.</a:t>
            </a:r>
          </a:p>
          <a:p>
            <a:r>
              <a:rPr lang="de-DE" dirty="0"/>
              <a:t>Der A/D-Umsetzer benötigt für seine Aufgabe zudem einen Taktgenerator, welchen man auch Abtastratengenerator nennt, damit er in zeitlichen Abständen Samples des Eingangssignals generieren kann.</a:t>
            </a:r>
          </a:p>
        </p:txBody>
      </p:sp>
      <p:sp>
        <p:nvSpPr>
          <p:cNvPr id="5" name="Rechteck 4">
            <a:extLst>
              <a:ext uri="{FF2B5EF4-FFF2-40B4-BE49-F238E27FC236}">
                <a16:creationId xmlns:a16="http://schemas.microsoft.com/office/drawing/2014/main" id="{7655B598-CF82-E992-3F2A-DA1FE8EE27AB}"/>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924C99B6-FEA3-25F6-EBFE-6494D3E71C0A}"/>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04402CE3-08C6-301B-6F7B-9F09D9808AC0}"/>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https://50ohm.de/NEA_analog_digital_umsetzer.html</a:t>
            </a:r>
            <a:endParaRPr lang="de-DE" dirty="0"/>
          </a:p>
          <a:p>
            <a:endParaRPr lang="de-DE" dirty="0"/>
          </a:p>
        </p:txBody>
      </p:sp>
    </p:spTree>
    <p:extLst>
      <p:ext uri="{BB962C8B-B14F-4D97-AF65-F5344CB8AC3E}">
        <p14:creationId xmlns:p14="http://schemas.microsoft.com/office/powerpoint/2010/main" val="148355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76ED7-73A1-01BA-C3F9-4C6196A672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D65EE7-FA9D-404A-2825-1553C7E303E0}"/>
              </a:ext>
            </a:extLst>
          </p:cNvPr>
          <p:cNvSpPr>
            <a:spLocks noGrp="1"/>
          </p:cNvSpPr>
          <p:nvPr>
            <p:ph type="title"/>
          </p:nvPr>
        </p:nvSpPr>
        <p:spPr>
          <a:xfrm>
            <a:off x="909836" y="23247"/>
            <a:ext cx="9753600" cy="1325562"/>
          </a:xfrm>
        </p:spPr>
        <p:txBody>
          <a:bodyPr rtlCol="0"/>
          <a:lstStyle/>
          <a:p>
            <a:r>
              <a:rPr lang="de-DE" dirty="0">
                <a:solidFill>
                  <a:srgbClr val="FF0000"/>
                </a:solidFill>
              </a:rPr>
              <a:t>Analog-Digital-Umsetzer (ADC) III</a:t>
            </a:r>
          </a:p>
        </p:txBody>
      </p:sp>
      <p:sp>
        <p:nvSpPr>
          <p:cNvPr id="3" name="Inhaltsplatzhalter 2">
            <a:extLst>
              <a:ext uri="{FF2B5EF4-FFF2-40B4-BE49-F238E27FC236}">
                <a16:creationId xmlns:a16="http://schemas.microsoft.com/office/drawing/2014/main" id="{49E028FA-D008-76F5-A7CE-4BCF3F116D6E}"/>
              </a:ext>
            </a:extLst>
          </p:cNvPr>
          <p:cNvSpPr>
            <a:spLocks noGrp="1"/>
          </p:cNvSpPr>
          <p:nvPr>
            <p:ph idx="1"/>
          </p:nvPr>
        </p:nvSpPr>
        <p:spPr>
          <a:xfrm>
            <a:off x="635626" y="1556792"/>
            <a:ext cx="11099347" cy="646331"/>
          </a:xfrm>
        </p:spPr>
        <p:txBody>
          <a:bodyPr rtlCol="0">
            <a:noAutofit/>
          </a:bodyPr>
          <a:lstStyle/>
          <a:p>
            <a:r>
              <a:rPr lang="de-DE" dirty="0"/>
              <a:t>Daraus ergib sich folgendes Blockschaltbild:</a:t>
            </a:r>
          </a:p>
        </p:txBody>
      </p:sp>
      <p:sp>
        <p:nvSpPr>
          <p:cNvPr id="5" name="Rechteck 4">
            <a:extLst>
              <a:ext uri="{FF2B5EF4-FFF2-40B4-BE49-F238E27FC236}">
                <a16:creationId xmlns:a16="http://schemas.microsoft.com/office/drawing/2014/main" id="{D6117751-7AE8-5016-8407-85C519536751}"/>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48546BA2-9182-9304-921C-03D07E156F90}"/>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F7C8053-313C-D47C-452B-DEBF5D7D27ED}"/>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https://50ohm.de/NEA_analog_digital_umsetzer.html</a:t>
            </a:r>
            <a:endParaRPr lang="de-DE" dirty="0"/>
          </a:p>
          <a:p>
            <a:endParaRPr lang="de-DE" dirty="0"/>
          </a:p>
        </p:txBody>
      </p:sp>
      <p:pic>
        <p:nvPicPr>
          <p:cNvPr id="8" name="Grafik 7">
            <a:extLst>
              <a:ext uri="{FF2B5EF4-FFF2-40B4-BE49-F238E27FC236}">
                <a16:creationId xmlns:a16="http://schemas.microsoft.com/office/drawing/2014/main" id="{1A47FFCC-3DCD-F527-39E9-1149214B0544}"/>
              </a:ext>
            </a:extLst>
          </p:cNvPr>
          <p:cNvPicPr>
            <a:picLocks noChangeAspect="1"/>
          </p:cNvPicPr>
          <p:nvPr/>
        </p:nvPicPr>
        <p:blipFill>
          <a:blip r:embed="rId4"/>
          <a:stretch>
            <a:fillRect/>
          </a:stretch>
        </p:blipFill>
        <p:spPr>
          <a:xfrm>
            <a:off x="1053852" y="2336121"/>
            <a:ext cx="3744416" cy="2331234"/>
          </a:xfrm>
          <a:prstGeom prst="rect">
            <a:avLst/>
          </a:prstGeom>
        </p:spPr>
      </p:pic>
      <p:sp>
        <p:nvSpPr>
          <p:cNvPr id="9" name="Textfeld 8">
            <a:extLst>
              <a:ext uri="{FF2B5EF4-FFF2-40B4-BE49-F238E27FC236}">
                <a16:creationId xmlns:a16="http://schemas.microsoft.com/office/drawing/2014/main" id="{79199CCD-5FA1-1639-5A3B-CE7E27B0FB49}"/>
              </a:ext>
            </a:extLst>
          </p:cNvPr>
          <p:cNvSpPr txBox="1"/>
          <p:nvPr/>
        </p:nvSpPr>
        <p:spPr>
          <a:xfrm>
            <a:off x="1197868" y="5013176"/>
            <a:ext cx="3914854" cy="1089529"/>
          </a:xfrm>
          <a:prstGeom prst="rect">
            <a:avLst/>
          </a:prstGeom>
          <a:noFill/>
        </p:spPr>
        <p:txBody>
          <a:bodyPr wrap="none" rtlCol="0">
            <a:spAutoFit/>
          </a:bodyPr>
          <a:lstStyle/>
          <a:p>
            <a:pPr marL="457200" indent="-457200">
              <a:lnSpc>
                <a:spcPct val="90000"/>
              </a:lnSpc>
              <a:buFont typeface="+mj-lt"/>
              <a:buAutoNum type="arabicPeriod"/>
            </a:pPr>
            <a:r>
              <a:rPr lang="de-DE" sz="2400" dirty="0"/>
              <a:t>Antialiasing-Filter</a:t>
            </a:r>
          </a:p>
          <a:p>
            <a:pPr marL="457200" indent="-457200">
              <a:lnSpc>
                <a:spcPct val="90000"/>
              </a:lnSpc>
              <a:buFont typeface="+mj-lt"/>
              <a:buAutoNum type="arabicPeriod"/>
            </a:pPr>
            <a:r>
              <a:rPr lang="de-DE" sz="2400" dirty="0"/>
              <a:t>Abtastratengenerator</a:t>
            </a:r>
          </a:p>
          <a:p>
            <a:pPr marL="457200" indent="-457200">
              <a:lnSpc>
                <a:spcPct val="90000"/>
              </a:lnSpc>
              <a:buFont typeface="+mj-lt"/>
              <a:buAutoNum type="arabicPeriod"/>
            </a:pPr>
            <a:r>
              <a:rPr lang="de-DE" sz="2400" dirty="0"/>
              <a:t>A/D-Umsetzer</a:t>
            </a:r>
          </a:p>
        </p:txBody>
      </p:sp>
    </p:spTree>
    <p:extLst>
      <p:ext uri="{BB962C8B-B14F-4D97-AF65-F5344CB8AC3E}">
        <p14:creationId xmlns:p14="http://schemas.microsoft.com/office/powerpoint/2010/main" val="340103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9EC41-C4C2-FA9B-3982-A57B7745D8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35DC4D-422B-5B7D-3986-2BB86733396C}"/>
              </a:ext>
            </a:extLst>
          </p:cNvPr>
          <p:cNvSpPr>
            <a:spLocks noGrp="1"/>
          </p:cNvSpPr>
          <p:nvPr>
            <p:ph type="title"/>
          </p:nvPr>
        </p:nvSpPr>
        <p:spPr>
          <a:xfrm>
            <a:off x="909836" y="23247"/>
            <a:ext cx="9753600" cy="1325562"/>
          </a:xfrm>
        </p:spPr>
        <p:txBody>
          <a:bodyPr rtlCol="0"/>
          <a:lstStyle/>
          <a:p>
            <a:r>
              <a:rPr lang="de-DE" dirty="0">
                <a:solidFill>
                  <a:srgbClr val="FF0000"/>
                </a:solidFill>
              </a:rPr>
              <a:t>Analog-Digital-Umsetzer (ADC) IV</a:t>
            </a:r>
          </a:p>
        </p:txBody>
      </p:sp>
      <p:sp>
        <p:nvSpPr>
          <p:cNvPr id="3" name="Inhaltsplatzhalter 2">
            <a:extLst>
              <a:ext uri="{FF2B5EF4-FFF2-40B4-BE49-F238E27FC236}">
                <a16:creationId xmlns:a16="http://schemas.microsoft.com/office/drawing/2014/main" id="{F6F20EFE-85C3-49C4-9764-F040DC744B19}"/>
              </a:ext>
            </a:extLst>
          </p:cNvPr>
          <p:cNvSpPr>
            <a:spLocks noGrp="1"/>
          </p:cNvSpPr>
          <p:nvPr>
            <p:ph idx="1"/>
          </p:nvPr>
        </p:nvSpPr>
        <p:spPr>
          <a:xfrm>
            <a:off x="697139" y="1348809"/>
            <a:ext cx="11099347" cy="4739544"/>
          </a:xfrm>
        </p:spPr>
        <p:txBody>
          <a:bodyPr rtlCol="0">
            <a:noAutofit/>
          </a:bodyPr>
          <a:lstStyle/>
          <a:p>
            <a:r>
              <a:rPr lang="de-DE" dirty="0"/>
              <a:t>Da ein A/D-Umsetzer nur mit einer begrenzten Zahl an möglichen digitalen Werten, arbeitet, erfolgt die Erfassung der Amplitudenwerte in Stufen.</a:t>
            </a:r>
          </a:p>
          <a:p>
            <a:r>
              <a:rPr lang="de-DE" dirty="0"/>
              <a:t>Dadurch, dass das analoge Eingangssignal nun nur in bestimmten Stufen erfasst werden kann, kommt es zu Quantisierungsfehlern.</a:t>
            </a:r>
          </a:p>
          <a:p>
            <a:r>
              <a:rPr lang="de-DE" dirty="0"/>
              <a:t>Die Anzahl der möglichen Stufen eines A/D-Umsetzers wird auch als dessen Auflösung bezeichnet. Man gibt diese Anzahl in Bit an.</a:t>
            </a:r>
          </a:p>
          <a:p>
            <a:r>
              <a:rPr lang="de-DE" dirty="0"/>
              <a:t>Kann ein Umsetzer 256 Stufen (beispielsweise von -128 bis +128) unterscheiden, hat er 8 Bit. Tipp: Am Taschenrechner 2</a:t>
            </a:r>
            <a:r>
              <a:rPr lang="de-DE" baseline="30000" dirty="0"/>
              <a:t>8</a:t>
            </a:r>
            <a:r>
              <a:rPr lang="de-DE" dirty="0"/>
              <a:t> eingeben.</a:t>
            </a:r>
          </a:p>
          <a:p>
            <a:r>
              <a:rPr lang="de-DE" dirty="0"/>
              <a:t>Hierbei werden in der Regel die Hälfte der Werte für den positiven Signalbereich und die andere Hälfte der Werte für den negativen Signalbereich verwendet.</a:t>
            </a:r>
          </a:p>
        </p:txBody>
      </p:sp>
      <p:sp>
        <p:nvSpPr>
          <p:cNvPr id="5" name="Rechteck 4">
            <a:extLst>
              <a:ext uri="{FF2B5EF4-FFF2-40B4-BE49-F238E27FC236}">
                <a16:creationId xmlns:a16="http://schemas.microsoft.com/office/drawing/2014/main" id="{3A82FC96-DD85-9D55-B198-998BFC3B39FE}"/>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730BB398-44FE-CABF-E749-417D3DA3E8B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D277DE5-E138-D048-6F83-AD88D783E3AA}"/>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https://50ohm.de/NEA_analog_digital_umsetzer.html</a:t>
            </a:r>
            <a:endParaRPr lang="de-DE" dirty="0"/>
          </a:p>
          <a:p>
            <a:endParaRPr lang="de-DE" dirty="0"/>
          </a:p>
        </p:txBody>
      </p:sp>
    </p:spTree>
    <p:extLst>
      <p:ext uri="{BB962C8B-B14F-4D97-AF65-F5344CB8AC3E}">
        <p14:creationId xmlns:p14="http://schemas.microsoft.com/office/powerpoint/2010/main" val="41762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6A846-B4D9-8E0A-5784-94D960AF54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3F6BBF-D1A3-59C0-2E16-5E166F731ADF}"/>
              </a:ext>
            </a:extLst>
          </p:cNvPr>
          <p:cNvSpPr>
            <a:spLocks noGrp="1"/>
          </p:cNvSpPr>
          <p:nvPr>
            <p:ph type="title"/>
          </p:nvPr>
        </p:nvSpPr>
        <p:spPr>
          <a:xfrm>
            <a:off x="909836" y="23247"/>
            <a:ext cx="9753600" cy="1325562"/>
          </a:xfrm>
        </p:spPr>
        <p:txBody>
          <a:bodyPr rtlCol="0"/>
          <a:lstStyle/>
          <a:p>
            <a:r>
              <a:rPr lang="de-DE" dirty="0">
                <a:solidFill>
                  <a:srgbClr val="FF0000"/>
                </a:solidFill>
              </a:rPr>
              <a:t>Analog-Digital-Umsetzer (ADC) V</a:t>
            </a:r>
          </a:p>
        </p:txBody>
      </p:sp>
      <p:sp>
        <p:nvSpPr>
          <p:cNvPr id="3" name="Inhaltsplatzhalter 2">
            <a:extLst>
              <a:ext uri="{FF2B5EF4-FFF2-40B4-BE49-F238E27FC236}">
                <a16:creationId xmlns:a16="http://schemas.microsoft.com/office/drawing/2014/main" id="{065FC118-B371-3DB2-6C88-3DF54FF467DD}"/>
              </a:ext>
            </a:extLst>
          </p:cNvPr>
          <p:cNvSpPr>
            <a:spLocks noGrp="1"/>
          </p:cNvSpPr>
          <p:nvPr>
            <p:ph idx="1"/>
          </p:nvPr>
        </p:nvSpPr>
        <p:spPr>
          <a:xfrm>
            <a:off x="697139" y="1493919"/>
            <a:ext cx="11099347" cy="4739544"/>
          </a:xfrm>
        </p:spPr>
        <p:txBody>
          <a:bodyPr rtlCol="0">
            <a:noAutofit/>
          </a:bodyPr>
          <a:lstStyle/>
          <a:p>
            <a:r>
              <a:rPr lang="de-DE" dirty="0"/>
              <a:t>Eine weitere wichtige Eigenschaft eines A/D-Umsetzers besteht darin, Fehler in den Zeitabständen zwischen einzelnen Samples zu vermeiden.</a:t>
            </a:r>
          </a:p>
          <a:p>
            <a:r>
              <a:rPr lang="de-DE" dirty="0"/>
              <a:t>Entscheidend hierfür ist ein möglichst stabiler Abtastratengenerator, der einen exakten zeitlichen Takt für den A/D-Umsetzer erzeugt.</a:t>
            </a:r>
          </a:p>
          <a:p>
            <a:r>
              <a:rPr lang="de-DE" dirty="0"/>
              <a:t>Leider ist dies technisch oft mit hohem Aufwand verbunden, weshalb es immer zu einem geringen Unterschied zwischen den Signalflanken des Takts kommen kann.</a:t>
            </a:r>
          </a:p>
          <a:p>
            <a:r>
              <a:rPr lang="de-DE" dirty="0"/>
              <a:t>Dies nennt man auch </a:t>
            </a:r>
            <a:r>
              <a:rPr lang="de-DE" dirty="0" err="1"/>
              <a:t>Jitter</a:t>
            </a:r>
            <a:r>
              <a:rPr lang="de-DE" dirty="0"/>
              <a:t> (zu Deutsch in etwa Zittern).</a:t>
            </a:r>
          </a:p>
          <a:p>
            <a:r>
              <a:rPr lang="de-DE" dirty="0"/>
              <a:t>Im Ergebnis führt dies zu zusätzlichem Rauschen im Abtastergebnis (dem digitalen Datenstrom) des A/D-Umsetzers.</a:t>
            </a:r>
          </a:p>
        </p:txBody>
      </p:sp>
      <p:sp>
        <p:nvSpPr>
          <p:cNvPr id="5" name="Rechteck 4">
            <a:extLst>
              <a:ext uri="{FF2B5EF4-FFF2-40B4-BE49-F238E27FC236}">
                <a16:creationId xmlns:a16="http://schemas.microsoft.com/office/drawing/2014/main" id="{574A45A0-8635-F550-ACCF-217296FF0E53}"/>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5D7B6519-4104-C414-2162-ECA103D9E6E0}"/>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31793F77-6745-F960-AD98-79EB3FC0A7D2}"/>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https://50ohm.de/NEA_analog_digital_umsetzer.html</a:t>
            </a:r>
            <a:endParaRPr lang="de-DE" dirty="0"/>
          </a:p>
          <a:p>
            <a:endParaRPr lang="de-DE" dirty="0"/>
          </a:p>
        </p:txBody>
      </p:sp>
    </p:spTree>
    <p:extLst>
      <p:ext uri="{BB962C8B-B14F-4D97-AF65-F5344CB8AC3E}">
        <p14:creationId xmlns:p14="http://schemas.microsoft.com/office/powerpoint/2010/main" val="428755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70A98-F0C3-EA27-9BDC-3B8DF939E5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D717F1-382A-3173-0F23-BF41CF0E658A}"/>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Digital-Analog-Umsetzer</a:t>
            </a:r>
          </a:p>
        </p:txBody>
      </p:sp>
    </p:spTree>
    <p:extLst>
      <p:ext uri="{BB962C8B-B14F-4D97-AF65-F5344CB8AC3E}">
        <p14:creationId xmlns:p14="http://schemas.microsoft.com/office/powerpoint/2010/main" val="126403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0BFC-EC82-2E1D-065C-500306B51A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04F220-7F0A-6E47-6BDE-CE17E8D4B9AB}"/>
              </a:ext>
            </a:extLst>
          </p:cNvPr>
          <p:cNvSpPr>
            <a:spLocks noGrp="1"/>
          </p:cNvSpPr>
          <p:nvPr>
            <p:ph type="title"/>
          </p:nvPr>
        </p:nvSpPr>
        <p:spPr>
          <a:xfrm>
            <a:off x="909836" y="23247"/>
            <a:ext cx="9753600" cy="1325562"/>
          </a:xfrm>
        </p:spPr>
        <p:txBody>
          <a:bodyPr rtlCol="0"/>
          <a:lstStyle/>
          <a:p>
            <a:r>
              <a:rPr lang="de-DE" dirty="0">
                <a:solidFill>
                  <a:srgbClr val="FF0000"/>
                </a:solidFill>
              </a:rPr>
              <a:t>Digital-Analog-Umsetzer (DAC) I</a:t>
            </a:r>
          </a:p>
        </p:txBody>
      </p:sp>
      <p:sp>
        <p:nvSpPr>
          <p:cNvPr id="3" name="Inhaltsplatzhalter 2">
            <a:extLst>
              <a:ext uri="{FF2B5EF4-FFF2-40B4-BE49-F238E27FC236}">
                <a16:creationId xmlns:a16="http://schemas.microsoft.com/office/drawing/2014/main" id="{51B36952-9412-70C4-EF5B-48AC6A7DB69B}"/>
              </a:ext>
            </a:extLst>
          </p:cNvPr>
          <p:cNvSpPr>
            <a:spLocks noGrp="1"/>
          </p:cNvSpPr>
          <p:nvPr>
            <p:ph idx="1"/>
          </p:nvPr>
        </p:nvSpPr>
        <p:spPr>
          <a:xfrm>
            <a:off x="544738" y="2083110"/>
            <a:ext cx="11099347" cy="4213226"/>
          </a:xfrm>
        </p:spPr>
        <p:txBody>
          <a:bodyPr rtlCol="0">
            <a:noAutofit/>
          </a:bodyPr>
          <a:lstStyle/>
          <a:p>
            <a:r>
              <a:rPr lang="de-DE" dirty="0"/>
              <a:t>Der D/A-Umsetzer erzeugt aus einem in digitalen Daten vorliegenden Datenstrom (Samples) wiederum ein analoges Signal.</a:t>
            </a:r>
          </a:p>
          <a:p>
            <a:r>
              <a:rPr lang="de-DE" dirty="0"/>
              <a:t>Diesen Vorgang nennt man auch Rekonstruktion.</a:t>
            </a:r>
          </a:p>
          <a:p>
            <a:r>
              <a:rPr lang="de-DE" dirty="0"/>
              <a:t>Hierbei kann der D/A-Umsetzer natürlich ebenso wie der A/D-Umsetzer nicht beliebig genaue Amplituden-Werte erzeugen, sondern hat genauso wie der A/D-Umsetzer eine maximale Auflösung (in Bits).</a:t>
            </a:r>
          </a:p>
          <a:p>
            <a:r>
              <a:rPr lang="de-DE" dirty="0"/>
              <a:t>Die Anzahl der möglichen Stufen errechnet sich wie schon zuvor beschrieben beim A/D-Umsetzer. Taschenrechner: z.B. 2</a:t>
            </a:r>
            <a:r>
              <a:rPr lang="de-DE" baseline="30000" dirty="0"/>
              <a:t>10 </a:t>
            </a:r>
            <a:r>
              <a:rPr lang="de-DE" dirty="0"/>
              <a:t>bei 10 Bit.</a:t>
            </a:r>
          </a:p>
          <a:p>
            <a:endParaRPr lang="de-DE" dirty="0"/>
          </a:p>
        </p:txBody>
      </p:sp>
      <p:sp>
        <p:nvSpPr>
          <p:cNvPr id="5" name="Rechteck 4">
            <a:extLst>
              <a:ext uri="{FF2B5EF4-FFF2-40B4-BE49-F238E27FC236}">
                <a16:creationId xmlns:a16="http://schemas.microsoft.com/office/drawing/2014/main" id="{5658EC73-F249-F6ED-3CAC-2F83A4CC6F89}"/>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55413A85-BD11-A780-46DA-4F51B9678DB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CE2FE04D-7047-D1EA-D545-883B84A14FB9}"/>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https://50ohm.de/NEA_digital_analog_umsetzer.html</a:t>
            </a:r>
            <a:endParaRPr lang="de-DE" dirty="0"/>
          </a:p>
          <a:p>
            <a:endParaRPr lang="de-DE" dirty="0"/>
          </a:p>
        </p:txBody>
      </p:sp>
    </p:spTree>
    <p:extLst>
      <p:ext uri="{BB962C8B-B14F-4D97-AF65-F5344CB8AC3E}">
        <p14:creationId xmlns:p14="http://schemas.microsoft.com/office/powerpoint/2010/main" val="21412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81647-88B4-19B4-F4DA-046CBBBE7E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F553F4-9EC1-8584-0387-0702DD4D0AD4}"/>
              </a:ext>
            </a:extLst>
          </p:cNvPr>
          <p:cNvSpPr>
            <a:spLocks noGrp="1"/>
          </p:cNvSpPr>
          <p:nvPr>
            <p:ph type="title"/>
          </p:nvPr>
        </p:nvSpPr>
        <p:spPr>
          <a:xfrm>
            <a:off x="909836" y="23247"/>
            <a:ext cx="9753600" cy="1325562"/>
          </a:xfrm>
        </p:spPr>
        <p:txBody>
          <a:bodyPr rtlCol="0"/>
          <a:lstStyle/>
          <a:p>
            <a:r>
              <a:rPr lang="de-DE" dirty="0">
                <a:solidFill>
                  <a:srgbClr val="FF0000"/>
                </a:solidFill>
              </a:rPr>
              <a:t>Digital-Analog-Umsetzer (DAC) II</a:t>
            </a:r>
          </a:p>
        </p:txBody>
      </p:sp>
      <p:sp>
        <p:nvSpPr>
          <p:cNvPr id="3" name="Inhaltsplatzhalter 2">
            <a:extLst>
              <a:ext uri="{FF2B5EF4-FFF2-40B4-BE49-F238E27FC236}">
                <a16:creationId xmlns:a16="http://schemas.microsoft.com/office/drawing/2014/main" id="{D21FCFE9-2965-4B91-42BC-225463A3288A}"/>
              </a:ext>
            </a:extLst>
          </p:cNvPr>
          <p:cNvSpPr>
            <a:spLocks noGrp="1"/>
          </p:cNvSpPr>
          <p:nvPr>
            <p:ph idx="1"/>
          </p:nvPr>
        </p:nvSpPr>
        <p:spPr>
          <a:xfrm>
            <a:off x="674868" y="1693973"/>
            <a:ext cx="11099347" cy="4739544"/>
          </a:xfrm>
        </p:spPr>
        <p:txBody>
          <a:bodyPr rtlCol="0">
            <a:noAutofit/>
          </a:bodyPr>
          <a:lstStyle/>
          <a:p>
            <a:r>
              <a:rPr lang="de-DE" dirty="0"/>
              <a:t>Ein D/A-Umsetzer kann immer nur Spannungen in einem bestimmten Spannungsbereich (z.B. von 0 bis 1 Volt) generieren.</a:t>
            </a:r>
          </a:p>
          <a:p>
            <a:r>
              <a:rPr lang="de-DE" dirty="0"/>
              <a:t>Hierbei verteilen sich die Anzahl der vorbeschriebenen Stufen (Auflösung des D/A-Umsetzers) bei einem linear arbeitenden D/A-Umsetzer auf den Spannungsbereich.</a:t>
            </a:r>
          </a:p>
          <a:p>
            <a:r>
              <a:rPr lang="de-DE" dirty="0"/>
              <a:t>Hat der D/A-Umsetzer z.B. eine Auflösung von 10 Bit, so haben wir 1024 mögliche Stufen.</a:t>
            </a:r>
          </a:p>
          <a:p>
            <a:r>
              <a:rPr lang="de-DE" dirty="0"/>
              <a:t>Diese verteilen sich dann z.B. auf einen Spannungsbereich von 0 bis 1 Volt.</a:t>
            </a:r>
          </a:p>
        </p:txBody>
      </p:sp>
      <p:sp>
        <p:nvSpPr>
          <p:cNvPr id="5" name="Rechteck 4">
            <a:extLst>
              <a:ext uri="{FF2B5EF4-FFF2-40B4-BE49-F238E27FC236}">
                <a16:creationId xmlns:a16="http://schemas.microsoft.com/office/drawing/2014/main" id="{2B05DD5C-4387-1CF8-3C4C-8ABD4BD15E55}"/>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B451AA6B-83BC-6714-ACB5-C3859BB5984A}"/>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18AF6465-E302-C931-B50C-1AC3941809AF}"/>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https://50ohm.de/NEA_digital_analog_umsetzer.html</a:t>
            </a:r>
            <a:endParaRPr lang="de-DE" dirty="0"/>
          </a:p>
          <a:p>
            <a:endParaRPr lang="de-DE" dirty="0"/>
          </a:p>
        </p:txBody>
      </p:sp>
    </p:spTree>
    <p:extLst>
      <p:ext uri="{BB962C8B-B14F-4D97-AF65-F5344CB8AC3E}">
        <p14:creationId xmlns:p14="http://schemas.microsoft.com/office/powerpoint/2010/main" val="2886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1E80F-E923-E665-1E12-17C8BB0C73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40346F-1865-69AF-2C83-03CFB8117F72}"/>
              </a:ext>
            </a:extLst>
          </p:cNvPr>
          <p:cNvSpPr>
            <a:spLocks noGrp="1"/>
          </p:cNvSpPr>
          <p:nvPr>
            <p:ph type="title"/>
          </p:nvPr>
        </p:nvSpPr>
        <p:spPr>
          <a:xfrm>
            <a:off x="909836" y="23247"/>
            <a:ext cx="9753600" cy="1325562"/>
          </a:xfrm>
        </p:spPr>
        <p:txBody>
          <a:bodyPr rtlCol="0"/>
          <a:lstStyle/>
          <a:p>
            <a:r>
              <a:rPr lang="de-DE" dirty="0">
                <a:solidFill>
                  <a:srgbClr val="FF0000"/>
                </a:solidFill>
              </a:rPr>
              <a:t>Digital-Analog-Umsetzer (DAC) III</a:t>
            </a:r>
          </a:p>
        </p:txBody>
      </p:sp>
      <p:sp>
        <p:nvSpPr>
          <p:cNvPr id="3" name="Inhaltsplatzhalter 2">
            <a:extLst>
              <a:ext uri="{FF2B5EF4-FFF2-40B4-BE49-F238E27FC236}">
                <a16:creationId xmlns:a16="http://schemas.microsoft.com/office/drawing/2014/main" id="{12A20E97-838F-2E1B-2773-67E4FC4CBBFE}"/>
              </a:ext>
            </a:extLst>
          </p:cNvPr>
          <p:cNvSpPr>
            <a:spLocks noGrp="1"/>
          </p:cNvSpPr>
          <p:nvPr>
            <p:ph idx="1"/>
          </p:nvPr>
        </p:nvSpPr>
        <p:spPr>
          <a:xfrm>
            <a:off x="697139" y="2366221"/>
            <a:ext cx="11099347" cy="3591265"/>
          </a:xfrm>
        </p:spPr>
        <p:txBody>
          <a:bodyPr rtlCol="0">
            <a:noAutofit/>
          </a:bodyPr>
          <a:lstStyle/>
          <a:p>
            <a:r>
              <a:rPr lang="de-DE" dirty="0"/>
              <a:t>Um die Schrittweite zwischen zwei Stufen zu errechnen, muss man den Spannungsbereich durch die Anzahl der möglichen Stufen teilen.</a:t>
            </a:r>
          </a:p>
          <a:p>
            <a:r>
              <a:rPr lang="de-DE" dirty="0"/>
              <a:t>Bei 10 Bit haben wir 1024 Stufen.</a:t>
            </a:r>
          </a:p>
          <a:p>
            <a:r>
              <a:rPr lang="de-DE" dirty="0"/>
              <a:t>Wir rechnen 1V / 1024 und erhalten eine Schrittweite von ca. 1mV.</a:t>
            </a:r>
          </a:p>
        </p:txBody>
      </p:sp>
      <p:sp>
        <p:nvSpPr>
          <p:cNvPr id="5" name="Rechteck 4">
            <a:extLst>
              <a:ext uri="{FF2B5EF4-FFF2-40B4-BE49-F238E27FC236}">
                <a16:creationId xmlns:a16="http://schemas.microsoft.com/office/drawing/2014/main" id="{B0B409F9-1626-4F8B-E92F-EF05433B7137}"/>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9A50A2D5-6142-73D8-E158-7C3810630F9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3A8052FC-52D3-A804-9D04-755F38BCF232}"/>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https://50ohm.de/NEA_digital_analog_umsetzer.html</a:t>
            </a:r>
            <a:endParaRPr lang="de-DE" dirty="0"/>
          </a:p>
          <a:p>
            <a:endParaRPr lang="de-DE" dirty="0"/>
          </a:p>
        </p:txBody>
      </p:sp>
    </p:spTree>
    <p:extLst>
      <p:ext uri="{BB962C8B-B14F-4D97-AF65-F5344CB8AC3E}">
        <p14:creationId xmlns:p14="http://schemas.microsoft.com/office/powerpoint/2010/main" val="25333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38C83-6B8D-D87C-A62B-1A9C9C8CD71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7737D3-D16E-7C82-A9B4-DE57A8F8870E}"/>
              </a:ext>
            </a:extLst>
          </p:cNvPr>
          <p:cNvSpPr>
            <a:spLocks noGrp="1"/>
          </p:cNvSpPr>
          <p:nvPr>
            <p:ph type="title"/>
          </p:nvPr>
        </p:nvSpPr>
        <p:spPr>
          <a:xfrm>
            <a:off x="909836" y="23247"/>
            <a:ext cx="9753600" cy="1325562"/>
          </a:xfrm>
        </p:spPr>
        <p:txBody>
          <a:bodyPr rtlCol="0"/>
          <a:lstStyle/>
          <a:p>
            <a:r>
              <a:rPr lang="de-DE" dirty="0">
                <a:solidFill>
                  <a:srgbClr val="FF0000"/>
                </a:solidFill>
              </a:rPr>
              <a:t>Anwendung von ADC und DAC I</a:t>
            </a:r>
          </a:p>
        </p:txBody>
      </p:sp>
      <p:sp>
        <p:nvSpPr>
          <p:cNvPr id="3" name="Inhaltsplatzhalter 2">
            <a:extLst>
              <a:ext uri="{FF2B5EF4-FFF2-40B4-BE49-F238E27FC236}">
                <a16:creationId xmlns:a16="http://schemas.microsoft.com/office/drawing/2014/main" id="{F960AB25-3AD8-AF45-E411-3EBA0E381F94}"/>
              </a:ext>
            </a:extLst>
          </p:cNvPr>
          <p:cNvSpPr>
            <a:spLocks noGrp="1"/>
          </p:cNvSpPr>
          <p:nvPr>
            <p:ph idx="1"/>
          </p:nvPr>
        </p:nvSpPr>
        <p:spPr>
          <a:xfrm>
            <a:off x="697139" y="1764504"/>
            <a:ext cx="11099347" cy="3591265"/>
          </a:xfrm>
        </p:spPr>
        <p:txBody>
          <a:bodyPr rtlCol="0">
            <a:noAutofit/>
          </a:bodyPr>
          <a:lstStyle/>
          <a:p>
            <a:r>
              <a:rPr lang="de-DE" dirty="0"/>
              <a:t>Analoge Eingangssignale werden durch einen A/D-Umsetzer digitalisiert, anschließend digital verarbeitet, und dann mittels eines D/A-Umsetzers wieder in analoge Signale rekonstruiert.</a:t>
            </a:r>
          </a:p>
          <a:p>
            <a:r>
              <a:rPr lang="de-DE" dirty="0"/>
              <a:t>Hierbei stößt man in der Praxis auf folgende Grenzen:</a:t>
            </a:r>
            <a:br>
              <a:rPr lang="de-DE" dirty="0"/>
            </a:br>
            <a:endParaRPr lang="de-DE" dirty="0"/>
          </a:p>
          <a:p>
            <a:pPr lvl="1"/>
            <a:r>
              <a:rPr lang="de-DE" dirty="0"/>
              <a:t>Das Eingangssignal hat höhere Werte als der maximale Wertebereich des A/D- oder D/A-Umsetzers. In diesem Fall wird ein A/D-Umsetzer das Signal nur bis zur maximalen Eingangsspannung des Umsetzers korrekt abbilden können (Clipping).</a:t>
            </a:r>
          </a:p>
          <a:p>
            <a:pPr lvl="1"/>
            <a:r>
              <a:rPr lang="de-DE" dirty="0"/>
              <a:t>Eine zu niedrige Auflösung führt dazu, dass Signale gestuft abgetastet bzw. rekonstruiert werden.</a:t>
            </a:r>
          </a:p>
        </p:txBody>
      </p:sp>
      <p:sp>
        <p:nvSpPr>
          <p:cNvPr id="5" name="Rechteck 4">
            <a:extLst>
              <a:ext uri="{FF2B5EF4-FFF2-40B4-BE49-F238E27FC236}">
                <a16:creationId xmlns:a16="http://schemas.microsoft.com/office/drawing/2014/main" id="{A9388DAA-E597-E67E-EA05-0AE32D663288}"/>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B66A882D-4563-F3B9-190D-45B73FE6268A}"/>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EC4CB4EC-D23A-276A-AF87-5E7832E6C9A7}"/>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https://50ohm.de/NEA_anwendung_dac_adc.html</a:t>
            </a:r>
            <a:endParaRPr lang="de-DE" dirty="0"/>
          </a:p>
          <a:p>
            <a:endParaRPr lang="de-DE" dirty="0"/>
          </a:p>
        </p:txBody>
      </p:sp>
    </p:spTree>
    <p:extLst>
      <p:ext uri="{BB962C8B-B14F-4D97-AF65-F5344CB8AC3E}">
        <p14:creationId xmlns:p14="http://schemas.microsoft.com/office/powerpoint/2010/main" val="14042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489EE-A258-E9E2-D8CE-5AE16BF9DC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079C1F-B928-0E14-6316-38CC36AC6E1B}"/>
              </a:ext>
            </a:extLst>
          </p:cNvPr>
          <p:cNvSpPr>
            <a:spLocks noGrp="1"/>
          </p:cNvSpPr>
          <p:nvPr>
            <p:ph type="title"/>
          </p:nvPr>
        </p:nvSpPr>
        <p:spPr>
          <a:xfrm>
            <a:off x="909836" y="23247"/>
            <a:ext cx="9753600" cy="1325562"/>
          </a:xfrm>
        </p:spPr>
        <p:txBody>
          <a:bodyPr rtlCol="0"/>
          <a:lstStyle/>
          <a:p>
            <a:r>
              <a:rPr lang="de-DE" dirty="0">
                <a:solidFill>
                  <a:srgbClr val="FF0000"/>
                </a:solidFill>
              </a:rPr>
              <a:t>Digitale Signalverarbeitung II</a:t>
            </a:r>
          </a:p>
        </p:txBody>
      </p:sp>
      <p:sp>
        <p:nvSpPr>
          <p:cNvPr id="3" name="Inhaltsplatzhalter 2">
            <a:extLst>
              <a:ext uri="{FF2B5EF4-FFF2-40B4-BE49-F238E27FC236}">
                <a16:creationId xmlns:a16="http://schemas.microsoft.com/office/drawing/2014/main" id="{91E1F478-1A79-A5DF-CC57-FCF1EE5EDA9B}"/>
              </a:ext>
            </a:extLst>
          </p:cNvPr>
          <p:cNvSpPr>
            <a:spLocks noGrp="1"/>
          </p:cNvSpPr>
          <p:nvPr>
            <p:ph idx="1"/>
          </p:nvPr>
        </p:nvSpPr>
        <p:spPr>
          <a:xfrm>
            <a:off x="635626" y="1556792"/>
            <a:ext cx="11099347" cy="4343400"/>
          </a:xfrm>
        </p:spPr>
        <p:txBody>
          <a:bodyPr rtlCol="0">
            <a:noAutofit/>
          </a:bodyPr>
          <a:lstStyle/>
          <a:p>
            <a:r>
              <a:rPr lang="de-DE" dirty="0"/>
              <a:t>Damit die Daten digital verarbeitet werden können, müssen sie zunächst digitalisiert werden.</a:t>
            </a:r>
          </a:p>
          <a:p>
            <a:r>
              <a:rPr lang="de-DE" dirty="0"/>
              <a:t>Dazu wird das analoge Signal mittels eines Analog-Digital Umsetzers (A/D-Umsetzer) in digitale Werte umgesetzt.</a:t>
            </a:r>
          </a:p>
          <a:p>
            <a:r>
              <a:rPr lang="de-DE" dirty="0"/>
              <a:t>Hierbei wird das analoge Signal in festen Zeitintervallen abgetastet und in einem digitalen Wertebereich (z.B. von -256 bis +256) abgebildet.</a:t>
            </a:r>
          </a:p>
          <a:p>
            <a:r>
              <a:rPr lang="de-DE" dirty="0"/>
              <a:t>Die einzelnen gemessenen Signalwerte werden als Samples (Proben) bezeichnet.</a:t>
            </a:r>
          </a:p>
          <a:p>
            <a:r>
              <a:rPr lang="de-DE" dirty="0"/>
              <a:t>Nach der digitalen Verarbeitung des Signals wird es in einem Digital-Analog-Umsetzer (D/A-Umsetzer) wieder in ein analoges Signal verwandelt.</a:t>
            </a:r>
          </a:p>
        </p:txBody>
      </p:sp>
      <p:sp>
        <p:nvSpPr>
          <p:cNvPr id="5" name="Rechteck 4">
            <a:extLst>
              <a:ext uri="{FF2B5EF4-FFF2-40B4-BE49-F238E27FC236}">
                <a16:creationId xmlns:a16="http://schemas.microsoft.com/office/drawing/2014/main" id="{891B4CA4-EE15-E4D5-6BCC-2EB706A23B24}"/>
              </a:ext>
            </a:extLst>
          </p:cNvPr>
          <p:cNvSpPr/>
          <p:nvPr/>
        </p:nvSpPr>
        <p:spPr>
          <a:xfrm>
            <a:off x="70532" y="-99392"/>
            <a:ext cx="55656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E</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6" name="AutoShape 2">
            <a:extLst>
              <a:ext uri="{FF2B5EF4-FFF2-40B4-BE49-F238E27FC236}">
                <a16:creationId xmlns:a16="http://schemas.microsoft.com/office/drawing/2014/main" id="{D39CB801-971A-C972-D3F3-A8C99AFFC35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DDB2EC0F-511F-222D-82F7-C1B10E6FCA57}"/>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https://50ohm.de/NEA_digitale_signalverarbeitung_einleitung.html</a:t>
            </a:r>
            <a:endParaRPr lang="de-DE" dirty="0"/>
          </a:p>
          <a:p>
            <a:endParaRPr lang="de-DE" dirty="0"/>
          </a:p>
        </p:txBody>
      </p:sp>
    </p:spTree>
    <p:extLst>
      <p:ext uri="{BB962C8B-B14F-4D97-AF65-F5344CB8AC3E}">
        <p14:creationId xmlns:p14="http://schemas.microsoft.com/office/powerpoint/2010/main" val="184691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7732F-B40A-4792-7A2E-D5793858D1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0B129D-1B37-BCCA-8A45-6A3D672A21A8}"/>
              </a:ext>
            </a:extLst>
          </p:cNvPr>
          <p:cNvSpPr>
            <a:spLocks noGrp="1"/>
          </p:cNvSpPr>
          <p:nvPr>
            <p:ph type="title"/>
          </p:nvPr>
        </p:nvSpPr>
        <p:spPr>
          <a:xfrm>
            <a:off x="909836" y="23247"/>
            <a:ext cx="9753600" cy="1325562"/>
          </a:xfrm>
        </p:spPr>
        <p:txBody>
          <a:bodyPr rtlCol="0"/>
          <a:lstStyle/>
          <a:p>
            <a:r>
              <a:rPr lang="de-DE" dirty="0">
                <a:solidFill>
                  <a:srgbClr val="FF0000"/>
                </a:solidFill>
              </a:rPr>
              <a:t>Anwendung von ADC und DAC II</a:t>
            </a:r>
          </a:p>
        </p:txBody>
      </p:sp>
      <p:sp>
        <p:nvSpPr>
          <p:cNvPr id="3" name="Inhaltsplatzhalter 2">
            <a:extLst>
              <a:ext uri="{FF2B5EF4-FFF2-40B4-BE49-F238E27FC236}">
                <a16:creationId xmlns:a16="http://schemas.microsoft.com/office/drawing/2014/main" id="{1E02B447-9014-8E1A-AF81-6CD2F5316D4C}"/>
              </a:ext>
            </a:extLst>
          </p:cNvPr>
          <p:cNvSpPr>
            <a:spLocks noGrp="1"/>
          </p:cNvSpPr>
          <p:nvPr>
            <p:ph idx="1"/>
          </p:nvPr>
        </p:nvSpPr>
        <p:spPr>
          <a:xfrm>
            <a:off x="697139" y="1764505"/>
            <a:ext cx="11099347" cy="1160440"/>
          </a:xfrm>
        </p:spPr>
        <p:txBody>
          <a:bodyPr rtlCol="0">
            <a:noAutofit/>
          </a:bodyPr>
          <a:lstStyle/>
          <a:p>
            <a:r>
              <a:rPr lang="de-DE" dirty="0"/>
              <a:t>Beispiel für ein Eingangssignal mit einem Spitzenwert von 1,5 V und Wandlern mit Wertebereich von -2 V bis 2 V bei einer Auflösung von 12 Bit:</a:t>
            </a:r>
          </a:p>
          <a:p>
            <a:endParaRPr lang="de-DE" dirty="0"/>
          </a:p>
        </p:txBody>
      </p:sp>
      <p:sp>
        <p:nvSpPr>
          <p:cNvPr id="5" name="Rechteck 4">
            <a:extLst>
              <a:ext uri="{FF2B5EF4-FFF2-40B4-BE49-F238E27FC236}">
                <a16:creationId xmlns:a16="http://schemas.microsoft.com/office/drawing/2014/main" id="{83081E33-4D8F-9AC1-8CA9-6A08A2BA03DB}"/>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DD6A4073-4BEA-527E-04D3-74066A2CEF77}"/>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96C022C8-DBA3-A48A-F5CF-13C959B44A35}"/>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https://50ohm.de/NEA_anwendung_dac_adc.html</a:t>
            </a:r>
            <a:endParaRPr lang="de-DE" dirty="0"/>
          </a:p>
          <a:p>
            <a:endParaRPr lang="de-DE" dirty="0"/>
          </a:p>
        </p:txBody>
      </p:sp>
      <p:pic>
        <p:nvPicPr>
          <p:cNvPr id="8" name="Grafik 7">
            <a:extLst>
              <a:ext uri="{FF2B5EF4-FFF2-40B4-BE49-F238E27FC236}">
                <a16:creationId xmlns:a16="http://schemas.microsoft.com/office/drawing/2014/main" id="{76EE104A-A3E7-CF11-3CDD-33227A75C4CA}"/>
              </a:ext>
            </a:extLst>
          </p:cNvPr>
          <p:cNvPicPr>
            <a:picLocks noChangeAspect="1"/>
          </p:cNvPicPr>
          <p:nvPr/>
        </p:nvPicPr>
        <p:blipFill>
          <a:blip r:embed="rId4"/>
          <a:stretch>
            <a:fillRect/>
          </a:stretch>
        </p:blipFill>
        <p:spPr>
          <a:xfrm>
            <a:off x="1134760" y="3068960"/>
            <a:ext cx="6558670" cy="2088232"/>
          </a:xfrm>
          <a:prstGeom prst="rect">
            <a:avLst/>
          </a:prstGeom>
        </p:spPr>
      </p:pic>
      <p:sp>
        <p:nvSpPr>
          <p:cNvPr id="9" name="Textfeld 8">
            <a:extLst>
              <a:ext uri="{FF2B5EF4-FFF2-40B4-BE49-F238E27FC236}">
                <a16:creationId xmlns:a16="http://schemas.microsoft.com/office/drawing/2014/main" id="{F7A25923-C467-E22F-429A-FB94A244E5C6}"/>
              </a:ext>
            </a:extLst>
          </p:cNvPr>
          <p:cNvSpPr txBox="1"/>
          <p:nvPr/>
        </p:nvSpPr>
        <p:spPr>
          <a:xfrm>
            <a:off x="1134760" y="5348199"/>
            <a:ext cx="9721080" cy="646331"/>
          </a:xfrm>
          <a:prstGeom prst="rect">
            <a:avLst/>
          </a:prstGeom>
          <a:noFill/>
        </p:spPr>
        <p:txBody>
          <a:bodyPr wrap="square" rtlCol="0">
            <a:spAutoFit/>
          </a:bodyPr>
          <a:lstStyle/>
          <a:p>
            <a:pPr>
              <a:lnSpc>
                <a:spcPct val="90000"/>
              </a:lnSpc>
            </a:pPr>
            <a:r>
              <a:rPr lang="de-DE" sz="2000" dirty="0"/>
              <a:t>Man sieht, dass das Ausgangssignal 1,5 V nicht überschreitet und keine grobe Abstufung vorhanden ist.</a:t>
            </a:r>
          </a:p>
        </p:txBody>
      </p:sp>
    </p:spTree>
    <p:extLst>
      <p:ext uri="{BB962C8B-B14F-4D97-AF65-F5344CB8AC3E}">
        <p14:creationId xmlns:p14="http://schemas.microsoft.com/office/powerpoint/2010/main" val="88337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C9EFB-A479-D261-215D-19251C8BBE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4B8E16-9934-EB89-2650-9B612055B454}"/>
              </a:ext>
            </a:extLst>
          </p:cNvPr>
          <p:cNvSpPr>
            <a:spLocks noGrp="1"/>
          </p:cNvSpPr>
          <p:nvPr>
            <p:ph type="title"/>
          </p:nvPr>
        </p:nvSpPr>
        <p:spPr>
          <a:xfrm>
            <a:off x="909836" y="23247"/>
            <a:ext cx="9753600" cy="1325562"/>
          </a:xfrm>
        </p:spPr>
        <p:txBody>
          <a:bodyPr rtlCol="0"/>
          <a:lstStyle/>
          <a:p>
            <a:r>
              <a:rPr lang="de-DE" dirty="0">
                <a:solidFill>
                  <a:srgbClr val="FF0000"/>
                </a:solidFill>
              </a:rPr>
              <a:t>Anwendung von ADC und DAC III</a:t>
            </a:r>
          </a:p>
        </p:txBody>
      </p:sp>
      <p:sp>
        <p:nvSpPr>
          <p:cNvPr id="3" name="Inhaltsplatzhalter 2">
            <a:extLst>
              <a:ext uri="{FF2B5EF4-FFF2-40B4-BE49-F238E27FC236}">
                <a16:creationId xmlns:a16="http://schemas.microsoft.com/office/drawing/2014/main" id="{67BD751E-0121-B186-25DF-6CDE55E47C4A}"/>
              </a:ext>
            </a:extLst>
          </p:cNvPr>
          <p:cNvSpPr>
            <a:spLocks noGrp="1"/>
          </p:cNvSpPr>
          <p:nvPr>
            <p:ph idx="1"/>
          </p:nvPr>
        </p:nvSpPr>
        <p:spPr>
          <a:xfrm>
            <a:off x="697139" y="1764505"/>
            <a:ext cx="11099347" cy="1160440"/>
          </a:xfrm>
        </p:spPr>
        <p:txBody>
          <a:bodyPr rtlCol="0">
            <a:noAutofit/>
          </a:bodyPr>
          <a:lstStyle/>
          <a:p>
            <a:r>
              <a:rPr lang="de-DE" dirty="0"/>
              <a:t>Beispiel für ein Eingangssignal mit einem Spitzenwert von 1,5 V und Wandlern mit Wertebereich von -2 V bis 2 V bei einer Auflösung von 8 Bit:</a:t>
            </a:r>
          </a:p>
          <a:p>
            <a:endParaRPr lang="de-DE" dirty="0"/>
          </a:p>
        </p:txBody>
      </p:sp>
      <p:sp>
        <p:nvSpPr>
          <p:cNvPr id="5" name="Rechteck 4">
            <a:extLst>
              <a:ext uri="{FF2B5EF4-FFF2-40B4-BE49-F238E27FC236}">
                <a16:creationId xmlns:a16="http://schemas.microsoft.com/office/drawing/2014/main" id="{4B78800F-129C-2FED-A337-2FD9C88BE00E}"/>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721C7EFB-5AB2-D273-CB8B-A239314407C7}"/>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BE311145-F8F6-99D1-B8A5-F7D72C8EA945}"/>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https://50ohm.de/NEA_anwendung_dac_adc.html</a:t>
            </a:r>
            <a:endParaRPr lang="de-DE" dirty="0"/>
          </a:p>
          <a:p>
            <a:endParaRPr lang="de-DE" dirty="0"/>
          </a:p>
        </p:txBody>
      </p:sp>
      <p:sp>
        <p:nvSpPr>
          <p:cNvPr id="9" name="Textfeld 8">
            <a:extLst>
              <a:ext uri="{FF2B5EF4-FFF2-40B4-BE49-F238E27FC236}">
                <a16:creationId xmlns:a16="http://schemas.microsoft.com/office/drawing/2014/main" id="{4392334E-EDFE-DAAE-EA0A-76006D3A620F}"/>
              </a:ext>
            </a:extLst>
          </p:cNvPr>
          <p:cNvSpPr txBox="1"/>
          <p:nvPr/>
        </p:nvSpPr>
        <p:spPr>
          <a:xfrm>
            <a:off x="1134760" y="5348199"/>
            <a:ext cx="9721080" cy="646331"/>
          </a:xfrm>
          <a:prstGeom prst="rect">
            <a:avLst/>
          </a:prstGeom>
          <a:noFill/>
        </p:spPr>
        <p:txBody>
          <a:bodyPr wrap="square" rtlCol="0">
            <a:spAutoFit/>
          </a:bodyPr>
          <a:lstStyle/>
          <a:p>
            <a:pPr>
              <a:lnSpc>
                <a:spcPct val="90000"/>
              </a:lnSpc>
            </a:pPr>
            <a:r>
              <a:rPr lang="de-DE" sz="2000" dirty="0"/>
              <a:t>Man sieht, dass das Ausgangssignal 1,5 V nicht überschreitet und eine grobe Abstufung vorhanden ist.</a:t>
            </a:r>
          </a:p>
        </p:txBody>
      </p:sp>
      <p:pic>
        <p:nvPicPr>
          <p:cNvPr id="10" name="Grafik 9">
            <a:extLst>
              <a:ext uri="{FF2B5EF4-FFF2-40B4-BE49-F238E27FC236}">
                <a16:creationId xmlns:a16="http://schemas.microsoft.com/office/drawing/2014/main" id="{588643A8-0C2A-C953-E307-8DAA574A7474}"/>
              </a:ext>
            </a:extLst>
          </p:cNvPr>
          <p:cNvPicPr>
            <a:picLocks noChangeAspect="1"/>
          </p:cNvPicPr>
          <p:nvPr/>
        </p:nvPicPr>
        <p:blipFill>
          <a:blip r:embed="rId4"/>
          <a:stretch>
            <a:fillRect/>
          </a:stretch>
        </p:blipFill>
        <p:spPr>
          <a:xfrm>
            <a:off x="1090088" y="2790451"/>
            <a:ext cx="7147541" cy="2255942"/>
          </a:xfrm>
          <a:prstGeom prst="rect">
            <a:avLst/>
          </a:prstGeom>
        </p:spPr>
      </p:pic>
    </p:spTree>
    <p:extLst>
      <p:ext uri="{BB962C8B-B14F-4D97-AF65-F5344CB8AC3E}">
        <p14:creationId xmlns:p14="http://schemas.microsoft.com/office/powerpoint/2010/main" val="367816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B42B0-D9CB-268B-B7F1-DA3F32B0F9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5F19FF-ACF3-D20A-A081-63EFB5967C99}"/>
              </a:ext>
            </a:extLst>
          </p:cNvPr>
          <p:cNvSpPr>
            <a:spLocks noGrp="1"/>
          </p:cNvSpPr>
          <p:nvPr>
            <p:ph type="title"/>
          </p:nvPr>
        </p:nvSpPr>
        <p:spPr>
          <a:xfrm>
            <a:off x="909836" y="23247"/>
            <a:ext cx="9753600" cy="1325562"/>
          </a:xfrm>
        </p:spPr>
        <p:txBody>
          <a:bodyPr rtlCol="0"/>
          <a:lstStyle/>
          <a:p>
            <a:r>
              <a:rPr lang="de-DE" dirty="0">
                <a:solidFill>
                  <a:srgbClr val="FF0000"/>
                </a:solidFill>
              </a:rPr>
              <a:t>Anwendung von ADC und DAC IV</a:t>
            </a:r>
          </a:p>
        </p:txBody>
      </p:sp>
      <p:sp>
        <p:nvSpPr>
          <p:cNvPr id="3" name="Inhaltsplatzhalter 2">
            <a:extLst>
              <a:ext uri="{FF2B5EF4-FFF2-40B4-BE49-F238E27FC236}">
                <a16:creationId xmlns:a16="http://schemas.microsoft.com/office/drawing/2014/main" id="{5FCD104A-48A0-8397-3108-74C231905A84}"/>
              </a:ext>
            </a:extLst>
          </p:cNvPr>
          <p:cNvSpPr>
            <a:spLocks noGrp="1"/>
          </p:cNvSpPr>
          <p:nvPr>
            <p:ph idx="1"/>
          </p:nvPr>
        </p:nvSpPr>
        <p:spPr>
          <a:xfrm>
            <a:off x="697139" y="1764505"/>
            <a:ext cx="11099347" cy="1160440"/>
          </a:xfrm>
        </p:spPr>
        <p:txBody>
          <a:bodyPr rtlCol="0">
            <a:noAutofit/>
          </a:bodyPr>
          <a:lstStyle/>
          <a:p>
            <a:r>
              <a:rPr lang="de-DE" dirty="0"/>
              <a:t>Beispiel für ein Eingangssignal mit einem Spitzenwert von 1,5 V und Wandlern mit Wertebereich von -1 V bis 1 V bei einer Auflösung von 12 Bit:</a:t>
            </a:r>
          </a:p>
        </p:txBody>
      </p:sp>
      <p:sp>
        <p:nvSpPr>
          <p:cNvPr id="5" name="Rechteck 4">
            <a:extLst>
              <a:ext uri="{FF2B5EF4-FFF2-40B4-BE49-F238E27FC236}">
                <a16:creationId xmlns:a16="http://schemas.microsoft.com/office/drawing/2014/main" id="{6EED9BDD-6E8C-A5D7-2540-99B7E9D6F3C9}"/>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606ADC0B-2D16-32F5-519E-72F1E549BFDC}"/>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7DD24BD3-E0FA-AEC1-B7A5-C11A7C2CF358}"/>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https://50ohm.de/NEA_anwendung_dac_adc.html</a:t>
            </a:r>
            <a:endParaRPr lang="de-DE" dirty="0"/>
          </a:p>
          <a:p>
            <a:endParaRPr lang="de-DE" dirty="0"/>
          </a:p>
        </p:txBody>
      </p:sp>
      <p:sp>
        <p:nvSpPr>
          <p:cNvPr id="9" name="Textfeld 8">
            <a:extLst>
              <a:ext uri="{FF2B5EF4-FFF2-40B4-BE49-F238E27FC236}">
                <a16:creationId xmlns:a16="http://schemas.microsoft.com/office/drawing/2014/main" id="{29F4579B-EB11-8B08-21A6-4A59B99A72A9}"/>
              </a:ext>
            </a:extLst>
          </p:cNvPr>
          <p:cNvSpPr txBox="1"/>
          <p:nvPr/>
        </p:nvSpPr>
        <p:spPr>
          <a:xfrm>
            <a:off x="1134760" y="5348199"/>
            <a:ext cx="9721080" cy="646331"/>
          </a:xfrm>
          <a:prstGeom prst="rect">
            <a:avLst/>
          </a:prstGeom>
          <a:noFill/>
        </p:spPr>
        <p:txBody>
          <a:bodyPr wrap="square" rtlCol="0">
            <a:spAutoFit/>
          </a:bodyPr>
          <a:lstStyle/>
          <a:p>
            <a:pPr>
              <a:lnSpc>
                <a:spcPct val="90000"/>
              </a:lnSpc>
            </a:pPr>
            <a:r>
              <a:rPr lang="de-DE" sz="2000" dirty="0"/>
              <a:t>Man sieht, dass das Ausgangssignal  bei 1 V abgeschnitten wurde und keine grobe Abstufung vorhanden ist.</a:t>
            </a:r>
          </a:p>
        </p:txBody>
      </p:sp>
      <p:pic>
        <p:nvPicPr>
          <p:cNvPr id="8" name="Grafik 7">
            <a:extLst>
              <a:ext uri="{FF2B5EF4-FFF2-40B4-BE49-F238E27FC236}">
                <a16:creationId xmlns:a16="http://schemas.microsoft.com/office/drawing/2014/main" id="{456DA3F8-62E8-D8F3-7908-B190975F8B2B}"/>
              </a:ext>
            </a:extLst>
          </p:cNvPr>
          <p:cNvPicPr>
            <a:picLocks noChangeAspect="1"/>
          </p:cNvPicPr>
          <p:nvPr/>
        </p:nvPicPr>
        <p:blipFill>
          <a:blip r:embed="rId4"/>
          <a:stretch>
            <a:fillRect/>
          </a:stretch>
        </p:blipFill>
        <p:spPr>
          <a:xfrm>
            <a:off x="1105961" y="2972445"/>
            <a:ext cx="6788651" cy="2027239"/>
          </a:xfrm>
          <a:prstGeom prst="rect">
            <a:avLst/>
          </a:prstGeom>
        </p:spPr>
      </p:pic>
    </p:spTree>
    <p:extLst>
      <p:ext uri="{BB962C8B-B14F-4D97-AF65-F5344CB8AC3E}">
        <p14:creationId xmlns:p14="http://schemas.microsoft.com/office/powerpoint/2010/main" val="389559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9CF2-5928-C336-D161-7B08F6F232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843646-DAFF-6813-979A-4C02535E732B}"/>
              </a:ext>
            </a:extLst>
          </p:cNvPr>
          <p:cNvSpPr>
            <a:spLocks noGrp="1"/>
          </p:cNvSpPr>
          <p:nvPr>
            <p:ph type="ctrTitle"/>
          </p:nvPr>
        </p:nvSpPr>
        <p:spPr>
          <a:xfrm>
            <a:off x="765820" y="3140968"/>
            <a:ext cx="10781455" cy="1015752"/>
          </a:xfrm>
        </p:spPr>
        <p:txBody>
          <a:bodyPr rtlCol="0">
            <a:normAutofit fontScale="90000"/>
          </a:bodyPr>
          <a:lstStyle/>
          <a:p>
            <a:pPr algn="ctr"/>
            <a:r>
              <a:rPr lang="de-DE" dirty="0">
                <a:solidFill>
                  <a:srgbClr val="FF0000"/>
                </a:solidFill>
              </a:rPr>
              <a:t>Anti-Alias-Filter und Rekonstruktionsfilter</a:t>
            </a:r>
          </a:p>
        </p:txBody>
      </p:sp>
    </p:spTree>
    <p:extLst>
      <p:ext uri="{BB962C8B-B14F-4D97-AF65-F5344CB8AC3E}">
        <p14:creationId xmlns:p14="http://schemas.microsoft.com/office/powerpoint/2010/main" val="396588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4427-B465-B5B7-4860-2A2DBA8C5D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7ED083-A73A-5A18-B4C6-7376B70EFD7B}"/>
              </a:ext>
            </a:extLst>
          </p:cNvPr>
          <p:cNvSpPr>
            <a:spLocks noGrp="1"/>
          </p:cNvSpPr>
          <p:nvPr>
            <p:ph type="title"/>
          </p:nvPr>
        </p:nvSpPr>
        <p:spPr>
          <a:xfrm>
            <a:off x="909836" y="23247"/>
            <a:ext cx="9753600" cy="1325562"/>
          </a:xfrm>
        </p:spPr>
        <p:txBody>
          <a:bodyPr rtlCol="0"/>
          <a:lstStyle/>
          <a:p>
            <a:r>
              <a:rPr lang="de-DE" dirty="0">
                <a:solidFill>
                  <a:srgbClr val="FF0000"/>
                </a:solidFill>
              </a:rPr>
              <a:t>Anti-Alias-Filter I</a:t>
            </a:r>
          </a:p>
        </p:txBody>
      </p:sp>
      <p:sp>
        <p:nvSpPr>
          <p:cNvPr id="3" name="Inhaltsplatzhalter 2">
            <a:extLst>
              <a:ext uri="{FF2B5EF4-FFF2-40B4-BE49-F238E27FC236}">
                <a16:creationId xmlns:a16="http://schemas.microsoft.com/office/drawing/2014/main" id="{18B27543-AF3E-0295-6077-85C957FA4636}"/>
              </a:ext>
            </a:extLst>
          </p:cNvPr>
          <p:cNvSpPr>
            <a:spLocks noGrp="1"/>
          </p:cNvSpPr>
          <p:nvPr>
            <p:ph idx="1"/>
          </p:nvPr>
        </p:nvSpPr>
        <p:spPr>
          <a:xfrm>
            <a:off x="697139" y="1764505"/>
            <a:ext cx="11099347" cy="1160440"/>
          </a:xfrm>
        </p:spPr>
        <p:txBody>
          <a:bodyPr rtlCol="0">
            <a:noAutofit/>
          </a:bodyPr>
          <a:lstStyle/>
          <a:p>
            <a:r>
              <a:rPr lang="de-DE" dirty="0"/>
              <a:t>Wie zuvor schon kurz angesprochen, muss vor dem A/D-Umsetzer ein Filter, zur Unterdrückung von Signalanteilen höherer Frequenzen eingefügt werden.</a:t>
            </a:r>
          </a:p>
          <a:p>
            <a:r>
              <a:rPr lang="de-DE" dirty="0"/>
              <a:t>Das Filter muss hierbei so beschaffen sein, dass Signalanteile, die sich oberhalb der halben Sampling-Frequenz befinden wirksam unterdrückt werden.</a:t>
            </a:r>
          </a:p>
          <a:p>
            <a:r>
              <a:rPr lang="de-DE" dirty="0"/>
              <a:t>Als Filtertypen können hier sowohl Tiefpassfilter als auch Bandpassfilter Anwendung finden.</a:t>
            </a:r>
          </a:p>
        </p:txBody>
      </p:sp>
      <p:sp>
        <p:nvSpPr>
          <p:cNvPr id="5" name="Rechteck 4">
            <a:extLst>
              <a:ext uri="{FF2B5EF4-FFF2-40B4-BE49-F238E27FC236}">
                <a16:creationId xmlns:a16="http://schemas.microsoft.com/office/drawing/2014/main" id="{1CA7ED81-384D-8CEB-EBE8-93B62578064E}"/>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000A3B36-FDED-2CB9-CAE1-CEA0610F2F3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623A6F7B-0F95-67AD-F861-423F3F8F37E2}"/>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https://50ohm.de/NEA_anti_alias_filter.html</a:t>
            </a:r>
            <a:endParaRPr lang="de-DE" dirty="0"/>
          </a:p>
          <a:p>
            <a:endParaRPr lang="de-DE" dirty="0"/>
          </a:p>
        </p:txBody>
      </p:sp>
    </p:spTree>
    <p:extLst>
      <p:ext uri="{BB962C8B-B14F-4D97-AF65-F5344CB8AC3E}">
        <p14:creationId xmlns:p14="http://schemas.microsoft.com/office/powerpoint/2010/main" val="15825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14CD-E921-B8CF-B8F1-C04239D5BA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036035-8927-CFEF-6343-1C85A5BF68B8}"/>
              </a:ext>
            </a:extLst>
          </p:cNvPr>
          <p:cNvSpPr>
            <a:spLocks noGrp="1"/>
          </p:cNvSpPr>
          <p:nvPr>
            <p:ph type="title"/>
          </p:nvPr>
        </p:nvSpPr>
        <p:spPr>
          <a:xfrm>
            <a:off x="909836" y="23247"/>
            <a:ext cx="9753600" cy="1325562"/>
          </a:xfrm>
        </p:spPr>
        <p:txBody>
          <a:bodyPr rtlCol="0"/>
          <a:lstStyle/>
          <a:p>
            <a:r>
              <a:rPr lang="de-DE" dirty="0">
                <a:solidFill>
                  <a:srgbClr val="FF0000"/>
                </a:solidFill>
              </a:rPr>
              <a:t>Anti-Alias-Filter II</a:t>
            </a:r>
          </a:p>
        </p:txBody>
      </p:sp>
      <p:sp>
        <p:nvSpPr>
          <p:cNvPr id="3" name="Inhaltsplatzhalter 2">
            <a:extLst>
              <a:ext uri="{FF2B5EF4-FFF2-40B4-BE49-F238E27FC236}">
                <a16:creationId xmlns:a16="http://schemas.microsoft.com/office/drawing/2014/main" id="{6D953A4B-7A37-22D0-EF8C-AC2E1C72F142}"/>
              </a:ext>
            </a:extLst>
          </p:cNvPr>
          <p:cNvSpPr>
            <a:spLocks noGrp="1"/>
          </p:cNvSpPr>
          <p:nvPr>
            <p:ph idx="1"/>
          </p:nvPr>
        </p:nvSpPr>
        <p:spPr>
          <a:xfrm>
            <a:off x="697139" y="1764504"/>
            <a:ext cx="11099347" cy="1592487"/>
          </a:xfrm>
        </p:spPr>
        <p:txBody>
          <a:bodyPr rtlCol="0">
            <a:noAutofit/>
          </a:bodyPr>
          <a:lstStyle/>
          <a:p>
            <a:r>
              <a:rPr lang="de-DE" dirty="0"/>
              <a:t>Beispiel:</a:t>
            </a:r>
            <a:br>
              <a:rPr lang="de-DE" dirty="0"/>
            </a:br>
            <a:r>
              <a:rPr lang="de-DE" dirty="0"/>
              <a:t>Ein Sprachsignal soll mit einer Abtastrate von 8.000 Samples je Sekunde digitalisiert werden. Vor dem A/D-Umsetzer soll ein Anti-Alias-Filter eingesetzt werden. Welcher Amplitudengang ist für das Filter am besten geeignet?</a:t>
            </a:r>
          </a:p>
        </p:txBody>
      </p:sp>
      <p:sp>
        <p:nvSpPr>
          <p:cNvPr id="5" name="Rechteck 4">
            <a:extLst>
              <a:ext uri="{FF2B5EF4-FFF2-40B4-BE49-F238E27FC236}">
                <a16:creationId xmlns:a16="http://schemas.microsoft.com/office/drawing/2014/main" id="{F4F63AA8-0679-CD44-3D26-7DD6807C4DB7}"/>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876FE61C-39DA-33A0-6BFD-08F885D43DF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767C3020-BA3F-26F3-5900-B66CF76751B5}"/>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https://50ohm.de/NEA_anti_alias_filter.html</a:t>
            </a:r>
            <a:endParaRPr lang="de-DE" dirty="0"/>
          </a:p>
          <a:p>
            <a:endParaRPr lang="de-DE" dirty="0"/>
          </a:p>
        </p:txBody>
      </p:sp>
      <p:pic>
        <p:nvPicPr>
          <p:cNvPr id="8" name="Grafik 7">
            <a:extLst>
              <a:ext uri="{FF2B5EF4-FFF2-40B4-BE49-F238E27FC236}">
                <a16:creationId xmlns:a16="http://schemas.microsoft.com/office/drawing/2014/main" id="{5FD814E8-FDF6-E65E-C46E-ADBD12062556}"/>
              </a:ext>
            </a:extLst>
          </p:cNvPr>
          <p:cNvPicPr>
            <a:picLocks noChangeAspect="1"/>
          </p:cNvPicPr>
          <p:nvPr/>
        </p:nvPicPr>
        <p:blipFill>
          <a:blip r:embed="rId4"/>
          <a:stretch>
            <a:fillRect/>
          </a:stretch>
        </p:blipFill>
        <p:spPr>
          <a:xfrm>
            <a:off x="1027545" y="3772686"/>
            <a:ext cx="5813254" cy="1881312"/>
          </a:xfrm>
          <a:prstGeom prst="rect">
            <a:avLst/>
          </a:prstGeom>
        </p:spPr>
      </p:pic>
      <p:sp>
        <p:nvSpPr>
          <p:cNvPr id="4" name="Textfeld 3">
            <a:extLst>
              <a:ext uri="{FF2B5EF4-FFF2-40B4-BE49-F238E27FC236}">
                <a16:creationId xmlns:a16="http://schemas.microsoft.com/office/drawing/2014/main" id="{53E162DA-616A-EA5E-2906-16EB341F9C40}"/>
              </a:ext>
            </a:extLst>
          </p:cNvPr>
          <p:cNvSpPr txBox="1"/>
          <p:nvPr/>
        </p:nvSpPr>
        <p:spPr>
          <a:xfrm>
            <a:off x="7246540" y="4149080"/>
            <a:ext cx="4549946" cy="1588127"/>
          </a:xfrm>
          <a:prstGeom prst="rect">
            <a:avLst/>
          </a:prstGeom>
          <a:noFill/>
        </p:spPr>
        <p:txBody>
          <a:bodyPr wrap="square" rtlCol="0">
            <a:spAutoFit/>
          </a:bodyPr>
          <a:lstStyle/>
          <a:p>
            <a:pPr>
              <a:lnSpc>
                <a:spcPct val="90000"/>
              </a:lnSpc>
            </a:pPr>
            <a:r>
              <a:rPr lang="de-DE" sz="2400" dirty="0"/>
              <a:t>Warum ½ </a:t>
            </a:r>
            <a:r>
              <a:rPr lang="de-DE" sz="2400" dirty="0" err="1"/>
              <a:t>f</a:t>
            </a:r>
            <a:r>
              <a:rPr lang="de-DE" sz="2400" baseline="-25000" dirty="0" err="1">
                <a:solidFill>
                  <a:srgbClr val="FF0000"/>
                </a:solidFill>
              </a:rPr>
              <a:t>A</a:t>
            </a:r>
            <a:r>
              <a:rPr lang="de-DE" sz="2400" baseline="-25000" dirty="0"/>
              <a:t> </a:t>
            </a:r>
            <a:r>
              <a:rPr lang="de-DE" sz="2400" dirty="0"/>
              <a:t>?</a:t>
            </a:r>
            <a:br>
              <a:rPr lang="de-DE" sz="2400" dirty="0"/>
            </a:br>
            <a:br>
              <a:rPr lang="de-DE" sz="2400" dirty="0"/>
            </a:br>
            <a:r>
              <a:rPr lang="de-DE" sz="2000" dirty="0"/>
              <a:t>Weil wir Signale oberhalb der halben </a:t>
            </a:r>
            <a:r>
              <a:rPr lang="de-DE" sz="2000" dirty="0">
                <a:solidFill>
                  <a:srgbClr val="FF0000"/>
                </a:solidFill>
              </a:rPr>
              <a:t>A</a:t>
            </a:r>
            <a:r>
              <a:rPr lang="de-DE" sz="2000" dirty="0"/>
              <a:t>btastrate unterdrücken müssen.</a:t>
            </a:r>
          </a:p>
        </p:txBody>
      </p:sp>
    </p:spTree>
    <p:extLst>
      <p:ext uri="{BB962C8B-B14F-4D97-AF65-F5344CB8AC3E}">
        <p14:creationId xmlns:p14="http://schemas.microsoft.com/office/powerpoint/2010/main" val="322244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4CEE-A350-ABFD-CEC3-B2D7110D09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673BDC-9948-DE6C-C376-FD08EAC09A02}"/>
              </a:ext>
            </a:extLst>
          </p:cNvPr>
          <p:cNvSpPr>
            <a:spLocks noGrp="1"/>
          </p:cNvSpPr>
          <p:nvPr>
            <p:ph type="title"/>
          </p:nvPr>
        </p:nvSpPr>
        <p:spPr>
          <a:xfrm>
            <a:off x="909836" y="23247"/>
            <a:ext cx="9753600" cy="1325562"/>
          </a:xfrm>
        </p:spPr>
        <p:txBody>
          <a:bodyPr rtlCol="0"/>
          <a:lstStyle/>
          <a:p>
            <a:r>
              <a:rPr lang="de-DE" dirty="0">
                <a:solidFill>
                  <a:srgbClr val="FF0000"/>
                </a:solidFill>
              </a:rPr>
              <a:t>Rekonstruktionsfilter I</a:t>
            </a:r>
          </a:p>
        </p:txBody>
      </p:sp>
      <p:sp>
        <p:nvSpPr>
          <p:cNvPr id="3" name="Inhaltsplatzhalter 2">
            <a:extLst>
              <a:ext uri="{FF2B5EF4-FFF2-40B4-BE49-F238E27FC236}">
                <a16:creationId xmlns:a16="http://schemas.microsoft.com/office/drawing/2014/main" id="{F6B8008E-DB8D-4504-DEA9-AC5A4018F81F}"/>
              </a:ext>
            </a:extLst>
          </p:cNvPr>
          <p:cNvSpPr>
            <a:spLocks noGrp="1"/>
          </p:cNvSpPr>
          <p:nvPr>
            <p:ph idx="1"/>
          </p:nvPr>
        </p:nvSpPr>
        <p:spPr>
          <a:xfrm>
            <a:off x="697139" y="1764504"/>
            <a:ext cx="11099347" cy="4256783"/>
          </a:xfrm>
        </p:spPr>
        <p:txBody>
          <a:bodyPr rtlCol="0">
            <a:noAutofit/>
          </a:bodyPr>
          <a:lstStyle/>
          <a:p>
            <a:r>
              <a:rPr lang="de-DE" dirty="0"/>
              <a:t>Bei der Umsetzung von digitalen Signalen zurück in analoge Signale durch einen D/A-Umsetzer werden die digitalen Signale in Spannungsstufen zurück übersetzt.</a:t>
            </a:r>
          </a:p>
          <a:p>
            <a:r>
              <a:rPr lang="de-DE" dirty="0"/>
              <a:t>Aufgrund der zeitdiskreten Auflösung durch die begrenzte Sampling-Frequenz eines D/A-Umsetzers entsteht ein stufenförmiges Signal, das unerwünschte, höhere Frequenzen enthält.</a:t>
            </a:r>
          </a:p>
          <a:p>
            <a:r>
              <a:rPr lang="de-DE" dirty="0"/>
              <a:t>Denn wir wissen: Ein Rechtecksignal besteht aus vielen Sinussignalen unterschiedlicher Frequenz.</a:t>
            </a:r>
          </a:p>
        </p:txBody>
      </p:sp>
      <p:sp>
        <p:nvSpPr>
          <p:cNvPr id="5" name="Rechteck 4">
            <a:extLst>
              <a:ext uri="{FF2B5EF4-FFF2-40B4-BE49-F238E27FC236}">
                <a16:creationId xmlns:a16="http://schemas.microsoft.com/office/drawing/2014/main" id="{9EED2616-965E-3B00-17F8-2F66B4634517}"/>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F9144D41-77C4-2267-D9E8-FD33D41A328B}"/>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C2E81F32-39F9-D1E1-4FF3-59C6334861E3}"/>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https://50ohm.de/NEA_rekonstruktionsfilter.html</a:t>
            </a:r>
            <a:endParaRPr lang="de-DE" dirty="0"/>
          </a:p>
          <a:p>
            <a:endParaRPr lang="de-DE" dirty="0"/>
          </a:p>
        </p:txBody>
      </p:sp>
    </p:spTree>
    <p:extLst>
      <p:ext uri="{BB962C8B-B14F-4D97-AF65-F5344CB8AC3E}">
        <p14:creationId xmlns:p14="http://schemas.microsoft.com/office/powerpoint/2010/main" val="65267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1C1A8-DA20-8368-EE36-3DBD4C120D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C0FF9F-4DF2-FCD7-4D11-77017E3E5F2D}"/>
              </a:ext>
            </a:extLst>
          </p:cNvPr>
          <p:cNvSpPr>
            <a:spLocks noGrp="1"/>
          </p:cNvSpPr>
          <p:nvPr>
            <p:ph type="title"/>
          </p:nvPr>
        </p:nvSpPr>
        <p:spPr>
          <a:xfrm>
            <a:off x="909836" y="23247"/>
            <a:ext cx="9753600" cy="1325562"/>
          </a:xfrm>
        </p:spPr>
        <p:txBody>
          <a:bodyPr rtlCol="0"/>
          <a:lstStyle/>
          <a:p>
            <a:r>
              <a:rPr lang="de-DE" dirty="0">
                <a:solidFill>
                  <a:srgbClr val="FF0000"/>
                </a:solidFill>
              </a:rPr>
              <a:t>Rekonstruktionsfilter II</a:t>
            </a:r>
          </a:p>
        </p:txBody>
      </p:sp>
      <p:sp>
        <p:nvSpPr>
          <p:cNvPr id="3" name="Inhaltsplatzhalter 2">
            <a:extLst>
              <a:ext uri="{FF2B5EF4-FFF2-40B4-BE49-F238E27FC236}">
                <a16:creationId xmlns:a16="http://schemas.microsoft.com/office/drawing/2014/main" id="{85B5EE7C-34C7-B935-E00E-704B759E45A6}"/>
              </a:ext>
            </a:extLst>
          </p:cNvPr>
          <p:cNvSpPr>
            <a:spLocks noGrp="1"/>
          </p:cNvSpPr>
          <p:nvPr>
            <p:ph idx="1"/>
          </p:nvPr>
        </p:nvSpPr>
        <p:spPr>
          <a:xfrm>
            <a:off x="697139" y="1764504"/>
            <a:ext cx="11099347" cy="2299241"/>
          </a:xfrm>
        </p:spPr>
        <p:txBody>
          <a:bodyPr rtlCol="0">
            <a:noAutofit/>
          </a:bodyPr>
          <a:lstStyle/>
          <a:p>
            <a:r>
              <a:rPr lang="de-DE" dirty="0"/>
              <a:t>Um diese unerwünschten Anteile zu entfernen, benötigen wir ein Tiefpass- oder Bandpassfilter.</a:t>
            </a:r>
          </a:p>
          <a:p>
            <a:r>
              <a:rPr lang="de-DE" dirty="0"/>
              <a:t>Dieses Rekonstruktionsfilter muss hierbei alle Signalanteile, die sich oberhalb der halben Sampling-Frequenz befinden, wirksam unterdrücken.</a:t>
            </a:r>
          </a:p>
        </p:txBody>
      </p:sp>
      <p:sp>
        <p:nvSpPr>
          <p:cNvPr id="5" name="Rechteck 4">
            <a:extLst>
              <a:ext uri="{FF2B5EF4-FFF2-40B4-BE49-F238E27FC236}">
                <a16:creationId xmlns:a16="http://schemas.microsoft.com/office/drawing/2014/main" id="{31F3145A-6155-6A79-CA02-0E769F6E897D}"/>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BF0BE591-1F76-A73C-E26C-BF0124B5F655}"/>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FD9BDC09-36D5-5600-7842-D195D7EC84AB}"/>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https://50ohm.de/NEA_rekonstruktionsfilter.html</a:t>
            </a:r>
            <a:endParaRPr lang="de-DE" dirty="0"/>
          </a:p>
          <a:p>
            <a:endParaRPr lang="de-DE" dirty="0"/>
          </a:p>
        </p:txBody>
      </p:sp>
      <p:pic>
        <p:nvPicPr>
          <p:cNvPr id="8" name="Grafik 7">
            <a:extLst>
              <a:ext uri="{FF2B5EF4-FFF2-40B4-BE49-F238E27FC236}">
                <a16:creationId xmlns:a16="http://schemas.microsoft.com/office/drawing/2014/main" id="{4100398B-8175-9533-BD2A-9AC9636C3979}"/>
              </a:ext>
            </a:extLst>
          </p:cNvPr>
          <p:cNvPicPr>
            <a:picLocks noChangeAspect="1"/>
          </p:cNvPicPr>
          <p:nvPr/>
        </p:nvPicPr>
        <p:blipFill>
          <a:blip r:embed="rId4"/>
          <a:stretch>
            <a:fillRect/>
          </a:stretch>
        </p:blipFill>
        <p:spPr>
          <a:xfrm>
            <a:off x="1089066" y="3861047"/>
            <a:ext cx="6373498" cy="2062621"/>
          </a:xfrm>
          <a:prstGeom prst="rect">
            <a:avLst/>
          </a:prstGeom>
        </p:spPr>
      </p:pic>
    </p:spTree>
    <p:extLst>
      <p:ext uri="{BB962C8B-B14F-4D97-AF65-F5344CB8AC3E}">
        <p14:creationId xmlns:p14="http://schemas.microsoft.com/office/powerpoint/2010/main" val="266765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0459B-05E9-D17F-6599-0F4D18C72C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62F679-E0CE-4B3C-0D6B-CCE37E9941FE}"/>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Fourier-Transformation</a:t>
            </a:r>
          </a:p>
        </p:txBody>
      </p:sp>
    </p:spTree>
    <p:extLst>
      <p:ext uri="{BB962C8B-B14F-4D97-AF65-F5344CB8AC3E}">
        <p14:creationId xmlns:p14="http://schemas.microsoft.com/office/powerpoint/2010/main" val="3685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AD022-779E-A1E1-5F88-47020DC023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B3B595-A555-4DA8-C38C-DDB6A13B16C7}"/>
              </a:ext>
            </a:extLst>
          </p:cNvPr>
          <p:cNvSpPr>
            <a:spLocks noGrp="1"/>
          </p:cNvSpPr>
          <p:nvPr>
            <p:ph type="title"/>
          </p:nvPr>
        </p:nvSpPr>
        <p:spPr>
          <a:xfrm>
            <a:off x="909836" y="23247"/>
            <a:ext cx="9753600" cy="1325562"/>
          </a:xfrm>
        </p:spPr>
        <p:txBody>
          <a:bodyPr rtlCol="0"/>
          <a:lstStyle/>
          <a:p>
            <a:r>
              <a:rPr lang="de-DE" dirty="0">
                <a:solidFill>
                  <a:srgbClr val="FF0000"/>
                </a:solidFill>
              </a:rPr>
              <a:t>Fourier-Transformation I</a:t>
            </a:r>
          </a:p>
        </p:txBody>
      </p:sp>
      <p:sp>
        <p:nvSpPr>
          <p:cNvPr id="3" name="Inhaltsplatzhalter 2">
            <a:extLst>
              <a:ext uri="{FF2B5EF4-FFF2-40B4-BE49-F238E27FC236}">
                <a16:creationId xmlns:a16="http://schemas.microsoft.com/office/drawing/2014/main" id="{3DEA4615-9A79-E501-C3C5-075EFB35EEC3}"/>
              </a:ext>
            </a:extLst>
          </p:cNvPr>
          <p:cNvSpPr>
            <a:spLocks noGrp="1"/>
          </p:cNvSpPr>
          <p:nvPr>
            <p:ph idx="1"/>
          </p:nvPr>
        </p:nvSpPr>
        <p:spPr>
          <a:xfrm>
            <a:off x="697139" y="1764504"/>
            <a:ext cx="11099347" cy="2299241"/>
          </a:xfrm>
        </p:spPr>
        <p:txBody>
          <a:bodyPr rtlCol="0">
            <a:noAutofit/>
          </a:bodyPr>
          <a:lstStyle/>
          <a:p>
            <a:r>
              <a:rPr lang="de-DE" dirty="0"/>
              <a:t>Man kann Signale auf verschiedene Arten und Weisen darstellen.</a:t>
            </a:r>
          </a:p>
          <a:p>
            <a:r>
              <a:rPr lang="de-DE" dirty="0"/>
              <a:t>Bekannt sein dürfte Dir die Darstellung eines Signals im Zeitbereich. Hierbei wird auf der X-Achse die Zeit und auf der Y-Achse ein Spannungswert dargestellt.</a:t>
            </a:r>
          </a:p>
          <a:p>
            <a:r>
              <a:rPr lang="de-DE" dirty="0"/>
              <a:t>Jedes (!) Signal ist aus einzelnen Sinus-Schwingungen zusammengesetzt.</a:t>
            </a:r>
          </a:p>
          <a:p>
            <a:r>
              <a:rPr lang="de-DE" dirty="0"/>
              <a:t>Anders ausgedrückt: Jedes Signal kann durch eine Überlagerung von reinen Sinus-Schwingungen, die eine bestimmte Amplitude und Phase haben, beschrieben werden.</a:t>
            </a:r>
          </a:p>
        </p:txBody>
      </p:sp>
      <p:sp>
        <p:nvSpPr>
          <p:cNvPr id="5" name="Rechteck 4">
            <a:extLst>
              <a:ext uri="{FF2B5EF4-FFF2-40B4-BE49-F238E27FC236}">
                <a16:creationId xmlns:a16="http://schemas.microsoft.com/office/drawing/2014/main" id="{CBEDE415-5196-2E62-7F7F-2F99A1219EE8}"/>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430CE120-96A9-02B9-28BD-5585DD7CBC2E}"/>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DB3A717D-F2C7-5A30-F7E8-534F76EA85DF}"/>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https://50ohm.de/NEA_fourier_transformation.html</a:t>
            </a:r>
            <a:endParaRPr lang="de-DE" dirty="0"/>
          </a:p>
          <a:p>
            <a:endParaRPr lang="de-DE" dirty="0"/>
          </a:p>
        </p:txBody>
      </p:sp>
    </p:spTree>
    <p:extLst>
      <p:ext uri="{BB962C8B-B14F-4D97-AF65-F5344CB8AC3E}">
        <p14:creationId xmlns:p14="http://schemas.microsoft.com/office/powerpoint/2010/main" val="87562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A394-D6D5-E5E3-B082-CAE35ACFA9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99D4-B28D-E20B-DC3C-2AABFB4CDB69}"/>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Sampling und Quantisierung</a:t>
            </a:r>
          </a:p>
        </p:txBody>
      </p:sp>
    </p:spTree>
    <p:extLst>
      <p:ext uri="{BB962C8B-B14F-4D97-AF65-F5344CB8AC3E}">
        <p14:creationId xmlns:p14="http://schemas.microsoft.com/office/powerpoint/2010/main" val="408110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9D818-5434-DEA0-D9E9-AEC4F83DAC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B52F38-1B12-5464-D98D-C5AF40FDDC27}"/>
              </a:ext>
            </a:extLst>
          </p:cNvPr>
          <p:cNvSpPr>
            <a:spLocks noGrp="1"/>
          </p:cNvSpPr>
          <p:nvPr>
            <p:ph type="title"/>
          </p:nvPr>
        </p:nvSpPr>
        <p:spPr>
          <a:xfrm>
            <a:off x="909836" y="23247"/>
            <a:ext cx="9753600" cy="1325562"/>
          </a:xfrm>
        </p:spPr>
        <p:txBody>
          <a:bodyPr rtlCol="0"/>
          <a:lstStyle/>
          <a:p>
            <a:r>
              <a:rPr lang="de-DE" dirty="0">
                <a:solidFill>
                  <a:srgbClr val="FF0000"/>
                </a:solidFill>
              </a:rPr>
              <a:t>Fourier-Transformation II</a:t>
            </a:r>
          </a:p>
        </p:txBody>
      </p:sp>
      <p:sp>
        <p:nvSpPr>
          <p:cNvPr id="3" name="Inhaltsplatzhalter 2">
            <a:extLst>
              <a:ext uri="{FF2B5EF4-FFF2-40B4-BE49-F238E27FC236}">
                <a16:creationId xmlns:a16="http://schemas.microsoft.com/office/drawing/2014/main" id="{ADE322E6-06DF-B343-C0E2-78F43E6C5035}"/>
              </a:ext>
            </a:extLst>
          </p:cNvPr>
          <p:cNvSpPr>
            <a:spLocks noGrp="1"/>
          </p:cNvSpPr>
          <p:nvPr>
            <p:ph idx="1"/>
          </p:nvPr>
        </p:nvSpPr>
        <p:spPr>
          <a:xfrm>
            <a:off x="697139" y="1764504"/>
            <a:ext cx="11099347" cy="2299241"/>
          </a:xfrm>
        </p:spPr>
        <p:txBody>
          <a:bodyPr rtlCol="0">
            <a:noAutofit/>
          </a:bodyPr>
          <a:lstStyle/>
          <a:p>
            <a:r>
              <a:rPr lang="de-DE" dirty="0"/>
              <a:t>Die Fourier-Transformation ist eine mathematisch komplexe Funktion (die wir hier nicht näher erklären wollen), die ein Signal, das im Zeitbereich vorliegt analysiert und im Anschluss darstellt, aus welchen einzelnen Sinus-Schwingungen sich das Signal aufbaut.</a:t>
            </a:r>
          </a:p>
          <a:p>
            <a:r>
              <a:rPr lang="de-DE" dirty="0"/>
              <a:t>Diese Information in einem Diagramm, im sog. Frequenzspektrum, dargestellt werden.</a:t>
            </a:r>
          </a:p>
          <a:p>
            <a:r>
              <a:rPr lang="de-DE" dirty="0"/>
              <a:t>Hierbei beschreibt die X-Achse nun die Frequenz und die Y-Achse den Spannungswert der enthaltenen Frequenzen.</a:t>
            </a:r>
          </a:p>
          <a:p>
            <a:r>
              <a:rPr lang="de-DE" dirty="0"/>
              <a:t>Ein reines Sinusförmiges Signal einer festen Frequenz stellt somit, im Frequenzspektrum dargestellt, einen Strich bei dessen Frequenz dar.</a:t>
            </a:r>
          </a:p>
        </p:txBody>
      </p:sp>
      <p:sp>
        <p:nvSpPr>
          <p:cNvPr id="5" name="Rechteck 4">
            <a:extLst>
              <a:ext uri="{FF2B5EF4-FFF2-40B4-BE49-F238E27FC236}">
                <a16:creationId xmlns:a16="http://schemas.microsoft.com/office/drawing/2014/main" id="{10A043D4-BD32-07C2-36D1-4AEE0B4381E2}"/>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CB29B381-8BC9-5782-0D86-DDADE0DF3C6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91B7854D-C1A2-C311-D57B-8F62198A3478}"/>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https://50ohm.de/NEA_fourier_transformation.html</a:t>
            </a:r>
            <a:endParaRPr lang="de-DE" dirty="0"/>
          </a:p>
          <a:p>
            <a:endParaRPr lang="de-DE" dirty="0"/>
          </a:p>
        </p:txBody>
      </p:sp>
    </p:spTree>
    <p:extLst>
      <p:ext uri="{BB962C8B-B14F-4D97-AF65-F5344CB8AC3E}">
        <p14:creationId xmlns:p14="http://schemas.microsoft.com/office/powerpoint/2010/main" val="337890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BC9C9-E2C4-7B44-3E57-90800CA205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D0CCFB-56E9-60B7-6305-928BBB91F605}"/>
              </a:ext>
            </a:extLst>
          </p:cNvPr>
          <p:cNvSpPr>
            <a:spLocks noGrp="1"/>
          </p:cNvSpPr>
          <p:nvPr>
            <p:ph type="title"/>
          </p:nvPr>
        </p:nvSpPr>
        <p:spPr>
          <a:xfrm>
            <a:off x="909836" y="23247"/>
            <a:ext cx="9753600" cy="1325562"/>
          </a:xfrm>
        </p:spPr>
        <p:txBody>
          <a:bodyPr rtlCol="0"/>
          <a:lstStyle/>
          <a:p>
            <a:r>
              <a:rPr lang="de-DE" dirty="0">
                <a:solidFill>
                  <a:srgbClr val="FF0000"/>
                </a:solidFill>
              </a:rPr>
              <a:t>Fourier-Transformation III</a:t>
            </a:r>
          </a:p>
        </p:txBody>
      </p:sp>
      <p:sp>
        <p:nvSpPr>
          <p:cNvPr id="3" name="Inhaltsplatzhalter 2">
            <a:extLst>
              <a:ext uri="{FF2B5EF4-FFF2-40B4-BE49-F238E27FC236}">
                <a16:creationId xmlns:a16="http://schemas.microsoft.com/office/drawing/2014/main" id="{2E5A08AC-3000-157A-136C-A9401B04EDA8}"/>
              </a:ext>
            </a:extLst>
          </p:cNvPr>
          <p:cNvSpPr>
            <a:spLocks noGrp="1"/>
          </p:cNvSpPr>
          <p:nvPr>
            <p:ph idx="1"/>
          </p:nvPr>
        </p:nvSpPr>
        <p:spPr>
          <a:xfrm>
            <a:off x="697139" y="1764504"/>
            <a:ext cx="11099347" cy="4184776"/>
          </a:xfrm>
        </p:spPr>
        <p:txBody>
          <a:bodyPr rtlCol="0">
            <a:noAutofit/>
          </a:bodyPr>
          <a:lstStyle/>
          <a:p>
            <a:r>
              <a:rPr lang="de-DE" dirty="0"/>
              <a:t>Die Fourier-Transformation ist in Ihrer ursprünglichen Form eine mathematisch aufwändige und komplexe Funktion.</a:t>
            </a:r>
          </a:p>
          <a:p>
            <a:r>
              <a:rPr lang="de-DE" dirty="0"/>
              <a:t>Diese ist in Software nur sehr ineffizient abzubilden.</a:t>
            </a:r>
          </a:p>
          <a:p>
            <a:r>
              <a:rPr lang="de-DE" dirty="0"/>
              <a:t>Deswegen hat man eine wesentlich effizientere Methode gefunden, sie nennt sich die Fast-Fourier-Transformation (FFT).</a:t>
            </a:r>
          </a:p>
          <a:p>
            <a:r>
              <a:rPr lang="de-DE" dirty="0"/>
              <a:t>Schauen wir uns im Folgenden typische Spektrum-Diagramme an.</a:t>
            </a:r>
          </a:p>
          <a:p>
            <a:endParaRPr lang="de-DE" dirty="0"/>
          </a:p>
        </p:txBody>
      </p:sp>
      <p:sp>
        <p:nvSpPr>
          <p:cNvPr id="5" name="Rechteck 4">
            <a:extLst>
              <a:ext uri="{FF2B5EF4-FFF2-40B4-BE49-F238E27FC236}">
                <a16:creationId xmlns:a16="http://schemas.microsoft.com/office/drawing/2014/main" id="{497D4396-0913-0EF9-6425-E741C23FE3F5}"/>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FFAF77A2-163A-E183-8A7A-771EA13524F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9236F857-D5F8-5528-C083-52D8E337C43E}"/>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https://50ohm.de/NEA_fourier_transformation.html</a:t>
            </a:r>
            <a:endParaRPr lang="de-DE" dirty="0"/>
          </a:p>
          <a:p>
            <a:endParaRPr lang="de-DE" dirty="0"/>
          </a:p>
        </p:txBody>
      </p:sp>
    </p:spTree>
    <p:extLst>
      <p:ext uri="{BB962C8B-B14F-4D97-AF65-F5344CB8AC3E}">
        <p14:creationId xmlns:p14="http://schemas.microsoft.com/office/powerpoint/2010/main" val="24164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77BE1-A3EA-3D09-8A8A-02F7CB2659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0C57FF-AC47-3DBA-7E5B-70E227D9A78B}"/>
              </a:ext>
            </a:extLst>
          </p:cNvPr>
          <p:cNvSpPr>
            <a:spLocks noGrp="1"/>
          </p:cNvSpPr>
          <p:nvPr>
            <p:ph type="title"/>
          </p:nvPr>
        </p:nvSpPr>
        <p:spPr>
          <a:xfrm>
            <a:off x="909836" y="23247"/>
            <a:ext cx="9753600" cy="1325562"/>
          </a:xfrm>
        </p:spPr>
        <p:txBody>
          <a:bodyPr rtlCol="0"/>
          <a:lstStyle/>
          <a:p>
            <a:r>
              <a:rPr lang="de-DE" dirty="0">
                <a:solidFill>
                  <a:srgbClr val="FF0000"/>
                </a:solidFill>
              </a:rPr>
              <a:t>Fourier-Transformation IV</a:t>
            </a:r>
          </a:p>
        </p:txBody>
      </p:sp>
      <p:sp>
        <p:nvSpPr>
          <p:cNvPr id="3" name="Inhaltsplatzhalter 2">
            <a:extLst>
              <a:ext uri="{FF2B5EF4-FFF2-40B4-BE49-F238E27FC236}">
                <a16:creationId xmlns:a16="http://schemas.microsoft.com/office/drawing/2014/main" id="{578496A1-9F95-D071-E60C-96C9528CAA6B}"/>
              </a:ext>
            </a:extLst>
          </p:cNvPr>
          <p:cNvSpPr>
            <a:spLocks noGrp="1"/>
          </p:cNvSpPr>
          <p:nvPr>
            <p:ph idx="1"/>
          </p:nvPr>
        </p:nvSpPr>
        <p:spPr>
          <a:xfrm>
            <a:off x="697139" y="1764504"/>
            <a:ext cx="11099347" cy="4184776"/>
          </a:xfrm>
        </p:spPr>
        <p:txBody>
          <a:bodyPr rtlCol="0">
            <a:noAutofit/>
          </a:bodyPr>
          <a:lstStyle/>
          <a:p>
            <a:pPr marL="45720" indent="0">
              <a:buNone/>
            </a:pPr>
            <a:r>
              <a:rPr lang="de-DE" dirty="0"/>
              <a:t>Sinusschwingung</a:t>
            </a:r>
          </a:p>
          <a:p>
            <a:pPr marL="45720" indent="0">
              <a:buNone/>
            </a:pPr>
            <a:endParaRPr lang="de-DE" dirty="0"/>
          </a:p>
          <a:p>
            <a:endParaRPr lang="de-DE" dirty="0"/>
          </a:p>
        </p:txBody>
      </p:sp>
      <p:sp>
        <p:nvSpPr>
          <p:cNvPr id="5" name="Rechteck 4">
            <a:extLst>
              <a:ext uri="{FF2B5EF4-FFF2-40B4-BE49-F238E27FC236}">
                <a16:creationId xmlns:a16="http://schemas.microsoft.com/office/drawing/2014/main" id="{B842D3DA-E0D7-26DF-BA5C-A207BABAA865}"/>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3C9EF89E-7B43-76E1-47D5-6E97C2B88E4C}"/>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1A41DE79-1C7C-A000-5961-356B4530FFE6}"/>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https://50ohm.de/NEA_fourier_transformation.html</a:t>
            </a:r>
            <a:endParaRPr lang="de-DE" dirty="0"/>
          </a:p>
          <a:p>
            <a:endParaRPr lang="de-DE" dirty="0"/>
          </a:p>
        </p:txBody>
      </p:sp>
      <p:pic>
        <p:nvPicPr>
          <p:cNvPr id="8" name="Grafik 7">
            <a:extLst>
              <a:ext uri="{FF2B5EF4-FFF2-40B4-BE49-F238E27FC236}">
                <a16:creationId xmlns:a16="http://schemas.microsoft.com/office/drawing/2014/main" id="{789C41DC-85E7-657E-E1BA-652925FD09A3}"/>
              </a:ext>
            </a:extLst>
          </p:cNvPr>
          <p:cNvPicPr>
            <a:picLocks noChangeAspect="1"/>
          </p:cNvPicPr>
          <p:nvPr/>
        </p:nvPicPr>
        <p:blipFill>
          <a:blip r:embed="rId4"/>
          <a:stretch>
            <a:fillRect/>
          </a:stretch>
        </p:blipFill>
        <p:spPr>
          <a:xfrm>
            <a:off x="1125860" y="2780928"/>
            <a:ext cx="5852667" cy="2789162"/>
          </a:xfrm>
          <a:prstGeom prst="rect">
            <a:avLst/>
          </a:prstGeom>
        </p:spPr>
      </p:pic>
      <p:sp>
        <p:nvSpPr>
          <p:cNvPr id="9" name="Textfeld 8">
            <a:extLst>
              <a:ext uri="{FF2B5EF4-FFF2-40B4-BE49-F238E27FC236}">
                <a16:creationId xmlns:a16="http://schemas.microsoft.com/office/drawing/2014/main" id="{9F392D34-AF0B-080E-5E66-AD6DD4003449}"/>
              </a:ext>
            </a:extLst>
          </p:cNvPr>
          <p:cNvSpPr txBox="1"/>
          <p:nvPr/>
        </p:nvSpPr>
        <p:spPr>
          <a:xfrm>
            <a:off x="1145611" y="5680997"/>
            <a:ext cx="8081058" cy="369332"/>
          </a:xfrm>
          <a:prstGeom prst="rect">
            <a:avLst/>
          </a:prstGeom>
          <a:noFill/>
        </p:spPr>
        <p:txBody>
          <a:bodyPr wrap="none" rtlCol="0">
            <a:spAutoFit/>
          </a:bodyPr>
          <a:lstStyle/>
          <a:p>
            <a:pPr>
              <a:lnSpc>
                <a:spcPct val="90000"/>
              </a:lnSpc>
            </a:pPr>
            <a:r>
              <a:rPr lang="de-DE" sz="2000" dirty="0"/>
              <a:t>Beim reinen Sinus zeigt sich nur ein Strich, für die Grundfrequenz.</a:t>
            </a:r>
          </a:p>
        </p:txBody>
      </p:sp>
    </p:spTree>
    <p:extLst>
      <p:ext uri="{BB962C8B-B14F-4D97-AF65-F5344CB8AC3E}">
        <p14:creationId xmlns:p14="http://schemas.microsoft.com/office/powerpoint/2010/main" val="369465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6E0EF-83F7-3EEE-C7DA-D731192B0D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67BA85-603E-D155-FBB4-C0B4A868E40F}"/>
              </a:ext>
            </a:extLst>
          </p:cNvPr>
          <p:cNvSpPr>
            <a:spLocks noGrp="1"/>
          </p:cNvSpPr>
          <p:nvPr>
            <p:ph type="title"/>
          </p:nvPr>
        </p:nvSpPr>
        <p:spPr>
          <a:xfrm>
            <a:off x="909836" y="23247"/>
            <a:ext cx="9753600" cy="1325562"/>
          </a:xfrm>
        </p:spPr>
        <p:txBody>
          <a:bodyPr rtlCol="0"/>
          <a:lstStyle/>
          <a:p>
            <a:r>
              <a:rPr lang="de-DE" dirty="0">
                <a:solidFill>
                  <a:srgbClr val="FF0000"/>
                </a:solidFill>
              </a:rPr>
              <a:t>Fourier-Transformation V</a:t>
            </a:r>
          </a:p>
        </p:txBody>
      </p:sp>
      <p:sp>
        <p:nvSpPr>
          <p:cNvPr id="3" name="Inhaltsplatzhalter 2">
            <a:extLst>
              <a:ext uri="{FF2B5EF4-FFF2-40B4-BE49-F238E27FC236}">
                <a16:creationId xmlns:a16="http://schemas.microsoft.com/office/drawing/2014/main" id="{F9B7D89D-D02E-A9A4-D0B5-76451732E9AE}"/>
              </a:ext>
            </a:extLst>
          </p:cNvPr>
          <p:cNvSpPr>
            <a:spLocks noGrp="1"/>
          </p:cNvSpPr>
          <p:nvPr>
            <p:ph idx="1"/>
          </p:nvPr>
        </p:nvSpPr>
        <p:spPr>
          <a:xfrm>
            <a:off x="697139" y="1764504"/>
            <a:ext cx="11099347" cy="4184776"/>
          </a:xfrm>
        </p:spPr>
        <p:txBody>
          <a:bodyPr rtlCol="0">
            <a:noAutofit/>
          </a:bodyPr>
          <a:lstStyle/>
          <a:p>
            <a:pPr marL="45720" indent="0">
              <a:buNone/>
            </a:pPr>
            <a:r>
              <a:rPr lang="de-DE" dirty="0"/>
              <a:t>Rechteckschwingung</a:t>
            </a:r>
          </a:p>
          <a:p>
            <a:pPr marL="45720" indent="0">
              <a:buNone/>
            </a:pPr>
            <a:endParaRPr lang="de-DE" dirty="0"/>
          </a:p>
          <a:p>
            <a:endParaRPr lang="de-DE" dirty="0"/>
          </a:p>
        </p:txBody>
      </p:sp>
      <p:sp>
        <p:nvSpPr>
          <p:cNvPr id="5" name="Rechteck 4">
            <a:extLst>
              <a:ext uri="{FF2B5EF4-FFF2-40B4-BE49-F238E27FC236}">
                <a16:creationId xmlns:a16="http://schemas.microsoft.com/office/drawing/2014/main" id="{2400063E-20A3-8698-B395-9FB304085B29}"/>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EF337A40-46F7-D271-66BB-3FFD22F72C3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4BA558A4-9EC3-EF72-56E3-A3ECF5042258}"/>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https://50ohm.de/NEA_fourier_transformation.html</a:t>
            </a:r>
            <a:endParaRPr lang="de-DE" dirty="0"/>
          </a:p>
          <a:p>
            <a:endParaRPr lang="de-DE" dirty="0"/>
          </a:p>
        </p:txBody>
      </p:sp>
      <p:sp>
        <p:nvSpPr>
          <p:cNvPr id="9" name="Textfeld 8">
            <a:extLst>
              <a:ext uri="{FF2B5EF4-FFF2-40B4-BE49-F238E27FC236}">
                <a16:creationId xmlns:a16="http://schemas.microsoft.com/office/drawing/2014/main" id="{01718388-8BD6-EA17-1BC6-C0D15D14B869}"/>
              </a:ext>
            </a:extLst>
          </p:cNvPr>
          <p:cNvSpPr txBox="1"/>
          <p:nvPr/>
        </p:nvSpPr>
        <p:spPr>
          <a:xfrm>
            <a:off x="7140159" y="2764031"/>
            <a:ext cx="5170265" cy="3056221"/>
          </a:xfrm>
          <a:prstGeom prst="rect">
            <a:avLst/>
          </a:prstGeom>
          <a:noFill/>
        </p:spPr>
        <p:txBody>
          <a:bodyPr wrap="square" rtlCol="0">
            <a:spAutoFit/>
          </a:bodyPr>
          <a:lstStyle/>
          <a:p>
            <a:pPr>
              <a:lnSpc>
                <a:spcPct val="90000"/>
              </a:lnSpc>
            </a:pPr>
            <a:r>
              <a:rPr lang="de-DE" sz="2000" dirty="0"/>
              <a:t>Rechteckschwingungen enthalten außer der Grundwelle nur ungeradzahlige Vielfache.</a:t>
            </a:r>
            <a:br>
              <a:rPr lang="de-DE" sz="2000" dirty="0"/>
            </a:br>
            <a:br>
              <a:rPr lang="de-DE" sz="2000" dirty="0"/>
            </a:br>
            <a:r>
              <a:rPr lang="de-DE" sz="2000" dirty="0"/>
              <a:t>Ungeradzahlige Vielfache sind die dreifache, fünffache, siebenfache Frequenz und so weiter.</a:t>
            </a:r>
            <a:br>
              <a:rPr lang="de-DE" sz="2000" dirty="0"/>
            </a:br>
            <a:br>
              <a:rPr lang="de-DE" sz="2000" dirty="0"/>
            </a:br>
            <a:r>
              <a:rPr lang="de-DE" sz="2000" dirty="0"/>
              <a:t>Vertiefung:</a:t>
            </a:r>
            <a:br>
              <a:rPr lang="de-DE" sz="2000" dirty="0"/>
            </a:br>
            <a:r>
              <a:rPr lang="de-DE" sz="1400" dirty="0">
                <a:hlinkClick r:id="rId4"/>
              </a:rPr>
              <a:t>https://de.wikipedia.org/wiki/Rechteckschwingung</a:t>
            </a:r>
            <a:endParaRPr lang="de-DE" sz="1400" dirty="0"/>
          </a:p>
          <a:p>
            <a:pPr>
              <a:lnSpc>
                <a:spcPct val="90000"/>
              </a:lnSpc>
            </a:pPr>
            <a:endParaRPr lang="de-DE" sz="2000" dirty="0"/>
          </a:p>
        </p:txBody>
      </p:sp>
      <p:pic>
        <p:nvPicPr>
          <p:cNvPr id="10" name="Grafik 9">
            <a:extLst>
              <a:ext uri="{FF2B5EF4-FFF2-40B4-BE49-F238E27FC236}">
                <a16:creationId xmlns:a16="http://schemas.microsoft.com/office/drawing/2014/main" id="{F722B159-4D54-E3BC-DD54-6E46738BF208}"/>
              </a:ext>
            </a:extLst>
          </p:cNvPr>
          <p:cNvPicPr>
            <a:picLocks noChangeAspect="1"/>
          </p:cNvPicPr>
          <p:nvPr/>
        </p:nvPicPr>
        <p:blipFill>
          <a:blip r:embed="rId5"/>
          <a:stretch>
            <a:fillRect/>
          </a:stretch>
        </p:blipFill>
        <p:spPr>
          <a:xfrm>
            <a:off x="1011648" y="2764031"/>
            <a:ext cx="5845047" cy="2743438"/>
          </a:xfrm>
          <a:prstGeom prst="rect">
            <a:avLst/>
          </a:prstGeom>
        </p:spPr>
      </p:pic>
    </p:spTree>
    <p:extLst>
      <p:ext uri="{BB962C8B-B14F-4D97-AF65-F5344CB8AC3E}">
        <p14:creationId xmlns:p14="http://schemas.microsoft.com/office/powerpoint/2010/main" val="22568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03635-7EE6-3572-86B8-2B20530BB8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C021C2-F844-F4DC-CCA9-C474400A4C7A}"/>
              </a:ext>
            </a:extLst>
          </p:cNvPr>
          <p:cNvSpPr>
            <a:spLocks noGrp="1"/>
          </p:cNvSpPr>
          <p:nvPr>
            <p:ph type="ctrTitle"/>
          </p:nvPr>
        </p:nvSpPr>
        <p:spPr>
          <a:xfrm>
            <a:off x="765820" y="3140968"/>
            <a:ext cx="10781455" cy="1015752"/>
          </a:xfrm>
        </p:spPr>
        <p:txBody>
          <a:bodyPr rtlCol="0">
            <a:normAutofit fontScale="90000"/>
          </a:bodyPr>
          <a:lstStyle/>
          <a:p>
            <a:pPr algn="ctr"/>
            <a:r>
              <a:rPr lang="de-DE" dirty="0">
                <a:solidFill>
                  <a:srgbClr val="FF0000"/>
                </a:solidFill>
              </a:rPr>
              <a:t>Jetzt können wir den IC-7300 verstehen</a:t>
            </a:r>
          </a:p>
        </p:txBody>
      </p:sp>
    </p:spTree>
    <p:extLst>
      <p:ext uri="{BB962C8B-B14F-4D97-AF65-F5344CB8AC3E}">
        <p14:creationId xmlns:p14="http://schemas.microsoft.com/office/powerpoint/2010/main" val="54196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54BFF-8BE3-182F-ACE9-186AFC0DA6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DE906C-4CEF-3C7E-E0FE-EF08C7CAC64F}"/>
              </a:ext>
            </a:extLst>
          </p:cNvPr>
          <p:cNvSpPr>
            <a:spLocks noGrp="1"/>
          </p:cNvSpPr>
          <p:nvPr>
            <p:ph type="title"/>
          </p:nvPr>
        </p:nvSpPr>
        <p:spPr>
          <a:xfrm>
            <a:off x="909836" y="23247"/>
            <a:ext cx="9753600" cy="1325562"/>
          </a:xfrm>
        </p:spPr>
        <p:txBody>
          <a:bodyPr rtlCol="0"/>
          <a:lstStyle/>
          <a:p>
            <a:r>
              <a:rPr lang="de-DE" dirty="0">
                <a:solidFill>
                  <a:srgbClr val="FF0000"/>
                </a:solidFill>
              </a:rPr>
              <a:t>Empfänger</a:t>
            </a:r>
          </a:p>
        </p:txBody>
      </p:sp>
      <p:sp>
        <p:nvSpPr>
          <p:cNvPr id="3" name="Inhaltsplatzhalter 2">
            <a:extLst>
              <a:ext uri="{FF2B5EF4-FFF2-40B4-BE49-F238E27FC236}">
                <a16:creationId xmlns:a16="http://schemas.microsoft.com/office/drawing/2014/main" id="{DF2044BC-75B9-1648-062F-DB8611D99762}"/>
              </a:ext>
            </a:extLst>
          </p:cNvPr>
          <p:cNvSpPr>
            <a:spLocks noGrp="1"/>
          </p:cNvSpPr>
          <p:nvPr>
            <p:ph idx="1"/>
          </p:nvPr>
        </p:nvSpPr>
        <p:spPr>
          <a:xfrm>
            <a:off x="700879" y="2447249"/>
            <a:ext cx="11099347" cy="3718055"/>
          </a:xfrm>
        </p:spPr>
        <p:txBody>
          <a:bodyPr rtlCol="0">
            <a:noAutofit/>
          </a:bodyPr>
          <a:lstStyle/>
          <a:p>
            <a:r>
              <a:rPr lang="de-DE" dirty="0"/>
              <a:t>15 Bandpassfilter halten Signale oberhalb der Samplingrate ab (Anti-Aliasing) und sorgen dafür, dass die Eingangsspannung nicht zu hoch wird.</a:t>
            </a:r>
          </a:p>
          <a:p>
            <a:r>
              <a:rPr lang="de-DE" dirty="0"/>
              <a:t>Der A/D hat eine Sampling Rate von 124 Megasamples/sec und eine Auflösung von 14 Bit.</a:t>
            </a:r>
          </a:p>
          <a:p>
            <a:r>
              <a:rPr lang="de-DE" dirty="0"/>
              <a:t>Der FPGA ist ein „Kleincomputer“, der die Daten verarbeitet und dem Display bzw. dem DSP-Prozessor zuführt.</a:t>
            </a:r>
          </a:p>
          <a:p>
            <a:r>
              <a:rPr lang="de-DE" dirty="0"/>
              <a:t>Danach geht es zum D/A, der ein hörbares Signal erzeugt.</a:t>
            </a:r>
          </a:p>
          <a:p>
            <a:endParaRPr lang="de-DE" dirty="0"/>
          </a:p>
          <a:p>
            <a:endParaRPr lang="de-DE" dirty="0"/>
          </a:p>
        </p:txBody>
      </p:sp>
      <p:sp>
        <p:nvSpPr>
          <p:cNvPr id="5" name="Rechteck 4">
            <a:extLst>
              <a:ext uri="{FF2B5EF4-FFF2-40B4-BE49-F238E27FC236}">
                <a16:creationId xmlns:a16="http://schemas.microsoft.com/office/drawing/2014/main" id="{EB996220-D53B-9141-BAE7-1C4B5D38A977}"/>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02BB4C89-8D05-0E45-6B7B-4EB06649277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6E4B83DE-26FB-275A-CDEF-7D854A68FAF0}"/>
              </a:ext>
            </a:extLst>
          </p:cNvPr>
          <p:cNvSpPr txBox="1"/>
          <p:nvPr/>
        </p:nvSpPr>
        <p:spPr>
          <a:xfrm>
            <a:off x="117748" y="6551443"/>
            <a:ext cx="7632848" cy="215444"/>
          </a:xfrm>
          <a:prstGeom prst="rect">
            <a:avLst/>
          </a:prstGeom>
          <a:noFill/>
        </p:spPr>
        <p:txBody>
          <a:bodyPr wrap="square">
            <a:spAutoFit/>
          </a:bodyPr>
          <a:lstStyle/>
          <a:p>
            <a:r>
              <a:rPr lang="de-DE" sz="800" dirty="0"/>
              <a:t>Bildquelle: Herstellerbroschüre</a:t>
            </a:r>
          </a:p>
        </p:txBody>
      </p:sp>
      <p:pic>
        <p:nvPicPr>
          <p:cNvPr id="8" name="Grafik 7">
            <a:extLst>
              <a:ext uri="{FF2B5EF4-FFF2-40B4-BE49-F238E27FC236}">
                <a16:creationId xmlns:a16="http://schemas.microsoft.com/office/drawing/2014/main" id="{1FDAC766-FBD2-A75E-283C-FAF09CD6D678}"/>
              </a:ext>
            </a:extLst>
          </p:cNvPr>
          <p:cNvPicPr>
            <a:picLocks noChangeAspect="1"/>
          </p:cNvPicPr>
          <p:nvPr/>
        </p:nvPicPr>
        <p:blipFill>
          <a:blip r:embed="rId3"/>
          <a:stretch>
            <a:fillRect/>
          </a:stretch>
        </p:blipFill>
        <p:spPr>
          <a:xfrm>
            <a:off x="6670476" y="620688"/>
            <a:ext cx="4397121" cy="1265030"/>
          </a:xfrm>
          <a:prstGeom prst="rect">
            <a:avLst/>
          </a:prstGeom>
        </p:spPr>
      </p:pic>
    </p:spTree>
    <p:extLst>
      <p:ext uri="{BB962C8B-B14F-4D97-AF65-F5344CB8AC3E}">
        <p14:creationId xmlns:p14="http://schemas.microsoft.com/office/powerpoint/2010/main" val="400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3F378-92D1-307F-2267-E5544CAAF4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F473222-BCAE-9098-4CED-4C831A3755BD}"/>
              </a:ext>
            </a:extLst>
          </p:cNvPr>
          <p:cNvSpPr>
            <a:spLocks noGrp="1"/>
          </p:cNvSpPr>
          <p:nvPr>
            <p:ph type="title"/>
          </p:nvPr>
        </p:nvSpPr>
        <p:spPr>
          <a:xfrm>
            <a:off x="909836" y="23247"/>
            <a:ext cx="9753600" cy="1325562"/>
          </a:xfrm>
        </p:spPr>
        <p:txBody>
          <a:bodyPr rtlCol="0"/>
          <a:lstStyle/>
          <a:p>
            <a:r>
              <a:rPr lang="de-DE" dirty="0">
                <a:solidFill>
                  <a:srgbClr val="FF0000"/>
                </a:solidFill>
              </a:rPr>
              <a:t>Sender</a:t>
            </a:r>
          </a:p>
        </p:txBody>
      </p:sp>
      <p:sp>
        <p:nvSpPr>
          <p:cNvPr id="3" name="Inhaltsplatzhalter 2">
            <a:extLst>
              <a:ext uri="{FF2B5EF4-FFF2-40B4-BE49-F238E27FC236}">
                <a16:creationId xmlns:a16="http://schemas.microsoft.com/office/drawing/2014/main" id="{55698137-62FD-E5FD-300A-BC432AD39E8F}"/>
              </a:ext>
            </a:extLst>
          </p:cNvPr>
          <p:cNvSpPr>
            <a:spLocks noGrp="1"/>
          </p:cNvSpPr>
          <p:nvPr>
            <p:ph idx="1"/>
          </p:nvPr>
        </p:nvSpPr>
        <p:spPr>
          <a:xfrm>
            <a:off x="700879" y="2447249"/>
            <a:ext cx="11099347" cy="3718055"/>
          </a:xfrm>
        </p:spPr>
        <p:txBody>
          <a:bodyPr rtlCol="0">
            <a:noAutofit/>
          </a:bodyPr>
          <a:lstStyle/>
          <a:p>
            <a:r>
              <a:rPr lang="de-DE" dirty="0"/>
              <a:t>Das Signal vom Mikrofon wird im A/D digitalisiert und im DSP angepasst.</a:t>
            </a:r>
          </a:p>
          <a:p>
            <a:r>
              <a:rPr lang="de-DE" dirty="0"/>
              <a:t>Im FPGA wird es auf die richtige Frequenz gebracht.</a:t>
            </a:r>
          </a:p>
          <a:p>
            <a:r>
              <a:rPr lang="de-DE" dirty="0"/>
              <a:t>Der D/A erzeugt dann das zu sendende Signal.</a:t>
            </a:r>
          </a:p>
          <a:p>
            <a:r>
              <a:rPr lang="de-DE" dirty="0"/>
              <a:t>Das BPF filtert Oberwellen, die ALC regelt das Signal aus.</a:t>
            </a:r>
          </a:p>
          <a:p>
            <a:r>
              <a:rPr lang="de-DE" dirty="0"/>
              <a:t>In der PA wird es verstärkt, um dann </a:t>
            </a:r>
            <a:r>
              <a:rPr lang="de-DE"/>
              <a:t>über einen </a:t>
            </a:r>
            <a:r>
              <a:rPr lang="de-DE" dirty="0"/>
              <a:t>LPF zur Antenne zu gelangen.</a:t>
            </a:r>
          </a:p>
          <a:p>
            <a:endParaRPr lang="de-DE" dirty="0"/>
          </a:p>
          <a:p>
            <a:endParaRPr lang="de-DE" dirty="0"/>
          </a:p>
        </p:txBody>
      </p:sp>
      <p:sp>
        <p:nvSpPr>
          <p:cNvPr id="5" name="Rechteck 4">
            <a:extLst>
              <a:ext uri="{FF2B5EF4-FFF2-40B4-BE49-F238E27FC236}">
                <a16:creationId xmlns:a16="http://schemas.microsoft.com/office/drawing/2014/main" id="{251032F2-4EAF-594D-659C-0D93C19DCB5C}"/>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748E7A50-C200-8C0F-66EB-8811CA14FA6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9C30C93B-E6F3-C236-5F82-3FFEF83DDD36}"/>
              </a:ext>
            </a:extLst>
          </p:cNvPr>
          <p:cNvSpPr txBox="1"/>
          <p:nvPr/>
        </p:nvSpPr>
        <p:spPr>
          <a:xfrm>
            <a:off x="117748" y="6551443"/>
            <a:ext cx="7632848" cy="215444"/>
          </a:xfrm>
          <a:prstGeom prst="rect">
            <a:avLst/>
          </a:prstGeom>
          <a:noFill/>
        </p:spPr>
        <p:txBody>
          <a:bodyPr wrap="square">
            <a:spAutoFit/>
          </a:bodyPr>
          <a:lstStyle/>
          <a:p>
            <a:r>
              <a:rPr lang="de-DE" sz="800" dirty="0"/>
              <a:t>Bildquelle: Herstellerbroschüre</a:t>
            </a:r>
          </a:p>
        </p:txBody>
      </p:sp>
      <p:pic>
        <p:nvPicPr>
          <p:cNvPr id="9" name="Grafik 8">
            <a:extLst>
              <a:ext uri="{FF2B5EF4-FFF2-40B4-BE49-F238E27FC236}">
                <a16:creationId xmlns:a16="http://schemas.microsoft.com/office/drawing/2014/main" id="{3ECE54F6-B31F-B53B-F473-28EA1EFEF959}"/>
              </a:ext>
            </a:extLst>
          </p:cNvPr>
          <p:cNvPicPr>
            <a:picLocks noChangeAspect="1"/>
          </p:cNvPicPr>
          <p:nvPr/>
        </p:nvPicPr>
        <p:blipFill>
          <a:blip r:embed="rId3"/>
          <a:stretch>
            <a:fillRect/>
          </a:stretch>
        </p:blipFill>
        <p:spPr>
          <a:xfrm>
            <a:off x="5291147" y="692696"/>
            <a:ext cx="6020322" cy="1089754"/>
          </a:xfrm>
          <a:prstGeom prst="rect">
            <a:avLst/>
          </a:prstGeom>
        </p:spPr>
      </p:pic>
    </p:spTree>
    <p:extLst>
      <p:ext uri="{BB962C8B-B14F-4D97-AF65-F5344CB8AC3E}">
        <p14:creationId xmlns:p14="http://schemas.microsoft.com/office/powerpoint/2010/main" val="126568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77891-7F4F-89A3-1E27-72FB4F1C13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4873DC-2A77-684A-5B46-45241AB7AA8B}"/>
              </a:ext>
            </a:extLst>
          </p:cNvPr>
          <p:cNvSpPr>
            <a:spLocks noGrp="1"/>
          </p:cNvSpPr>
          <p:nvPr>
            <p:ph type="title"/>
          </p:nvPr>
        </p:nvSpPr>
        <p:spPr>
          <a:xfrm>
            <a:off x="909836" y="23247"/>
            <a:ext cx="9753600" cy="1325562"/>
          </a:xfrm>
        </p:spPr>
        <p:txBody>
          <a:bodyPr rtlCol="0"/>
          <a:lstStyle/>
          <a:p>
            <a:r>
              <a:rPr lang="de-DE" dirty="0">
                <a:solidFill>
                  <a:srgbClr val="FF0000"/>
                </a:solidFill>
              </a:rPr>
              <a:t>Display</a:t>
            </a:r>
          </a:p>
        </p:txBody>
      </p:sp>
      <p:sp>
        <p:nvSpPr>
          <p:cNvPr id="3" name="Inhaltsplatzhalter 2">
            <a:extLst>
              <a:ext uri="{FF2B5EF4-FFF2-40B4-BE49-F238E27FC236}">
                <a16:creationId xmlns:a16="http://schemas.microsoft.com/office/drawing/2014/main" id="{4A3459E2-EA13-F5BA-A211-F20062A96FB4}"/>
              </a:ext>
            </a:extLst>
          </p:cNvPr>
          <p:cNvSpPr>
            <a:spLocks noGrp="1"/>
          </p:cNvSpPr>
          <p:nvPr>
            <p:ph idx="1"/>
          </p:nvPr>
        </p:nvSpPr>
        <p:spPr>
          <a:xfrm>
            <a:off x="1341884" y="3021137"/>
            <a:ext cx="8285978" cy="2971876"/>
          </a:xfrm>
        </p:spPr>
        <p:txBody>
          <a:bodyPr rtlCol="0">
            <a:noAutofit/>
          </a:bodyPr>
          <a:lstStyle/>
          <a:p>
            <a:r>
              <a:rPr lang="de-DE" dirty="0"/>
              <a:t>Das Empfangssignal wird einer Fast Fourier Transform (FFT) unterzogen.</a:t>
            </a:r>
          </a:p>
          <a:p>
            <a:r>
              <a:rPr lang="de-DE" dirty="0"/>
              <a:t>Aus dem Spektrum entsteht das Wasserfalldiagramm, welches die Bandbelegung anzeigt.</a:t>
            </a:r>
          </a:p>
          <a:p>
            <a:endParaRPr lang="de-DE" dirty="0"/>
          </a:p>
          <a:p>
            <a:endParaRPr lang="de-DE" dirty="0"/>
          </a:p>
        </p:txBody>
      </p:sp>
      <p:sp>
        <p:nvSpPr>
          <p:cNvPr id="5" name="Rechteck 4">
            <a:extLst>
              <a:ext uri="{FF2B5EF4-FFF2-40B4-BE49-F238E27FC236}">
                <a16:creationId xmlns:a16="http://schemas.microsoft.com/office/drawing/2014/main" id="{8A2CF30F-B658-4E97-5DAF-51674D08CEA9}"/>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51AFE3C9-2C90-EB58-ED01-15D574750963}"/>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1D8D4980-3038-B1D4-7AB2-450A55958EAD}"/>
              </a:ext>
            </a:extLst>
          </p:cNvPr>
          <p:cNvSpPr txBox="1"/>
          <p:nvPr/>
        </p:nvSpPr>
        <p:spPr>
          <a:xfrm>
            <a:off x="117748" y="6551443"/>
            <a:ext cx="7632848" cy="215444"/>
          </a:xfrm>
          <a:prstGeom prst="rect">
            <a:avLst/>
          </a:prstGeom>
          <a:noFill/>
        </p:spPr>
        <p:txBody>
          <a:bodyPr wrap="square">
            <a:spAutoFit/>
          </a:bodyPr>
          <a:lstStyle/>
          <a:p>
            <a:r>
              <a:rPr lang="de-DE" sz="800" dirty="0"/>
              <a:t>Bildquelle: Herstellerbroschüre</a:t>
            </a:r>
          </a:p>
        </p:txBody>
      </p:sp>
      <p:pic>
        <p:nvPicPr>
          <p:cNvPr id="8" name="Grafik 7">
            <a:extLst>
              <a:ext uri="{FF2B5EF4-FFF2-40B4-BE49-F238E27FC236}">
                <a16:creationId xmlns:a16="http://schemas.microsoft.com/office/drawing/2014/main" id="{9C976D24-DA12-CD57-5D78-23E31595099C}"/>
              </a:ext>
            </a:extLst>
          </p:cNvPr>
          <p:cNvPicPr>
            <a:picLocks noChangeAspect="1"/>
          </p:cNvPicPr>
          <p:nvPr/>
        </p:nvPicPr>
        <p:blipFill>
          <a:blip r:embed="rId3"/>
          <a:stretch>
            <a:fillRect/>
          </a:stretch>
        </p:blipFill>
        <p:spPr>
          <a:xfrm>
            <a:off x="7966620" y="346692"/>
            <a:ext cx="3558848" cy="2004234"/>
          </a:xfrm>
          <a:prstGeom prst="rect">
            <a:avLst/>
          </a:prstGeom>
        </p:spPr>
      </p:pic>
    </p:spTree>
    <p:extLst>
      <p:ext uri="{BB962C8B-B14F-4D97-AF65-F5344CB8AC3E}">
        <p14:creationId xmlns:p14="http://schemas.microsoft.com/office/powerpoint/2010/main" val="278957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708D5-6E85-B75E-8125-26AAD85D3B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9EF5C8-8341-38EA-4BA4-5967012FC2A2}"/>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Latenz</a:t>
            </a:r>
          </a:p>
        </p:txBody>
      </p:sp>
    </p:spTree>
    <p:extLst>
      <p:ext uri="{BB962C8B-B14F-4D97-AF65-F5344CB8AC3E}">
        <p14:creationId xmlns:p14="http://schemas.microsoft.com/office/powerpoint/2010/main" val="265777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EC594-6D93-19F9-0406-E9EF9E7EC4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EDB0C5-6EA4-995A-5FAA-F287149E1BA4}"/>
              </a:ext>
            </a:extLst>
          </p:cNvPr>
          <p:cNvSpPr>
            <a:spLocks noGrp="1"/>
          </p:cNvSpPr>
          <p:nvPr>
            <p:ph type="title"/>
          </p:nvPr>
        </p:nvSpPr>
        <p:spPr>
          <a:xfrm>
            <a:off x="909836" y="23247"/>
            <a:ext cx="9753600" cy="1325562"/>
          </a:xfrm>
        </p:spPr>
        <p:txBody>
          <a:bodyPr rtlCol="0"/>
          <a:lstStyle/>
          <a:p>
            <a:r>
              <a:rPr lang="de-DE" dirty="0">
                <a:solidFill>
                  <a:srgbClr val="FF0000"/>
                </a:solidFill>
              </a:rPr>
              <a:t>Latenz</a:t>
            </a:r>
          </a:p>
        </p:txBody>
      </p:sp>
      <p:sp>
        <p:nvSpPr>
          <p:cNvPr id="3" name="Inhaltsplatzhalter 2">
            <a:extLst>
              <a:ext uri="{FF2B5EF4-FFF2-40B4-BE49-F238E27FC236}">
                <a16:creationId xmlns:a16="http://schemas.microsoft.com/office/drawing/2014/main" id="{1F12E808-7D50-CD3E-F754-B8728F51D3FE}"/>
              </a:ext>
            </a:extLst>
          </p:cNvPr>
          <p:cNvSpPr>
            <a:spLocks noGrp="1"/>
          </p:cNvSpPr>
          <p:nvPr>
            <p:ph idx="1"/>
          </p:nvPr>
        </p:nvSpPr>
        <p:spPr>
          <a:xfrm>
            <a:off x="697628" y="1371769"/>
            <a:ext cx="11099347" cy="4608284"/>
          </a:xfrm>
        </p:spPr>
        <p:txBody>
          <a:bodyPr rtlCol="0">
            <a:noAutofit/>
          </a:bodyPr>
          <a:lstStyle/>
          <a:p>
            <a:r>
              <a:rPr lang="de-DE" dirty="0"/>
              <a:t>Bei der digitalen Signalübertragung und -verarbeitung entstehen Verzögerungen.</a:t>
            </a:r>
          </a:p>
          <a:p>
            <a:r>
              <a:rPr lang="de-DE" dirty="0"/>
              <a:t>Bei der Verarbeitung von Signalen kommt es vor allem durch Zwischenspeicherung in Pufferspeichern (englisch „</a:t>
            </a:r>
            <a:r>
              <a:rPr lang="de-DE" dirty="0" err="1"/>
              <a:t>buffer</a:t>
            </a:r>
            <a:r>
              <a:rPr lang="de-DE" dirty="0"/>
              <a:t>“) und durch Filter zu Verzögerungen.</a:t>
            </a:r>
          </a:p>
          <a:p>
            <a:r>
              <a:rPr lang="de-DE" dirty="0"/>
              <a:t>Im Gegensatz zur digitalen Signalverarbeitung kommt es bei analogen Verfahren eher selten zu merkbaren Verzögerungen, da hier in der Regel keine Zwischenspeicherung stattfindet und nur vergleichsweise einfache Filter gebaut werden.</a:t>
            </a:r>
          </a:p>
          <a:p>
            <a:r>
              <a:rPr lang="de-DE" dirty="0"/>
              <a:t>Aus der Verzögerung ergibt sich eine Laufzeit zwischen Ein- und Ausgang einer Verarbeitungsstufe. Diese Laufzeit wird als Latenz bezeichnet und in Sekunden gemessen.</a:t>
            </a:r>
          </a:p>
        </p:txBody>
      </p:sp>
      <p:sp>
        <p:nvSpPr>
          <p:cNvPr id="5" name="Rechteck 4">
            <a:extLst>
              <a:ext uri="{FF2B5EF4-FFF2-40B4-BE49-F238E27FC236}">
                <a16:creationId xmlns:a16="http://schemas.microsoft.com/office/drawing/2014/main" id="{21048F0E-11BB-316B-CE1E-4793303AD9A3}"/>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51FDDE12-F05F-C98D-0506-045BD0F6618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1DDCAD37-3AB4-AFEE-8750-3A3BB9DD7F8D}"/>
              </a:ext>
            </a:extLst>
          </p:cNvPr>
          <p:cNvSpPr txBox="1"/>
          <p:nvPr/>
        </p:nvSpPr>
        <p:spPr>
          <a:xfrm>
            <a:off x="31908" y="6381328"/>
            <a:ext cx="7632848" cy="646331"/>
          </a:xfrm>
          <a:prstGeom prst="rect">
            <a:avLst/>
          </a:prstGeom>
          <a:noFill/>
        </p:spPr>
        <p:txBody>
          <a:bodyPr wrap="square">
            <a:spAutoFit/>
          </a:bodyPr>
          <a:lstStyle/>
          <a:p>
            <a:r>
              <a:rPr lang="de-DE" dirty="0">
                <a:hlinkClick r:id="rId3"/>
              </a:rPr>
              <a:t>https://50ohm.de/NEA_latenz.html</a:t>
            </a:r>
            <a:endParaRPr lang="de-DE" dirty="0"/>
          </a:p>
          <a:p>
            <a:endParaRPr lang="de-DE" dirty="0"/>
          </a:p>
        </p:txBody>
      </p:sp>
    </p:spTree>
    <p:extLst>
      <p:ext uri="{BB962C8B-B14F-4D97-AF65-F5344CB8AC3E}">
        <p14:creationId xmlns:p14="http://schemas.microsoft.com/office/powerpoint/2010/main" val="355923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CE7B3-47E2-8F80-C923-71475C3409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C5DF6D-2199-C236-366B-40FB5EB17AB3}"/>
              </a:ext>
            </a:extLst>
          </p:cNvPr>
          <p:cNvSpPr>
            <a:spLocks noGrp="1"/>
          </p:cNvSpPr>
          <p:nvPr>
            <p:ph type="title"/>
          </p:nvPr>
        </p:nvSpPr>
        <p:spPr>
          <a:xfrm>
            <a:off x="909836" y="23247"/>
            <a:ext cx="9753600" cy="1325562"/>
          </a:xfrm>
        </p:spPr>
        <p:txBody>
          <a:bodyPr rtlCol="0"/>
          <a:lstStyle/>
          <a:p>
            <a:r>
              <a:rPr lang="de-DE" dirty="0">
                <a:solidFill>
                  <a:srgbClr val="FF0000"/>
                </a:solidFill>
              </a:rPr>
              <a:t>Sampling I</a:t>
            </a:r>
          </a:p>
        </p:txBody>
      </p:sp>
      <p:sp>
        <p:nvSpPr>
          <p:cNvPr id="3" name="Inhaltsplatzhalter 2">
            <a:extLst>
              <a:ext uri="{FF2B5EF4-FFF2-40B4-BE49-F238E27FC236}">
                <a16:creationId xmlns:a16="http://schemas.microsoft.com/office/drawing/2014/main" id="{D18F3953-7962-CF60-23B6-7A2055DA8211}"/>
              </a:ext>
            </a:extLst>
          </p:cNvPr>
          <p:cNvSpPr>
            <a:spLocks noGrp="1"/>
          </p:cNvSpPr>
          <p:nvPr>
            <p:ph idx="1"/>
          </p:nvPr>
        </p:nvSpPr>
        <p:spPr>
          <a:xfrm>
            <a:off x="635626" y="1556792"/>
            <a:ext cx="11099347" cy="4739544"/>
          </a:xfrm>
        </p:spPr>
        <p:txBody>
          <a:bodyPr rtlCol="0">
            <a:noAutofit/>
          </a:bodyPr>
          <a:lstStyle/>
          <a:p>
            <a:r>
              <a:rPr lang="de-DE" dirty="0"/>
              <a:t>Man bezeichnet den Prozess der ein analoges Signal mittels Analog-Digital-Umsetzung in ein digitales Signal zu wandeln als Sampling.</a:t>
            </a:r>
          </a:p>
          <a:p>
            <a:r>
              <a:rPr lang="de-DE" dirty="0"/>
              <a:t>Da analoge Signale zeitlich fortlaufend sind, werden diese als </a:t>
            </a:r>
            <a:r>
              <a:rPr lang="de-DE" dirty="0">
                <a:solidFill>
                  <a:srgbClr val="0070C0"/>
                </a:solidFill>
              </a:rPr>
              <a:t>zeitkontinuierlich</a:t>
            </a:r>
            <a:r>
              <a:rPr lang="de-DE" dirty="0"/>
              <a:t> bezeichnet.</a:t>
            </a:r>
          </a:p>
          <a:p>
            <a:r>
              <a:rPr lang="de-DE" dirty="0"/>
              <a:t>Im Gegensatz hierzu bezeichnet man Samples, die nur eine definierte zeitliche Auflösung eines Signals ermöglichen als </a:t>
            </a:r>
            <a:r>
              <a:rPr lang="de-DE" dirty="0">
                <a:solidFill>
                  <a:srgbClr val="0070C0"/>
                </a:solidFill>
              </a:rPr>
              <a:t>zeitdiskret.</a:t>
            </a:r>
          </a:p>
          <a:p>
            <a:r>
              <a:rPr lang="de-DE" dirty="0"/>
              <a:t>Die Geschwindigkeit mit der ein A/D-Umsetzer die Abtastung eines analogen Signals vornimmt wird als Samplingrate bezeichnet.</a:t>
            </a:r>
          </a:p>
          <a:p>
            <a:r>
              <a:rPr lang="de-DE" dirty="0"/>
              <a:t>Die Samplingrate ist also die Anzahl der Abtastungen, die pro Zeiteinheit vorgenommen werden, und wird z.B. in </a:t>
            </a:r>
            <a:r>
              <a:rPr lang="de-DE" dirty="0" err="1"/>
              <a:t>ksps</a:t>
            </a:r>
            <a:r>
              <a:rPr lang="de-DE" dirty="0"/>
              <a:t> (</a:t>
            </a:r>
            <a:r>
              <a:rPr lang="de-DE" dirty="0" err="1"/>
              <a:t>kilosamples</a:t>
            </a:r>
            <a:r>
              <a:rPr lang="de-DE" dirty="0"/>
              <a:t> per </a:t>
            </a:r>
            <a:r>
              <a:rPr lang="de-DE" dirty="0" err="1"/>
              <a:t>second</a:t>
            </a:r>
            <a:r>
              <a:rPr lang="de-DE" dirty="0"/>
              <a:t>) ausgedrückt.</a:t>
            </a:r>
          </a:p>
          <a:p>
            <a:pPr marL="45720" indent="0">
              <a:buNone/>
            </a:pPr>
            <a:endParaRPr lang="de-DE" dirty="0"/>
          </a:p>
        </p:txBody>
      </p:sp>
      <p:sp>
        <p:nvSpPr>
          <p:cNvPr id="5" name="Rechteck 4">
            <a:extLst>
              <a:ext uri="{FF2B5EF4-FFF2-40B4-BE49-F238E27FC236}">
                <a16:creationId xmlns:a16="http://schemas.microsoft.com/office/drawing/2014/main" id="{12112F38-C840-582D-E2F4-9488AB132FDD}"/>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48151B10-CCEB-FF70-6FB6-7AF14A245C8D}"/>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D55C122C-E04A-04D8-6B14-293394F2ADA0}"/>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https://50ohm.de/NEA_sampling.html</a:t>
            </a:r>
            <a:endParaRPr lang="de-DE" dirty="0"/>
          </a:p>
          <a:p>
            <a:endParaRPr lang="de-DE" dirty="0"/>
          </a:p>
        </p:txBody>
      </p:sp>
    </p:spTree>
    <p:extLst>
      <p:ext uri="{BB962C8B-B14F-4D97-AF65-F5344CB8AC3E}">
        <p14:creationId xmlns:p14="http://schemas.microsoft.com/office/powerpoint/2010/main" val="341166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5E3D6-0508-CC11-7714-9B39EAD102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4A1144-6430-58C3-3243-6F2ECE8A98FB}"/>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Digitale Filter</a:t>
            </a:r>
          </a:p>
        </p:txBody>
      </p:sp>
    </p:spTree>
    <p:extLst>
      <p:ext uri="{BB962C8B-B14F-4D97-AF65-F5344CB8AC3E}">
        <p14:creationId xmlns:p14="http://schemas.microsoft.com/office/powerpoint/2010/main" val="137971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231CD-4E8D-F4CC-1DA4-625D4F4A6E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52FCE5-F913-3309-60FD-29BFB952EDE4}"/>
              </a:ext>
            </a:extLst>
          </p:cNvPr>
          <p:cNvSpPr>
            <a:spLocks noGrp="1"/>
          </p:cNvSpPr>
          <p:nvPr>
            <p:ph type="title"/>
          </p:nvPr>
        </p:nvSpPr>
        <p:spPr>
          <a:xfrm>
            <a:off x="909836" y="23247"/>
            <a:ext cx="9753600" cy="1325562"/>
          </a:xfrm>
        </p:spPr>
        <p:txBody>
          <a:bodyPr rtlCol="0"/>
          <a:lstStyle/>
          <a:p>
            <a:r>
              <a:rPr lang="de-DE" dirty="0">
                <a:solidFill>
                  <a:srgbClr val="FF0000"/>
                </a:solidFill>
              </a:rPr>
              <a:t>Digitale Filter I</a:t>
            </a:r>
          </a:p>
        </p:txBody>
      </p:sp>
      <p:sp>
        <p:nvSpPr>
          <p:cNvPr id="3" name="Inhaltsplatzhalter 2">
            <a:extLst>
              <a:ext uri="{FF2B5EF4-FFF2-40B4-BE49-F238E27FC236}">
                <a16:creationId xmlns:a16="http://schemas.microsoft.com/office/drawing/2014/main" id="{8A836050-A167-EFBC-CB29-C7F0C466EB42}"/>
              </a:ext>
            </a:extLst>
          </p:cNvPr>
          <p:cNvSpPr>
            <a:spLocks noGrp="1"/>
          </p:cNvSpPr>
          <p:nvPr>
            <p:ph idx="1"/>
          </p:nvPr>
        </p:nvSpPr>
        <p:spPr>
          <a:xfrm>
            <a:off x="697139" y="1764504"/>
            <a:ext cx="11099347" cy="4184776"/>
          </a:xfrm>
        </p:spPr>
        <p:txBody>
          <a:bodyPr rtlCol="0">
            <a:noAutofit/>
          </a:bodyPr>
          <a:lstStyle/>
          <a:p>
            <a:r>
              <a:rPr lang="de-DE" dirty="0"/>
              <a:t>Ein wesentlicher Vorteil der digitalen Verarbeitung von Signalen besteht darin, dass die digital vorliegenden Informationen nahezu beliebig bearbeitet werden können.</a:t>
            </a:r>
          </a:p>
          <a:p>
            <a:r>
              <a:rPr lang="de-DE" dirty="0"/>
              <a:t>Einfache digitale Filter, wie Tief-, Band- oder Hochpässe, lassen sich dabei auf zwei unterschiedliche Arten ausführen.</a:t>
            </a:r>
          </a:p>
        </p:txBody>
      </p:sp>
      <p:sp>
        <p:nvSpPr>
          <p:cNvPr id="5" name="Rechteck 4">
            <a:extLst>
              <a:ext uri="{FF2B5EF4-FFF2-40B4-BE49-F238E27FC236}">
                <a16:creationId xmlns:a16="http://schemas.microsoft.com/office/drawing/2014/main" id="{DA248886-7A86-E15A-2A52-E3AC379AAE58}"/>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001BE5D8-0E9B-2DBF-049B-27A61EDC567E}"/>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88B5E378-F352-8134-8C7E-936BFB498F7A}"/>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https://50ohm.de/NEA_digitale_filter.html</a:t>
            </a:r>
            <a:endParaRPr lang="de-DE" dirty="0"/>
          </a:p>
          <a:p>
            <a:endParaRPr lang="de-DE" dirty="0"/>
          </a:p>
        </p:txBody>
      </p:sp>
    </p:spTree>
    <p:extLst>
      <p:ext uri="{BB962C8B-B14F-4D97-AF65-F5344CB8AC3E}">
        <p14:creationId xmlns:p14="http://schemas.microsoft.com/office/powerpoint/2010/main" val="340534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756DC-DE58-8F59-3636-BE2EB563E3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C8D8B3-CDE2-B145-CD05-7DC4F0D5AEC2}"/>
              </a:ext>
            </a:extLst>
          </p:cNvPr>
          <p:cNvSpPr>
            <a:spLocks noGrp="1"/>
          </p:cNvSpPr>
          <p:nvPr>
            <p:ph type="title"/>
          </p:nvPr>
        </p:nvSpPr>
        <p:spPr>
          <a:xfrm>
            <a:off x="909836" y="23247"/>
            <a:ext cx="9753600" cy="1325562"/>
          </a:xfrm>
        </p:spPr>
        <p:txBody>
          <a:bodyPr rtlCol="0"/>
          <a:lstStyle/>
          <a:p>
            <a:r>
              <a:rPr lang="de-DE" dirty="0">
                <a:solidFill>
                  <a:srgbClr val="FF0000"/>
                </a:solidFill>
              </a:rPr>
              <a:t>Digitale Filter II</a:t>
            </a:r>
          </a:p>
        </p:txBody>
      </p:sp>
      <p:sp>
        <p:nvSpPr>
          <p:cNvPr id="3" name="Inhaltsplatzhalter 2">
            <a:extLst>
              <a:ext uri="{FF2B5EF4-FFF2-40B4-BE49-F238E27FC236}">
                <a16:creationId xmlns:a16="http://schemas.microsoft.com/office/drawing/2014/main" id="{0242C034-E277-8006-7E12-F73AE4EB90C3}"/>
              </a:ext>
            </a:extLst>
          </p:cNvPr>
          <p:cNvSpPr>
            <a:spLocks noGrp="1"/>
          </p:cNvSpPr>
          <p:nvPr>
            <p:ph idx="1"/>
          </p:nvPr>
        </p:nvSpPr>
        <p:spPr>
          <a:xfrm>
            <a:off x="697628" y="1421388"/>
            <a:ext cx="11099347" cy="3447772"/>
          </a:xfrm>
        </p:spPr>
        <p:txBody>
          <a:bodyPr rtlCol="0">
            <a:noAutofit/>
          </a:bodyPr>
          <a:lstStyle/>
          <a:p>
            <a:pPr lvl="1"/>
            <a:r>
              <a:rPr lang="de-DE" dirty="0"/>
              <a:t>FIR-Filter (Finite </a:t>
            </a:r>
            <a:r>
              <a:rPr lang="de-DE" dirty="0" err="1"/>
              <a:t>impulse</a:t>
            </a:r>
            <a:r>
              <a:rPr lang="de-DE" dirty="0"/>
              <a:t> </a:t>
            </a:r>
            <a:r>
              <a:rPr lang="de-DE" dirty="0" err="1"/>
              <a:t>response</a:t>
            </a:r>
            <a:r>
              <a:rPr lang="de-DE" dirty="0"/>
              <a:t>):</a:t>
            </a:r>
            <a:br>
              <a:rPr lang="de-DE" dirty="0"/>
            </a:br>
            <a:r>
              <a:rPr lang="de-DE" dirty="0"/>
              <a:t>Die Bezeichnung „finite“ (zu Deutsch endlich) besagt, dass nur eine begrenzte Menge an Eingangssamples für die Berechnung eines jeden Ausgangssamples herangezogen wird.</a:t>
            </a:r>
          </a:p>
          <a:p>
            <a:pPr lvl="2"/>
            <a:r>
              <a:rPr lang="de-DE" dirty="0">
                <a:sym typeface="Wingdings" panose="05000000000000000000" pitchFamily="2" charset="2"/>
              </a:rPr>
              <a:t>Keine Phasenverzerrung</a:t>
            </a:r>
          </a:p>
          <a:p>
            <a:pPr lvl="2"/>
            <a:r>
              <a:rPr lang="de-DE" dirty="0">
                <a:sym typeface="Wingdings" panose="05000000000000000000" pitchFamily="2" charset="2"/>
              </a:rPr>
              <a:t>Hohe Stabilität</a:t>
            </a:r>
          </a:p>
          <a:p>
            <a:pPr lvl="2"/>
            <a:r>
              <a:rPr lang="de-DE" dirty="0">
                <a:sym typeface="Wingdings" panose="05000000000000000000" pitchFamily="2" charset="2"/>
              </a:rPr>
              <a:t>Geringere Steilheit der Filter-</a:t>
            </a:r>
          </a:p>
          <a:p>
            <a:pPr marL="502920" lvl="2" indent="0">
              <a:buNone/>
            </a:pPr>
            <a:r>
              <a:rPr lang="de-DE" dirty="0">
                <a:sym typeface="Wingdings" panose="05000000000000000000" pitchFamily="2" charset="2"/>
              </a:rPr>
              <a:t>   Kurven</a:t>
            </a:r>
          </a:p>
          <a:p>
            <a:pPr lvl="2"/>
            <a:r>
              <a:rPr lang="de-DE" dirty="0"/>
              <a:t>Geringer Realisierungs-</a:t>
            </a:r>
          </a:p>
          <a:p>
            <a:pPr marL="502920" lvl="2" indent="0">
              <a:buNone/>
            </a:pPr>
            <a:r>
              <a:rPr lang="de-DE" dirty="0"/>
              <a:t>   aufwand</a:t>
            </a:r>
          </a:p>
          <a:p>
            <a:pPr lvl="2"/>
            <a:r>
              <a:rPr lang="de-DE" dirty="0"/>
              <a:t>Höhere Latenz</a:t>
            </a:r>
          </a:p>
          <a:p>
            <a:endParaRPr lang="de-DE" dirty="0"/>
          </a:p>
        </p:txBody>
      </p:sp>
      <p:sp>
        <p:nvSpPr>
          <p:cNvPr id="5" name="Rechteck 4">
            <a:extLst>
              <a:ext uri="{FF2B5EF4-FFF2-40B4-BE49-F238E27FC236}">
                <a16:creationId xmlns:a16="http://schemas.microsoft.com/office/drawing/2014/main" id="{5BFFDF2E-3D69-D752-2908-E461044B8A37}"/>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533B481D-8680-F77D-5BA9-09D07652C9F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D7A184D8-E456-9AFD-F081-1617DC65BD3F}"/>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https://50ohm.de/NEA_digitale_filter.html</a:t>
            </a:r>
            <a:endParaRPr lang="de-DE" dirty="0"/>
          </a:p>
          <a:p>
            <a:endParaRPr lang="de-DE" dirty="0"/>
          </a:p>
        </p:txBody>
      </p:sp>
      <p:pic>
        <p:nvPicPr>
          <p:cNvPr id="10" name="Grafik 9" descr="Ein Bild, das Diagramm, Text, Design enthält.&#10;&#10;Automatisch generierte Beschreibung">
            <a:extLst>
              <a:ext uri="{FF2B5EF4-FFF2-40B4-BE49-F238E27FC236}">
                <a16:creationId xmlns:a16="http://schemas.microsoft.com/office/drawing/2014/main" id="{D5EE9BF4-3E39-70F6-CA76-4DD7FEF60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713" y="2636912"/>
            <a:ext cx="6942262" cy="3334779"/>
          </a:xfrm>
          <a:prstGeom prst="rect">
            <a:avLst/>
          </a:prstGeom>
        </p:spPr>
      </p:pic>
    </p:spTree>
    <p:extLst>
      <p:ext uri="{BB962C8B-B14F-4D97-AF65-F5344CB8AC3E}">
        <p14:creationId xmlns:p14="http://schemas.microsoft.com/office/powerpoint/2010/main" val="104036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8F815-B83C-A596-F658-30ED7402268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89A987-DE50-66E4-E42D-4BAADAC07B87}"/>
              </a:ext>
            </a:extLst>
          </p:cNvPr>
          <p:cNvSpPr>
            <a:spLocks noGrp="1"/>
          </p:cNvSpPr>
          <p:nvPr>
            <p:ph type="title"/>
          </p:nvPr>
        </p:nvSpPr>
        <p:spPr>
          <a:xfrm>
            <a:off x="909836" y="23247"/>
            <a:ext cx="9753600" cy="1325562"/>
          </a:xfrm>
        </p:spPr>
        <p:txBody>
          <a:bodyPr rtlCol="0"/>
          <a:lstStyle/>
          <a:p>
            <a:r>
              <a:rPr lang="de-DE" dirty="0">
                <a:solidFill>
                  <a:srgbClr val="FF0000"/>
                </a:solidFill>
              </a:rPr>
              <a:t>Digitale Filter II</a:t>
            </a:r>
          </a:p>
        </p:txBody>
      </p:sp>
      <p:sp>
        <p:nvSpPr>
          <p:cNvPr id="3" name="Inhaltsplatzhalter 2">
            <a:extLst>
              <a:ext uri="{FF2B5EF4-FFF2-40B4-BE49-F238E27FC236}">
                <a16:creationId xmlns:a16="http://schemas.microsoft.com/office/drawing/2014/main" id="{F912D64A-F6BF-D6AB-2E7B-FF8E4A6590F2}"/>
              </a:ext>
            </a:extLst>
          </p:cNvPr>
          <p:cNvSpPr>
            <a:spLocks noGrp="1"/>
          </p:cNvSpPr>
          <p:nvPr>
            <p:ph idx="1"/>
          </p:nvPr>
        </p:nvSpPr>
        <p:spPr>
          <a:xfrm>
            <a:off x="544738" y="1578282"/>
            <a:ext cx="11099347" cy="2861751"/>
          </a:xfrm>
        </p:spPr>
        <p:txBody>
          <a:bodyPr rtlCol="0">
            <a:noAutofit/>
          </a:bodyPr>
          <a:lstStyle/>
          <a:p>
            <a:pPr lvl="1"/>
            <a:r>
              <a:rPr lang="de-DE" dirty="0"/>
              <a:t>IIR-Filter (Infinite </a:t>
            </a:r>
            <a:r>
              <a:rPr lang="de-DE" dirty="0" err="1"/>
              <a:t>impulse</a:t>
            </a:r>
            <a:r>
              <a:rPr lang="de-DE" dirty="0"/>
              <a:t> </a:t>
            </a:r>
            <a:r>
              <a:rPr lang="de-DE" dirty="0" err="1"/>
              <a:t>response</a:t>
            </a:r>
            <a:r>
              <a:rPr lang="de-DE" dirty="0"/>
              <a:t>): </a:t>
            </a:r>
            <a:br>
              <a:rPr lang="de-DE" dirty="0"/>
            </a:br>
            <a:r>
              <a:rPr lang="de-DE" dirty="0"/>
              <a:t>Diese berücksichtigen mittels Rückkopplung hingegen alle bisherigen Eingangssamples für die Berechnung eines Ausgangssamples.</a:t>
            </a:r>
          </a:p>
          <a:p>
            <a:pPr lvl="2"/>
            <a:r>
              <a:rPr lang="de-DE" dirty="0">
                <a:sym typeface="Wingdings" panose="05000000000000000000" pitchFamily="2" charset="2"/>
              </a:rPr>
              <a:t>Phasenverzerrung </a:t>
            </a:r>
          </a:p>
          <a:p>
            <a:pPr lvl="2"/>
            <a:r>
              <a:rPr lang="de-DE" dirty="0">
                <a:sym typeface="Wingdings" panose="05000000000000000000" pitchFamily="2" charset="2"/>
              </a:rPr>
              <a:t>Weniger stabil</a:t>
            </a:r>
          </a:p>
          <a:p>
            <a:pPr lvl="2"/>
            <a:r>
              <a:rPr lang="de-DE" dirty="0">
                <a:sym typeface="Wingdings" panose="05000000000000000000" pitchFamily="2" charset="2"/>
              </a:rPr>
              <a:t>Höherer Realisierungsaufwand </a:t>
            </a:r>
          </a:p>
          <a:p>
            <a:pPr lvl="2"/>
            <a:r>
              <a:rPr lang="de-DE" dirty="0">
                <a:sym typeface="Wingdings" panose="05000000000000000000" pitchFamily="2" charset="2"/>
              </a:rPr>
              <a:t>Steilere Filterkurven </a:t>
            </a:r>
          </a:p>
          <a:p>
            <a:pPr lvl="2"/>
            <a:r>
              <a:rPr lang="de-DE" dirty="0"/>
              <a:t>Niedrige Latenz, eignet sich </a:t>
            </a:r>
          </a:p>
          <a:p>
            <a:pPr marL="502920" lvl="2" indent="0">
              <a:buNone/>
            </a:pPr>
            <a:r>
              <a:rPr lang="de-DE" dirty="0"/>
              <a:t>   für schnelle HF-Anwendungen</a:t>
            </a:r>
          </a:p>
          <a:p>
            <a:endParaRPr lang="de-DE" dirty="0"/>
          </a:p>
        </p:txBody>
      </p:sp>
      <p:sp>
        <p:nvSpPr>
          <p:cNvPr id="5" name="Rechteck 4">
            <a:extLst>
              <a:ext uri="{FF2B5EF4-FFF2-40B4-BE49-F238E27FC236}">
                <a16:creationId xmlns:a16="http://schemas.microsoft.com/office/drawing/2014/main" id="{F4A9E0EE-7C7C-9E25-6432-8BCEC9283251}"/>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4B15C3E2-FFC8-647E-14C2-53E1384FA32D}"/>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B8BB2F7-D5D2-8AC5-8DB7-A8BF0034037B}"/>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https://50ohm.de/NEA_digitale_filter.html</a:t>
            </a:r>
            <a:endParaRPr lang="de-DE" dirty="0"/>
          </a:p>
          <a:p>
            <a:endParaRPr lang="de-DE" dirty="0"/>
          </a:p>
        </p:txBody>
      </p:sp>
      <p:pic>
        <p:nvPicPr>
          <p:cNvPr id="8" name="Grafik 7" descr="Ein Bild, das Text, Diagramm, Reihe, weiß enthält.&#10;&#10;Automatisch generierte Beschreibung">
            <a:extLst>
              <a:ext uri="{FF2B5EF4-FFF2-40B4-BE49-F238E27FC236}">
                <a16:creationId xmlns:a16="http://schemas.microsoft.com/office/drawing/2014/main" id="{79B0A009-EB86-6763-01FF-2CD75FEAF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340" y="2680241"/>
            <a:ext cx="5955922" cy="3616095"/>
          </a:xfrm>
          <a:prstGeom prst="rect">
            <a:avLst/>
          </a:prstGeom>
        </p:spPr>
      </p:pic>
    </p:spTree>
    <p:extLst>
      <p:ext uri="{BB962C8B-B14F-4D97-AF65-F5344CB8AC3E}">
        <p14:creationId xmlns:p14="http://schemas.microsoft.com/office/powerpoint/2010/main" val="372489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0469-BFAA-CEF1-B090-0412C87FEB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AB769E2-1519-D02E-882B-167E29F38427}"/>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I/Q-Verfahren</a:t>
            </a:r>
          </a:p>
        </p:txBody>
      </p:sp>
    </p:spTree>
    <p:extLst>
      <p:ext uri="{BB962C8B-B14F-4D97-AF65-F5344CB8AC3E}">
        <p14:creationId xmlns:p14="http://schemas.microsoft.com/office/powerpoint/2010/main" val="233612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F4CD7-C486-E8D4-85F4-27682F057A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3D7507-BF76-B8C1-408B-3D21BECA6698}"/>
              </a:ext>
            </a:extLst>
          </p:cNvPr>
          <p:cNvSpPr>
            <a:spLocks noGrp="1"/>
          </p:cNvSpPr>
          <p:nvPr>
            <p:ph type="title"/>
          </p:nvPr>
        </p:nvSpPr>
        <p:spPr>
          <a:xfrm>
            <a:off x="909836" y="23247"/>
            <a:ext cx="9753600" cy="1325562"/>
          </a:xfrm>
        </p:spPr>
        <p:txBody>
          <a:bodyPr rtlCol="0"/>
          <a:lstStyle/>
          <a:p>
            <a:r>
              <a:rPr lang="de-DE" dirty="0">
                <a:solidFill>
                  <a:srgbClr val="FF0000"/>
                </a:solidFill>
              </a:rPr>
              <a:t>I/Q-Verfahren I</a:t>
            </a:r>
          </a:p>
        </p:txBody>
      </p:sp>
      <p:sp>
        <p:nvSpPr>
          <p:cNvPr id="3" name="Inhaltsplatzhalter 2">
            <a:extLst>
              <a:ext uri="{FF2B5EF4-FFF2-40B4-BE49-F238E27FC236}">
                <a16:creationId xmlns:a16="http://schemas.microsoft.com/office/drawing/2014/main" id="{96CE57C0-CBFA-AFFE-B615-5F5B728D6893}"/>
              </a:ext>
            </a:extLst>
          </p:cNvPr>
          <p:cNvSpPr>
            <a:spLocks noGrp="1"/>
          </p:cNvSpPr>
          <p:nvPr>
            <p:ph idx="1"/>
          </p:nvPr>
        </p:nvSpPr>
        <p:spPr>
          <a:xfrm>
            <a:off x="544738" y="1700284"/>
            <a:ext cx="11099347" cy="4248996"/>
          </a:xfrm>
        </p:spPr>
        <p:txBody>
          <a:bodyPr rtlCol="0">
            <a:noAutofit/>
          </a:bodyPr>
          <a:lstStyle/>
          <a:p>
            <a:r>
              <a:rPr lang="de-DE" dirty="0"/>
              <a:t>Das I/Q-Verfahren ermöglicht es, Sinus-Signale beliebiger Amplitude und Phase zu erzeugen.</a:t>
            </a:r>
          </a:p>
          <a:p>
            <a:r>
              <a:rPr lang="de-DE" dirty="0"/>
              <a:t>Das passiert mit Hilfe von zwei Trägern derselben Frequenz.</a:t>
            </a:r>
          </a:p>
          <a:p>
            <a:r>
              <a:rPr lang="de-DE" dirty="0"/>
              <a:t>Einer der beiden Träger muss dabei um 90 ° phasenverschoben sein, also „in Quadratur“.</a:t>
            </a:r>
          </a:p>
          <a:p>
            <a:r>
              <a:rPr lang="de-DE" dirty="0"/>
              <a:t>Das eine Signal wird als I (für In-Phase </a:t>
            </a:r>
            <a:r>
              <a:rPr lang="de-DE" dirty="0" err="1"/>
              <a:t>Component</a:t>
            </a:r>
            <a:r>
              <a:rPr lang="de-DE" dirty="0"/>
              <a:t>) und das andere Signal als Q (für </a:t>
            </a:r>
            <a:r>
              <a:rPr lang="de-DE" dirty="0" err="1"/>
              <a:t>Quadrature</a:t>
            </a:r>
            <a:r>
              <a:rPr lang="de-DE" dirty="0"/>
              <a:t> Phase </a:t>
            </a:r>
            <a:r>
              <a:rPr lang="de-DE" dirty="0" err="1"/>
              <a:t>Component</a:t>
            </a:r>
            <a:r>
              <a:rPr lang="de-DE" dirty="0"/>
              <a:t>) bezeichnet. </a:t>
            </a:r>
          </a:p>
          <a:p>
            <a:r>
              <a:rPr lang="de-DE" dirty="0"/>
              <a:t>Das neue Sinus-Signal wird erzeugt indem die beiden Träger zuerst jeweils mit einer eigenen Information amplitudenmoduliert werden und danach summiert werden.</a:t>
            </a:r>
          </a:p>
          <a:p>
            <a:endParaRPr lang="de-DE" dirty="0"/>
          </a:p>
        </p:txBody>
      </p:sp>
      <p:sp>
        <p:nvSpPr>
          <p:cNvPr id="5" name="Rechteck 4">
            <a:extLst>
              <a:ext uri="{FF2B5EF4-FFF2-40B4-BE49-F238E27FC236}">
                <a16:creationId xmlns:a16="http://schemas.microsoft.com/office/drawing/2014/main" id="{84E6392F-59C2-7FD2-F9F2-B705E1EF76F3}"/>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ACB383E5-1B58-8042-1CD5-74B57BA01905}"/>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C850DAA6-6EE3-D12A-8748-C210FE52E9DF}"/>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https://50ohm.de/NEA_iq_verfahren.html</a:t>
            </a:r>
            <a:endParaRPr lang="de-DE" dirty="0"/>
          </a:p>
          <a:p>
            <a:endParaRPr lang="de-DE" dirty="0"/>
          </a:p>
        </p:txBody>
      </p:sp>
    </p:spTree>
    <p:extLst>
      <p:ext uri="{BB962C8B-B14F-4D97-AF65-F5344CB8AC3E}">
        <p14:creationId xmlns:p14="http://schemas.microsoft.com/office/powerpoint/2010/main" val="341599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A21BE-43E6-91E9-35D7-DB4EDC18B1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859C39-F1B3-63C8-48CD-D89DAC529C05}"/>
              </a:ext>
            </a:extLst>
          </p:cNvPr>
          <p:cNvSpPr>
            <a:spLocks noGrp="1"/>
          </p:cNvSpPr>
          <p:nvPr>
            <p:ph type="title"/>
          </p:nvPr>
        </p:nvSpPr>
        <p:spPr>
          <a:xfrm>
            <a:off x="909836" y="23247"/>
            <a:ext cx="9753600" cy="1325562"/>
          </a:xfrm>
        </p:spPr>
        <p:txBody>
          <a:bodyPr rtlCol="0"/>
          <a:lstStyle/>
          <a:p>
            <a:r>
              <a:rPr lang="de-DE" dirty="0">
                <a:solidFill>
                  <a:srgbClr val="FF0000"/>
                </a:solidFill>
              </a:rPr>
              <a:t>I/Q-Verfahren II</a:t>
            </a:r>
          </a:p>
        </p:txBody>
      </p:sp>
      <p:sp>
        <p:nvSpPr>
          <p:cNvPr id="5" name="Rechteck 4">
            <a:extLst>
              <a:ext uri="{FF2B5EF4-FFF2-40B4-BE49-F238E27FC236}">
                <a16:creationId xmlns:a16="http://schemas.microsoft.com/office/drawing/2014/main" id="{8C96075E-AB46-8808-CEA6-EDF31C1DF1FF}"/>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962B1200-0E57-A2E6-BB8F-662636BAE533}"/>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C99A1D3B-669E-DA8C-B94D-B22F27E19450}"/>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https://50ohm.de/NEA_iq_verfahren.html</a:t>
            </a:r>
            <a:endParaRPr lang="de-DE" dirty="0"/>
          </a:p>
          <a:p>
            <a:endParaRPr lang="de-DE" dirty="0"/>
          </a:p>
        </p:txBody>
      </p:sp>
      <p:pic>
        <p:nvPicPr>
          <p:cNvPr id="10" name="Grafik 9">
            <a:extLst>
              <a:ext uri="{FF2B5EF4-FFF2-40B4-BE49-F238E27FC236}">
                <a16:creationId xmlns:a16="http://schemas.microsoft.com/office/drawing/2014/main" id="{41E26F53-03A2-5254-3BEB-F53D8B62B244}"/>
              </a:ext>
            </a:extLst>
          </p:cNvPr>
          <p:cNvPicPr>
            <a:picLocks noChangeAspect="1"/>
          </p:cNvPicPr>
          <p:nvPr/>
        </p:nvPicPr>
        <p:blipFill>
          <a:blip r:embed="rId4"/>
          <a:stretch>
            <a:fillRect/>
          </a:stretch>
        </p:blipFill>
        <p:spPr>
          <a:xfrm>
            <a:off x="1053852" y="1484784"/>
            <a:ext cx="4218279" cy="4556644"/>
          </a:xfrm>
          <a:prstGeom prst="rect">
            <a:avLst/>
          </a:prstGeom>
        </p:spPr>
      </p:pic>
      <p:sp>
        <p:nvSpPr>
          <p:cNvPr id="3" name="Textfeld 2">
            <a:extLst>
              <a:ext uri="{FF2B5EF4-FFF2-40B4-BE49-F238E27FC236}">
                <a16:creationId xmlns:a16="http://schemas.microsoft.com/office/drawing/2014/main" id="{4D32F166-5A38-B20E-CFF0-7821A42F4C04}"/>
              </a:ext>
            </a:extLst>
          </p:cNvPr>
          <p:cNvSpPr txBox="1"/>
          <p:nvPr/>
        </p:nvSpPr>
        <p:spPr>
          <a:xfrm>
            <a:off x="5942013" y="3429000"/>
            <a:ext cx="5482591" cy="369332"/>
          </a:xfrm>
          <a:prstGeom prst="rect">
            <a:avLst/>
          </a:prstGeom>
          <a:noFill/>
        </p:spPr>
        <p:txBody>
          <a:bodyPr wrap="none" rtlCol="0">
            <a:spAutoFit/>
          </a:bodyPr>
          <a:lstStyle/>
          <a:p>
            <a:pPr>
              <a:lnSpc>
                <a:spcPct val="90000"/>
              </a:lnSpc>
            </a:pPr>
            <a:r>
              <a:rPr lang="de-DE" sz="2000" dirty="0"/>
              <a:t>Bei 50ohm.de gibt es eine Simulation dazu.</a:t>
            </a:r>
          </a:p>
        </p:txBody>
      </p:sp>
    </p:spTree>
    <p:extLst>
      <p:ext uri="{BB962C8B-B14F-4D97-AF65-F5344CB8AC3E}">
        <p14:creationId xmlns:p14="http://schemas.microsoft.com/office/powerpoint/2010/main" val="402358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8B3E5-58C2-C6D6-15E3-73E35E6B5A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27D16E-5B83-55F9-21AE-19ADC907C693}"/>
              </a:ext>
            </a:extLst>
          </p:cNvPr>
          <p:cNvSpPr>
            <a:spLocks noGrp="1"/>
          </p:cNvSpPr>
          <p:nvPr>
            <p:ph type="title"/>
          </p:nvPr>
        </p:nvSpPr>
        <p:spPr>
          <a:xfrm>
            <a:off x="909836" y="23247"/>
            <a:ext cx="9753600" cy="1325562"/>
          </a:xfrm>
        </p:spPr>
        <p:txBody>
          <a:bodyPr rtlCol="0"/>
          <a:lstStyle/>
          <a:p>
            <a:r>
              <a:rPr lang="de-DE" dirty="0">
                <a:solidFill>
                  <a:srgbClr val="FF0000"/>
                </a:solidFill>
              </a:rPr>
              <a:t>I/Q-Verfahren III</a:t>
            </a:r>
          </a:p>
        </p:txBody>
      </p:sp>
      <p:sp>
        <p:nvSpPr>
          <p:cNvPr id="3" name="Inhaltsplatzhalter 2">
            <a:extLst>
              <a:ext uri="{FF2B5EF4-FFF2-40B4-BE49-F238E27FC236}">
                <a16:creationId xmlns:a16="http://schemas.microsoft.com/office/drawing/2014/main" id="{E7A28EB3-CDEF-6168-AACF-DCBBFDE9A7CC}"/>
              </a:ext>
            </a:extLst>
          </p:cNvPr>
          <p:cNvSpPr>
            <a:spLocks noGrp="1"/>
          </p:cNvSpPr>
          <p:nvPr>
            <p:ph idx="1"/>
          </p:nvPr>
        </p:nvSpPr>
        <p:spPr>
          <a:xfrm>
            <a:off x="561375" y="1639754"/>
            <a:ext cx="11099347" cy="1325562"/>
          </a:xfrm>
        </p:spPr>
        <p:txBody>
          <a:bodyPr rtlCol="0">
            <a:noAutofit/>
          </a:bodyPr>
          <a:lstStyle/>
          <a:p>
            <a:r>
              <a:rPr lang="de-DE" dirty="0"/>
              <a:t>In der Digitalen Signalverarbeitung wird das I/Q-Verfahren in Modulator-Anwendungen eingesetzt, um z.B. SSB-Signal zu erzeugen:</a:t>
            </a:r>
          </a:p>
          <a:p>
            <a:r>
              <a:rPr lang="de-DE" dirty="0"/>
              <a:t>Im Beispiel enthalten die Signale I und Q die Information eines Mikrofons.</a:t>
            </a:r>
          </a:p>
        </p:txBody>
      </p:sp>
      <p:sp>
        <p:nvSpPr>
          <p:cNvPr id="5" name="Rechteck 4">
            <a:extLst>
              <a:ext uri="{FF2B5EF4-FFF2-40B4-BE49-F238E27FC236}">
                <a16:creationId xmlns:a16="http://schemas.microsoft.com/office/drawing/2014/main" id="{8D2999B4-894D-117F-FC28-58F0E8CD94AB}"/>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907D8189-856A-E814-239D-3F0D940E0E3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0E5DF00C-65F9-4EA6-BBAB-EAFFAA7A98EE}"/>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https://50ohm.de/NEA_iq_verfahren.html</a:t>
            </a:r>
            <a:endParaRPr lang="de-DE" dirty="0"/>
          </a:p>
          <a:p>
            <a:endParaRPr lang="de-DE" dirty="0"/>
          </a:p>
        </p:txBody>
      </p:sp>
      <p:pic>
        <p:nvPicPr>
          <p:cNvPr id="8" name="Grafik 7" descr="Ein Bild, das Diagramm, Entwurf, technische Zeichnung, Reihe enthält.&#10;&#10;Automatisch generierte Beschreibung">
            <a:extLst>
              <a:ext uri="{FF2B5EF4-FFF2-40B4-BE49-F238E27FC236}">
                <a16:creationId xmlns:a16="http://schemas.microsoft.com/office/drawing/2014/main" id="{7691161B-F461-65AC-7B98-1A056B680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75" y="2981714"/>
            <a:ext cx="2712925" cy="3373462"/>
          </a:xfrm>
          <a:prstGeom prst="rect">
            <a:avLst/>
          </a:prstGeom>
        </p:spPr>
      </p:pic>
      <p:sp>
        <p:nvSpPr>
          <p:cNvPr id="9" name="Inhaltsplatzhalter 2">
            <a:extLst>
              <a:ext uri="{FF2B5EF4-FFF2-40B4-BE49-F238E27FC236}">
                <a16:creationId xmlns:a16="http://schemas.microsoft.com/office/drawing/2014/main" id="{C8913ED1-DA9D-840F-1E6B-C3E919A9ED07}"/>
              </a:ext>
            </a:extLst>
          </p:cNvPr>
          <p:cNvSpPr txBox="1">
            <a:spLocks/>
          </p:cNvSpPr>
          <p:nvPr/>
        </p:nvSpPr>
        <p:spPr>
          <a:xfrm>
            <a:off x="3741527" y="3395945"/>
            <a:ext cx="8267656" cy="132556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Century Gothic" panose="020B0502020202020204" pitchFamily="34" charset="0"/>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Century Gothic" panose="020B0502020202020204" pitchFamily="34" charset="0"/>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entury Gothic" panose="020B0502020202020204" pitchFamily="34" charset="0"/>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Century Gothic" panose="020B0502020202020204" pitchFamily="34" charset="0"/>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Century Gothic" panose="020B0502020202020204" pitchFamily="34" charset="0"/>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endParaRPr lang="de-DE" dirty="0"/>
          </a:p>
        </p:txBody>
      </p:sp>
      <p:sp>
        <p:nvSpPr>
          <p:cNvPr id="10" name="Inhaltsplatzhalter 2">
            <a:extLst>
              <a:ext uri="{FF2B5EF4-FFF2-40B4-BE49-F238E27FC236}">
                <a16:creationId xmlns:a16="http://schemas.microsoft.com/office/drawing/2014/main" id="{D56CEEC3-0C6F-C8C8-6F61-CF6177EAE62A}"/>
              </a:ext>
            </a:extLst>
          </p:cNvPr>
          <p:cNvSpPr txBox="1">
            <a:spLocks/>
          </p:cNvSpPr>
          <p:nvPr/>
        </p:nvSpPr>
        <p:spPr>
          <a:xfrm>
            <a:off x="3741527" y="3256261"/>
            <a:ext cx="8267656" cy="2765027"/>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Century Gothic" panose="020B0502020202020204" pitchFamily="34" charset="0"/>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Century Gothic" panose="020B0502020202020204" pitchFamily="34" charset="0"/>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entury Gothic" panose="020B0502020202020204" pitchFamily="34" charset="0"/>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Century Gothic" panose="020B0502020202020204" pitchFamily="34" charset="0"/>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Century Gothic" panose="020B0502020202020204" pitchFamily="34" charset="0"/>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r>
              <a:rPr lang="de-DE" dirty="0"/>
              <a:t>Das I-Signal wird mit dem Oszillator-Signal gemischt.</a:t>
            </a:r>
          </a:p>
          <a:p>
            <a:r>
              <a:rPr lang="de-DE" dirty="0"/>
              <a:t>Das Q-Signal wird mit dem um </a:t>
            </a:r>
            <a:r>
              <a:rPr lang="el-GR" dirty="0">
                <a:solidFill>
                  <a:srgbClr val="FF0000"/>
                </a:solidFill>
              </a:rPr>
              <a:t>φ</a:t>
            </a:r>
            <a:r>
              <a:rPr lang="de-DE" dirty="0">
                <a:solidFill>
                  <a:srgbClr val="FF0000"/>
                </a:solidFill>
              </a:rPr>
              <a:t> = 90° </a:t>
            </a:r>
            <a:r>
              <a:rPr lang="de-DE" dirty="0"/>
              <a:t>verschobenen Oszillator-Signal gemischt.</a:t>
            </a:r>
          </a:p>
          <a:p>
            <a:r>
              <a:rPr lang="de-DE" dirty="0"/>
              <a:t>Das Summen-Signal ist ein sauberes SSB-Signal.</a:t>
            </a:r>
          </a:p>
          <a:p>
            <a:r>
              <a:rPr lang="de-DE" dirty="0"/>
              <a:t>Die gesamte Signalverarbeitung kann vollständig im digitalen Prozessor (DSP) in Software stattfinden. </a:t>
            </a:r>
          </a:p>
        </p:txBody>
      </p:sp>
    </p:spTree>
    <p:extLst>
      <p:ext uri="{BB962C8B-B14F-4D97-AF65-F5344CB8AC3E}">
        <p14:creationId xmlns:p14="http://schemas.microsoft.com/office/powerpoint/2010/main" val="131258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A21BE-43E6-91E9-35D7-DB4EDC18B1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859C39-F1B3-63C8-48CD-D89DAC529C05}"/>
              </a:ext>
            </a:extLst>
          </p:cNvPr>
          <p:cNvSpPr>
            <a:spLocks noGrp="1"/>
          </p:cNvSpPr>
          <p:nvPr>
            <p:ph type="title"/>
          </p:nvPr>
        </p:nvSpPr>
        <p:spPr>
          <a:xfrm>
            <a:off x="909836" y="23247"/>
            <a:ext cx="9753600" cy="1325562"/>
          </a:xfrm>
        </p:spPr>
        <p:txBody>
          <a:bodyPr rtlCol="0"/>
          <a:lstStyle/>
          <a:p>
            <a:r>
              <a:rPr lang="de-DE" dirty="0">
                <a:solidFill>
                  <a:srgbClr val="FF0000"/>
                </a:solidFill>
              </a:rPr>
              <a:t>I/Q-Verfahren IV</a:t>
            </a:r>
          </a:p>
        </p:txBody>
      </p:sp>
      <p:sp>
        <p:nvSpPr>
          <p:cNvPr id="3" name="Inhaltsplatzhalter 2">
            <a:extLst>
              <a:ext uri="{FF2B5EF4-FFF2-40B4-BE49-F238E27FC236}">
                <a16:creationId xmlns:a16="http://schemas.microsoft.com/office/drawing/2014/main" id="{464094B6-2E89-69F3-DA9B-550E4ED31C70}"/>
              </a:ext>
            </a:extLst>
          </p:cNvPr>
          <p:cNvSpPr>
            <a:spLocks noGrp="1"/>
          </p:cNvSpPr>
          <p:nvPr>
            <p:ph idx="1"/>
          </p:nvPr>
        </p:nvSpPr>
        <p:spPr>
          <a:xfrm>
            <a:off x="697139" y="2011217"/>
            <a:ext cx="11099347" cy="3938063"/>
          </a:xfrm>
        </p:spPr>
        <p:txBody>
          <a:bodyPr rtlCol="0">
            <a:noAutofit/>
          </a:bodyPr>
          <a:lstStyle/>
          <a:p>
            <a:r>
              <a:rPr lang="de-DE" dirty="0"/>
              <a:t>Entsprechend wird auch auf der Empfängerseite vorgegangen:</a:t>
            </a:r>
          </a:p>
          <a:p>
            <a:r>
              <a:rPr lang="de-DE" dirty="0"/>
              <a:t>Das HF-Eingangssignal wird mit dem Lokal-Oszillator-Träger (VFO) gemischt, um das I-Signal zu erhalten, das dann mittels A/D-Umsetzer in den I-Anteil eines Datenstroms umgewandelt wird.</a:t>
            </a:r>
          </a:p>
          <a:p>
            <a:r>
              <a:rPr lang="de-DE" dirty="0"/>
              <a:t>Gleichzeitig wird das Eingangssignal auch mit dem um 90 ° phasenverschobenen LO-Träger gemischt, um das Q-Signal zu erhalten, das wiederum mittels eines A/D-Umsetzers in den Q-Anteil des Datenstroms umgewandelt wird.</a:t>
            </a:r>
          </a:p>
          <a:p>
            <a:r>
              <a:rPr lang="de-DE" dirty="0"/>
              <a:t>Beide Signale werden dann digital weiterverarbeitet.</a:t>
            </a:r>
          </a:p>
        </p:txBody>
      </p:sp>
      <p:sp>
        <p:nvSpPr>
          <p:cNvPr id="5" name="Rechteck 4">
            <a:extLst>
              <a:ext uri="{FF2B5EF4-FFF2-40B4-BE49-F238E27FC236}">
                <a16:creationId xmlns:a16="http://schemas.microsoft.com/office/drawing/2014/main" id="{8C96075E-AB46-8808-CEA6-EDF31C1DF1FF}"/>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962B1200-0E57-A2E6-BB8F-662636BAE533}"/>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C99A1D3B-669E-DA8C-B94D-B22F27E19450}"/>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https://50ohm.de/NEA_iq_verfahren.html</a:t>
            </a:r>
            <a:endParaRPr lang="de-DE" dirty="0"/>
          </a:p>
          <a:p>
            <a:endParaRPr lang="de-DE" dirty="0"/>
          </a:p>
        </p:txBody>
      </p:sp>
    </p:spTree>
    <p:extLst>
      <p:ext uri="{BB962C8B-B14F-4D97-AF65-F5344CB8AC3E}">
        <p14:creationId xmlns:p14="http://schemas.microsoft.com/office/powerpoint/2010/main" val="34145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803A3-F412-6DEF-3947-45737155C1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2AB333-3FC4-3500-665B-F9018690F385}"/>
              </a:ext>
            </a:extLst>
          </p:cNvPr>
          <p:cNvSpPr>
            <a:spLocks noGrp="1"/>
          </p:cNvSpPr>
          <p:nvPr>
            <p:ph type="title"/>
          </p:nvPr>
        </p:nvSpPr>
        <p:spPr>
          <a:xfrm>
            <a:off x="909836" y="23247"/>
            <a:ext cx="9753600" cy="1325562"/>
          </a:xfrm>
        </p:spPr>
        <p:txBody>
          <a:bodyPr rtlCol="0"/>
          <a:lstStyle/>
          <a:p>
            <a:r>
              <a:rPr lang="de-DE" dirty="0">
                <a:solidFill>
                  <a:srgbClr val="FF0000"/>
                </a:solidFill>
              </a:rPr>
              <a:t>I/Q-Verfahren IV</a:t>
            </a:r>
          </a:p>
        </p:txBody>
      </p:sp>
      <p:sp>
        <p:nvSpPr>
          <p:cNvPr id="5" name="Rechteck 4">
            <a:extLst>
              <a:ext uri="{FF2B5EF4-FFF2-40B4-BE49-F238E27FC236}">
                <a16:creationId xmlns:a16="http://schemas.microsoft.com/office/drawing/2014/main" id="{BE25D176-7E81-6DE7-9055-594AA3772A13}"/>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20F2C992-5096-29F7-AFBA-8C9BCFDBB1B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8E19B6D2-4A00-CC05-0BE1-970BDC2B8B8C}"/>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https://50ohm.de/NEA_iq_verfahren.html</a:t>
            </a:r>
            <a:endParaRPr lang="de-DE" dirty="0"/>
          </a:p>
          <a:p>
            <a:endParaRPr lang="de-DE" dirty="0"/>
          </a:p>
        </p:txBody>
      </p:sp>
      <p:pic>
        <p:nvPicPr>
          <p:cNvPr id="10" name="Grafik 9" descr="Ein Bild, das Diagramm, Plan, technische Zeichnung, Reihe enthält.&#10;&#10;Automatisch generierte Beschreibung">
            <a:extLst>
              <a:ext uri="{FF2B5EF4-FFF2-40B4-BE49-F238E27FC236}">
                <a16:creationId xmlns:a16="http://schemas.microsoft.com/office/drawing/2014/main" id="{E13D99CC-B2F2-92A3-47D9-3F90E7FB8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6781" y="1571344"/>
            <a:ext cx="7877195" cy="4305928"/>
          </a:xfrm>
          <a:prstGeom prst="rect">
            <a:avLst/>
          </a:prstGeom>
        </p:spPr>
      </p:pic>
    </p:spTree>
    <p:extLst>
      <p:ext uri="{BB962C8B-B14F-4D97-AF65-F5344CB8AC3E}">
        <p14:creationId xmlns:p14="http://schemas.microsoft.com/office/powerpoint/2010/main" val="221809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DCBC0-7CB2-16BA-499F-C1ABEF33CF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3F86F5-ED09-93EE-EB3B-E1E496028749}"/>
              </a:ext>
            </a:extLst>
          </p:cNvPr>
          <p:cNvSpPr>
            <a:spLocks noGrp="1"/>
          </p:cNvSpPr>
          <p:nvPr>
            <p:ph type="title"/>
          </p:nvPr>
        </p:nvSpPr>
        <p:spPr>
          <a:xfrm>
            <a:off x="909836" y="23247"/>
            <a:ext cx="9753600" cy="1325562"/>
          </a:xfrm>
        </p:spPr>
        <p:txBody>
          <a:bodyPr rtlCol="0"/>
          <a:lstStyle/>
          <a:p>
            <a:r>
              <a:rPr lang="de-DE" dirty="0">
                <a:solidFill>
                  <a:srgbClr val="FF0000"/>
                </a:solidFill>
              </a:rPr>
              <a:t>Sampling II</a:t>
            </a:r>
          </a:p>
        </p:txBody>
      </p:sp>
      <p:sp>
        <p:nvSpPr>
          <p:cNvPr id="3" name="Inhaltsplatzhalter 2">
            <a:extLst>
              <a:ext uri="{FF2B5EF4-FFF2-40B4-BE49-F238E27FC236}">
                <a16:creationId xmlns:a16="http://schemas.microsoft.com/office/drawing/2014/main" id="{59488D24-6C64-1A55-ECE6-4496C0F7CC9E}"/>
              </a:ext>
            </a:extLst>
          </p:cNvPr>
          <p:cNvSpPr>
            <a:spLocks noGrp="1"/>
          </p:cNvSpPr>
          <p:nvPr>
            <p:ph idx="1"/>
          </p:nvPr>
        </p:nvSpPr>
        <p:spPr>
          <a:xfrm>
            <a:off x="880743" y="1544133"/>
            <a:ext cx="10427338" cy="432048"/>
          </a:xfrm>
        </p:spPr>
        <p:txBody>
          <a:bodyPr rtlCol="0">
            <a:noAutofit/>
          </a:bodyPr>
          <a:lstStyle/>
          <a:p>
            <a:pPr marL="45720" indent="0">
              <a:buNone/>
            </a:pPr>
            <a:r>
              <a:rPr lang="de-DE" dirty="0"/>
              <a:t>Bildliche Darstellung:</a:t>
            </a:r>
          </a:p>
        </p:txBody>
      </p:sp>
      <p:sp>
        <p:nvSpPr>
          <p:cNvPr id="5" name="Rechteck 4">
            <a:extLst>
              <a:ext uri="{FF2B5EF4-FFF2-40B4-BE49-F238E27FC236}">
                <a16:creationId xmlns:a16="http://schemas.microsoft.com/office/drawing/2014/main" id="{BFBE406D-78F0-8D17-7BC5-33D3879BD321}"/>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C2256E84-EA25-48D2-F468-EF651C6E8635}"/>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6132D831-C7F6-E423-9375-D75FF4F4FF53}"/>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https://50ohm.de/NEA_sampling_quantisierung.html</a:t>
            </a:r>
            <a:endParaRPr lang="de-DE" dirty="0"/>
          </a:p>
          <a:p>
            <a:endParaRPr lang="de-DE" dirty="0"/>
          </a:p>
        </p:txBody>
      </p:sp>
      <p:pic>
        <p:nvPicPr>
          <p:cNvPr id="8" name="Grafik 7" descr="Ein Bild, das Diagramm, Reihe, Schrift, Text enthält.">
            <a:extLst>
              <a:ext uri="{FF2B5EF4-FFF2-40B4-BE49-F238E27FC236}">
                <a16:creationId xmlns:a16="http://schemas.microsoft.com/office/drawing/2014/main" id="{0890B164-A276-36A9-E83F-ECA094712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52" y="2171505"/>
            <a:ext cx="5998544" cy="3898181"/>
          </a:xfrm>
          <a:prstGeom prst="rect">
            <a:avLst/>
          </a:prstGeom>
        </p:spPr>
      </p:pic>
      <p:sp>
        <p:nvSpPr>
          <p:cNvPr id="10" name="Rectangle 1">
            <a:extLst>
              <a:ext uri="{FF2B5EF4-FFF2-40B4-BE49-F238E27FC236}">
                <a16:creationId xmlns:a16="http://schemas.microsoft.com/office/drawing/2014/main" id="{5AA9F737-8519-8BF5-9A21-4E4BCF3CCC6C}"/>
              </a:ext>
            </a:extLst>
          </p:cNvPr>
          <p:cNvSpPr>
            <a:spLocks noChangeArrowheads="1"/>
          </p:cNvSpPr>
          <p:nvPr/>
        </p:nvSpPr>
        <p:spPr bwMode="auto">
          <a:xfrm>
            <a:off x="7534572" y="3068960"/>
            <a:ext cx="4176464" cy="191976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100" b="0" i="0" u="none" strike="noStrike" cap="none" normalizeH="0" baseline="0" dirty="0">
                <a:ln>
                  <a:noFill/>
                </a:ln>
                <a:solidFill>
                  <a:srgbClr val="1F1F1F"/>
                </a:solidFill>
                <a:effectLst/>
                <a:latin typeface="inherit"/>
              </a:rPr>
              <a:t>Darstellung der Signalabtastung. Das kontinuierliche Signal S</a:t>
            </a:r>
            <a:r>
              <a:rPr kumimoji="0" lang="de-DE" altLang="de-DE" sz="2100" b="0" i="0" u="none" strike="noStrike" cap="none" normalizeH="0" dirty="0">
                <a:ln>
                  <a:noFill/>
                </a:ln>
                <a:solidFill>
                  <a:srgbClr val="1F1F1F"/>
                </a:solidFill>
                <a:effectLst/>
                <a:latin typeface="inherit"/>
              </a:rPr>
              <a:t>(t)</a:t>
            </a:r>
            <a:r>
              <a:rPr kumimoji="0" lang="de-DE" altLang="de-DE" sz="2100" b="0" i="0" u="none" strike="noStrike" cap="none" normalizeH="0" baseline="0" dirty="0">
                <a:ln>
                  <a:noFill/>
                </a:ln>
                <a:solidFill>
                  <a:srgbClr val="1F1F1F"/>
                </a:solidFill>
                <a:effectLst/>
                <a:latin typeface="inherit"/>
              </a:rPr>
              <a:t> wird durch eine grüne Linie dargestellt, während die diskreten Abtastwerte durch die blauen vertikalen Linien angezeigt werden.</a:t>
            </a:r>
            <a:r>
              <a:rPr kumimoji="0" lang="de-DE" altLang="de-DE" sz="400" b="0" i="0" u="none" strike="noStrike" cap="none" normalizeH="0" baseline="0" dirty="0">
                <a:ln>
                  <a:noFill/>
                </a:ln>
                <a:solidFill>
                  <a:schemeClr val="tx1"/>
                </a:solidFill>
                <a:effectLst/>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 name="Textfeld 10">
            <a:extLst>
              <a:ext uri="{FF2B5EF4-FFF2-40B4-BE49-F238E27FC236}">
                <a16:creationId xmlns:a16="http://schemas.microsoft.com/office/drawing/2014/main" id="{D90A84D6-6C60-500B-4B89-35DF97DB2C06}"/>
              </a:ext>
            </a:extLst>
          </p:cNvPr>
          <p:cNvSpPr txBox="1"/>
          <p:nvPr/>
        </p:nvSpPr>
        <p:spPr>
          <a:xfrm>
            <a:off x="7180984" y="5716179"/>
            <a:ext cx="3227165" cy="313932"/>
          </a:xfrm>
          <a:prstGeom prst="rect">
            <a:avLst/>
          </a:prstGeom>
          <a:noFill/>
        </p:spPr>
        <p:txBody>
          <a:bodyPr wrap="none" rtlCol="0">
            <a:spAutoFit/>
          </a:bodyPr>
          <a:lstStyle/>
          <a:p>
            <a:pPr>
              <a:lnSpc>
                <a:spcPct val="90000"/>
              </a:lnSpc>
            </a:pPr>
            <a:r>
              <a:rPr lang="de-DE" sz="800" dirty="0"/>
              <a:t>Bildquelle:</a:t>
            </a:r>
            <a:br>
              <a:rPr lang="de-DE" sz="800" dirty="0"/>
            </a:br>
            <a:r>
              <a:rPr lang="de-DE" sz="800" dirty="0">
                <a:hlinkClick r:id="rId5"/>
              </a:rPr>
              <a:t>https://commons.wikimedia.org/wiki/File:Signal_Sampling.svg</a:t>
            </a:r>
            <a:endParaRPr lang="de-DE" sz="800" dirty="0"/>
          </a:p>
        </p:txBody>
      </p:sp>
    </p:spTree>
    <p:extLst>
      <p:ext uri="{BB962C8B-B14F-4D97-AF65-F5344CB8AC3E}">
        <p14:creationId xmlns:p14="http://schemas.microsoft.com/office/powerpoint/2010/main" val="162180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EB9D1-B51B-52C7-1766-7C3D373D1A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0E0624-AFE0-E1EB-7ADD-FE0222ACE388}"/>
              </a:ext>
            </a:extLst>
          </p:cNvPr>
          <p:cNvSpPr>
            <a:spLocks noGrp="1"/>
          </p:cNvSpPr>
          <p:nvPr>
            <p:ph type="title"/>
          </p:nvPr>
        </p:nvSpPr>
        <p:spPr>
          <a:xfrm>
            <a:off x="909836" y="23247"/>
            <a:ext cx="9753600" cy="1325562"/>
          </a:xfrm>
        </p:spPr>
        <p:txBody>
          <a:bodyPr rtlCol="0"/>
          <a:lstStyle/>
          <a:p>
            <a:r>
              <a:rPr lang="de-DE" dirty="0">
                <a:solidFill>
                  <a:srgbClr val="FF0000"/>
                </a:solidFill>
              </a:rPr>
              <a:t>I/</a:t>
            </a:r>
            <a:r>
              <a:rPr lang="de-DE">
                <a:solidFill>
                  <a:srgbClr val="FF0000"/>
                </a:solidFill>
              </a:rPr>
              <a:t>Q-Verfahren V</a:t>
            </a:r>
            <a:endParaRPr lang="de-DE" dirty="0">
              <a:solidFill>
                <a:srgbClr val="FF0000"/>
              </a:solidFill>
            </a:endParaRPr>
          </a:p>
        </p:txBody>
      </p:sp>
      <p:sp>
        <p:nvSpPr>
          <p:cNvPr id="3" name="Inhaltsplatzhalter 2">
            <a:extLst>
              <a:ext uri="{FF2B5EF4-FFF2-40B4-BE49-F238E27FC236}">
                <a16:creationId xmlns:a16="http://schemas.microsoft.com/office/drawing/2014/main" id="{136D54C8-C6D3-547B-F62F-2B592F914C2C}"/>
              </a:ext>
            </a:extLst>
          </p:cNvPr>
          <p:cNvSpPr>
            <a:spLocks noGrp="1"/>
          </p:cNvSpPr>
          <p:nvPr>
            <p:ph idx="1"/>
          </p:nvPr>
        </p:nvSpPr>
        <p:spPr>
          <a:xfrm>
            <a:off x="697628" y="1557020"/>
            <a:ext cx="11099347" cy="4608284"/>
          </a:xfrm>
        </p:spPr>
        <p:txBody>
          <a:bodyPr rtlCol="0">
            <a:noAutofit/>
          </a:bodyPr>
          <a:lstStyle/>
          <a:p>
            <a:r>
              <a:rPr lang="de-DE" dirty="0"/>
              <a:t>Ein solcher digitaler Datenstrom kann immer einen bestimmten Frequenzbereich des abbilden, der um eine Mittenfrequenz herum liegt.</a:t>
            </a:r>
          </a:p>
          <a:p>
            <a:r>
              <a:rPr lang="de-DE" dirty="0"/>
              <a:t>Wird das Eingangssignal beispielsweise mit einem 435 MHz-LO und einem um 90° phasenverschobenen 435 MHz-LO gemischt und die beiden entstehenden Signale durch A/D-Umsetzer digitalisiert, dann bildet der entstehende I/Q-Datenstrom den Frequenzbereich um 435 MHz herum ab.</a:t>
            </a:r>
          </a:p>
          <a:p>
            <a:r>
              <a:rPr lang="de-DE" dirty="0"/>
              <a:t>Die abgedeckte Bandbreite hängt dabei von der Abtastrate der A/D-Umsetzung ab.</a:t>
            </a:r>
          </a:p>
          <a:p>
            <a:r>
              <a:rPr lang="de-DE" dirty="0"/>
              <a:t>Die Bandbreite in Hz entspricht dabei der Abtastrate in Samples pro Sekunde. Das ist doppelt so viel wie die einkanalige Abtastung erlaubt. </a:t>
            </a:r>
          </a:p>
        </p:txBody>
      </p:sp>
      <p:sp>
        <p:nvSpPr>
          <p:cNvPr id="5" name="Rechteck 4">
            <a:extLst>
              <a:ext uri="{FF2B5EF4-FFF2-40B4-BE49-F238E27FC236}">
                <a16:creationId xmlns:a16="http://schemas.microsoft.com/office/drawing/2014/main" id="{F15842C7-D3E4-6175-31AD-790D1D39DA3E}"/>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9CE7CCCE-FAD7-8894-BA4C-587AD667D29B}"/>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391AEB50-6213-4AAD-794C-2BB352779D86}"/>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https://50ohm.de/NEA_iq_verfahren.html</a:t>
            </a:r>
            <a:endParaRPr lang="de-DE" dirty="0"/>
          </a:p>
          <a:p>
            <a:endParaRPr lang="de-DE" dirty="0"/>
          </a:p>
        </p:txBody>
      </p:sp>
    </p:spTree>
    <p:extLst>
      <p:ext uri="{BB962C8B-B14F-4D97-AF65-F5344CB8AC3E}">
        <p14:creationId xmlns:p14="http://schemas.microsoft.com/office/powerpoint/2010/main" val="29785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24AC8-C77B-0057-4A02-FE8C34A93C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33A662-36C3-1B1A-C3A1-DD4BFAE8703D}"/>
              </a:ext>
            </a:extLst>
          </p:cNvPr>
          <p:cNvSpPr>
            <a:spLocks noGrp="1"/>
          </p:cNvSpPr>
          <p:nvPr>
            <p:ph type="title"/>
          </p:nvPr>
        </p:nvSpPr>
        <p:spPr>
          <a:xfrm>
            <a:off x="909836" y="23247"/>
            <a:ext cx="9753600" cy="1325562"/>
          </a:xfrm>
        </p:spPr>
        <p:txBody>
          <a:bodyPr rtlCol="0"/>
          <a:lstStyle/>
          <a:p>
            <a:r>
              <a:rPr lang="de-DE" dirty="0">
                <a:solidFill>
                  <a:srgbClr val="FF0000"/>
                </a:solidFill>
              </a:rPr>
              <a:t>I/Q-Verfahren VI</a:t>
            </a:r>
          </a:p>
        </p:txBody>
      </p:sp>
      <p:sp>
        <p:nvSpPr>
          <p:cNvPr id="3" name="Inhaltsplatzhalter 2">
            <a:extLst>
              <a:ext uri="{FF2B5EF4-FFF2-40B4-BE49-F238E27FC236}">
                <a16:creationId xmlns:a16="http://schemas.microsoft.com/office/drawing/2014/main" id="{79F46365-5D4A-FB4D-DE7E-6B1846A9A94E}"/>
              </a:ext>
            </a:extLst>
          </p:cNvPr>
          <p:cNvSpPr>
            <a:spLocks noGrp="1"/>
          </p:cNvSpPr>
          <p:nvPr>
            <p:ph idx="1"/>
          </p:nvPr>
        </p:nvSpPr>
        <p:spPr>
          <a:xfrm>
            <a:off x="697628" y="1557020"/>
            <a:ext cx="11099347" cy="4608284"/>
          </a:xfrm>
        </p:spPr>
        <p:txBody>
          <a:bodyPr rtlCol="0">
            <a:noAutofit/>
          </a:bodyPr>
          <a:lstStyle/>
          <a:p>
            <a:r>
              <a:rPr lang="de-DE" dirty="0"/>
              <a:t>Beispiel:</a:t>
            </a:r>
          </a:p>
          <a:p>
            <a:r>
              <a:rPr lang="de-DE" dirty="0"/>
              <a:t>Werden in unserem Beispiel sowohl der I- als auch der Q-Anteil mit 10 Millionen Samples pro Sekunde abgetastet, dann kann der entstehende I/Q-Datenstrom einen Frequenzbereich von 10 MHz Bandbreite abdecken.</a:t>
            </a:r>
          </a:p>
          <a:p>
            <a:r>
              <a:rPr lang="de-DE" dirty="0"/>
              <a:t>Also von -5 </a:t>
            </a:r>
            <a:r>
              <a:rPr lang="de-DE" dirty="0" err="1"/>
              <a:t>Mhz</a:t>
            </a:r>
            <a:r>
              <a:rPr lang="de-DE" dirty="0"/>
              <a:t> bis +5 </a:t>
            </a:r>
            <a:r>
              <a:rPr lang="de-DE" dirty="0" err="1"/>
              <a:t>Mhz</a:t>
            </a:r>
            <a:r>
              <a:rPr lang="de-DE" dirty="0"/>
              <a:t> in Bezug auf die Mittenfrequenz.</a:t>
            </a:r>
          </a:p>
          <a:p>
            <a:r>
              <a:rPr lang="de-DE" dirty="0"/>
              <a:t>Der Datenstrom deckt dann die Frequenzen von 430 bis 440 MHz ab.</a:t>
            </a:r>
          </a:p>
        </p:txBody>
      </p:sp>
      <p:sp>
        <p:nvSpPr>
          <p:cNvPr id="5" name="Rechteck 4">
            <a:extLst>
              <a:ext uri="{FF2B5EF4-FFF2-40B4-BE49-F238E27FC236}">
                <a16:creationId xmlns:a16="http://schemas.microsoft.com/office/drawing/2014/main" id="{20C0BF29-8A2F-F620-19F5-A65154E9604D}"/>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92928FCC-6AA8-FC25-C246-1EFC0B801BA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02CDE7C2-E1B2-2955-7E1F-4516B255797B}"/>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https://50ohm.de/NEA_iq_verfahren.html</a:t>
            </a:r>
            <a:endParaRPr lang="de-DE" dirty="0"/>
          </a:p>
          <a:p>
            <a:endParaRPr lang="de-DE" dirty="0"/>
          </a:p>
        </p:txBody>
      </p:sp>
    </p:spTree>
    <p:extLst>
      <p:ext uri="{BB962C8B-B14F-4D97-AF65-F5344CB8AC3E}">
        <p14:creationId xmlns:p14="http://schemas.microsoft.com/office/powerpoint/2010/main" val="344276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AD5F4-C62C-8ECC-A420-FC4D223B0E66}"/>
            </a:ext>
          </a:extLst>
        </p:cNvPr>
        <p:cNvGrpSpPr/>
        <p:nvPr/>
      </p:nvGrpSpPr>
      <p:grpSpPr>
        <a:xfrm>
          <a:off x="0" y="0"/>
          <a:ext cx="0" cy="0"/>
          <a:chOff x="0" y="0"/>
          <a:chExt cx="0" cy="0"/>
        </a:xfrm>
      </p:grpSpPr>
      <p:sp>
        <p:nvSpPr>
          <p:cNvPr id="6" name="AutoShape 2">
            <a:extLst>
              <a:ext uri="{FF2B5EF4-FFF2-40B4-BE49-F238E27FC236}">
                <a16:creationId xmlns:a16="http://schemas.microsoft.com/office/drawing/2014/main" id="{091DB0CC-92D2-5A48-2E0D-94C357C0B693}"/>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itel 5">
            <a:extLst>
              <a:ext uri="{FF2B5EF4-FFF2-40B4-BE49-F238E27FC236}">
                <a16:creationId xmlns:a16="http://schemas.microsoft.com/office/drawing/2014/main" id="{74B63820-484F-FCAC-6C2F-F5656FE25D47}"/>
              </a:ext>
            </a:extLst>
          </p:cNvPr>
          <p:cNvSpPr>
            <a:spLocks noGrp="1"/>
          </p:cNvSpPr>
          <p:nvPr>
            <p:ph type="title"/>
          </p:nvPr>
        </p:nvSpPr>
        <p:spPr>
          <a:xfrm>
            <a:off x="549796" y="654066"/>
            <a:ext cx="10441160" cy="5760640"/>
          </a:xfrm>
        </p:spPr>
        <p:txBody>
          <a:bodyPr>
            <a:normAutofit/>
          </a:bodyPr>
          <a:lstStyle/>
          <a:p>
            <a:br>
              <a:rPr lang="de-DE" sz="1400" dirty="0">
                <a:effectLst/>
                <a:latin typeface="+mn-lt"/>
                <a:cs typeface="Arial" panose="020B0604020202020204" pitchFamily="34" charset="0"/>
              </a:rPr>
            </a:br>
            <a:r>
              <a:rPr lang="de-DE" sz="1400" dirty="0">
                <a:effectLst/>
                <a:latin typeface="+mn-lt"/>
                <a:cs typeface="Courier New" panose="02070309020205020404" pitchFamily="49" charset="0"/>
              </a:rPr>
              <a:t>Initialer Autor:</a:t>
            </a:r>
            <a:br>
              <a:rPr lang="de-DE" sz="1400" dirty="0">
                <a:effectLst/>
                <a:latin typeface="+mn-lt"/>
                <a:cs typeface="Courier New" panose="02070309020205020404" pitchFamily="49" charset="0"/>
              </a:rPr>
            </a:br>
            <a:r>
              <a:rPr lang="de-DE" sz="1400" b="0" dirty="0">
                <a:effectLst/>
                <a:latin typeface="+mn-lt"/>
                <a:cs typeface="Courier New" panose="02070309020205020404" pitchFamily="49" charset="0"/>
              </a:rPr>
              <a:t>Michael Funke - DL4EAX</a:t>
            </a:r>
            <a:br>
              <a:rPr lang="de-DE" sz="1400" dirty="0">
                <a:latin typeface="+mn-lt"/>
                <a:cs typeface="Courier New" panose="02070309020205020404" pitchFamily="49" charset="0"/>
              </a:rPr>
            </a:br>
            <a:r>
              <a:rPr lang="de-DE" sz="1400" b="0" dirty="0">
                <a:effectLst/>
                <a:latin typeface="+mn-lt"/>
                <a:cs typeface="Courier New" panose="02070309020205020404" pitchFamily="49" charset="0"/>
              </a:rPr>
              <a:t>Basierend auf </a:t>
            </a:r>
            <a:r>
              <a:rPr lang="de-DE" sz="1400" b="0" dirty="0">
                <a:effectLst/>
                <a:latin typeface="+mn-lt"/>
                <a:cs typeface="Courier New" panose="02070309020205020404" pitchFamily="49" charset="0"/>
                <a:hlinkClick r:id="rId3"/>
              </a:rPr>
              <a:t>50ohm.de</a:t>
            </a:r>
            <a:br>
              <a:rPr lang="de-DE" sz="1400" b="0" dirty="0">
                <a:effectLst/>
                <a:latin typeface="+mn-lt"/>
                <a:cs typeface="Courier New" panose="02070309020205020404" pitchFamily="49" charset="0"/>
              </a:rPr>
            </a:br>
            <a:br>
              <a:rPr lang="de-DE" sz="1400" b="0" dirty="0">
                <a:effectLst/>
                <a:latin typeface="+mn-lt"/>
                <a:cs typeface="Courier New" panose="02070309020205020404" pitchFamily="49" charset="0"/>
              </a:rPr>
            </a:b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Änderungen durch:</a:t>
            </a:r>
            <a:br>
              <a:rPr lang="de-DE" sz="1400" dirty="0">
                <a:effectLst/>
                <a:latin typeface="+mn-lt"/>
                <a:cs typeface="Courier New" panose="02070309020205020404" pitchFamily="49" charset="0"/>
              </a:rPr>
            </a:br>
            <a:r>
              <a:rPr lang="de-DE" sz="1400" dirty="0">
                <a:solidFill>
                  <a:srgbClr val="FF0000"/>
                </a:solidFill>
                <a:effectLst/>
                <a:latin typeface="+mn-lt"/>
                <a:cs typeface="Courier New" panose="02070309020205020404" pitchFamily="49" charset="0"/>
              </a:rPr>
              <a:t>Hier bitte Ihren Namen eintragen, wenn Sie Änderungen vorgenommen haben.</a:t>
            </a:r>
            <a:br>
              <a:rPr lang="de-DE" sz="1400" dirty="0">
                <a:solidFill>
                  <a:srgbClr val="FF0000"/>
                </a:solidFill>
                <a:effectLst/>
                <a:latin typeface="+mn-lt"/>
                <a:cs typeface="Courier New" panose="02070309020205020404" pitchFamily="49" charset="0"/>
              </a:rPr>
            </a:br>
            <a:br>
              <a:rPr lang="de-DE" sz="1400" dirty="0">
                <a:effectLst/>
                <a:latin typeface="+mn-lt"/>
                <a:cs typeface="Courier New" panose="02070309020205020404" pitchFamily="49" charset="0"/>
              </a:rPr>
            </a:br>
            <a:r>
              <a:rPr lang="de-DE" sz="1400" dirty="0">
                <a:effectLst/>
                <a:latin typeface="+mn-lt"/>
                <a:cs typeface="Courier New" panose="02070309020205020404" pitchFamily="49" charset="0"/>
              </a:rPr>
              <a:t>Sie dürfen:</a:t>
            </a:r>
            <a:br>
              <a:rPr lang="de-DE" sz="1400" dirty="0">
                <a:effectLst/>
                <a:latin typeface="+mn-lt"/>
                <a:cs typeface="Courier New" panose="02070309020205020404" pitchFamily="49" charset="0"/>
              </a:rPr>
            </a:br>
            <a:r>
              <a:rPr lang="de-DE" sz="1400" dirty="0">
                <a:effectLst/>
                <a:latin typeface="+mn-lt"/>
                <a:cs typeface="Courier New" panose="02070309020205020404" pitchFamily="49" charset="0"/>
              </a:rPr>
              <a:t>Teilen: </a:t>
            </a:r>
            <a:r>
              <a:rPr lang="de-DE" sz="1400" b="0" dirty="0">
                <a:effectLst/>
                <a:latin typeface="+mn-lt"/>
                <a:cs typeface="Courier New" panose="02070309020205020404" pitchFamily="49" charset="0"/>
              </a:rPr>
              <a:t>Das Material in jedwedem Format oder Medium vervielfältigen und weiterverbreiten.</a:t>
            </a: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Bearbeiten: </a:t>
            </a:r>
            <a:r>
              <a:rPr lang="de-DE" sz="1400" b="0" dirty="0">
                <a:effectLst/>
                <a:latin typeface="+mn-lt"/>
                <a:cs typeface="Courier New" panose="02070309020205020404" pitchFamily="49" charset="0"/>
              </a:rPr>
              <a:t>Das Material verändern und darauf aufbauen.</a:t>
            </a:r>
            <a:br>
              <a:rPr lang="de-DE" sz="1400" b="0" dirty="0">
                <a:effectLst/>
                <a:latin typeface="+mn-lt"/>
                <a:cs typeface="Courier New" panose="02070309020205020404" pitchFamily="49" charset="0"/>
              </a:rPr>
            </a:b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Unter folgenden Bedingungen:</a:t>
            </a: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Namensnennung: </a:t>
            </a:r>
            <a:r>
              <a:rPr lang="de-DE" sz="1400" b="0" dirty="0">
                <a:effectLst/>
                <a:latin typeface="+mn-lt"/>
                <a:cs typeface="Courier New" panose="02070309020205020404" pitchFamily="49" charset="0"/>
              </a:rPr>
              <a:t>Sie müssen angemessene Urheber- und Rechteangaben machen, einen Link zur Lizenz beifügen und angeben, ob Änderungen vorgenommen wurden. Diese Angaben dürfen in jeder angemessenen Art und Weise gemacht werden, allerdings nicht so, dass der Eindruck entsteht, der Lizenzgeber unterstütze gerade Sie oder Ihre Nutzung besonders.</a:t>
            </a: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Nicht kommerziell: </a:t>
            </a:r>
            <a:r>
              <a:rPr lang="de-DE" sz="1400" b="0" dirty="0">
                <a:effectLst/>
                <a:latin typeface="+mn-lt"/>
                <a:cs typeface="Courier New" panose="02070309020205020404" pitchFamily="49" charset="0"/>
              </a:rPr>
              <a:t>Sie dürfen das Material nicht für kommerzielle Zwecke nutzen.</a:t>
            </a: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Weitergabe unter gleichen Bedingungen: </a:t>
            </a:r>
            <a:r>
              <a:rPr lang="de-DE" sz="1400" b="0" dirty="0">
                <a:effectLst/>
                <a:latin typeface="+mn-lt"/>
                <a:cs typeface="Courier New" panose="02070309020205020404" pitchFamily="49" charset="0"/>
              </a:rPr>
              <a:t>Wenn Sie das Material verändern oder anderweitig direkt darauf aufbauen, dürfen Sie Ihre Beiträge nur unter derselben Lizenz wie das Original verbreiten.</a:t>
            </a:r>
            <a:br>
              <a:rPr lang="de-DE" sz="1400" b="0" dirty="0">
                <a:effectLst/>
                <a:latin typeface="+mn-lt"/>
                <a:cs typeface="Courier New" panose="02070309020205020404" pitchFamily="49" charset="0"/>
              </a:rPr>
            </a:br>
            <a:br>
              <a:rPr lang="de-DE" sz="1400" b="0" dirty="0">
                <a:effectLst/>
                <a:latin typeface="+mn-lt"/>
                <a:cs typeface="Courier New" panose="02070309020205020404" pitchFamily="49" charset="0"/>
              </a:rPr>
            </a:br>
            <a:r>
              <a:rPr lang="de-DE" sz="1400" b="0" dirty="0">
                <a:effectLst/>
                <a:latin typeface="+mn-lt"/>
                <a:cs typeface="Courier New" panose="02070309020205020404" pitchFamily="49" charset="0"/>
              </a:rPr>
              <a:t>Der Lizenzgeber kann diese Freiheiten nicht widerrufen solange Sie sich an die Lizenzbedingungen halten.</a:t>
            </a:r>
            <a:br>
              <a:rPr lang="de-DE" sz="1400" b="0" dirty="0">
                <a:effectLst/>
                <a:latin typeface="+mn-lt"/>
                <a:cs typeface="Courier New" panose="02070309020205020404" pitchFamily="49" charset="0"/>
              </a:rPr>
            </a:b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Details:</a:t>
            </a:r>
            <a:r>
              <a:rPr lang="de-DE" sz="1400" b="0" dirty="0">
                <a:effectLst/>
                <a:latin typeface="+mn-lt"/>
                <a:cs typeface="Courier New" panose="02070309020205020404" pitchFamily="49" charset="0"/>
              </a:rPr>
              <a:t> </a:t>
            </a:r>
            <a:r>
              <a:rPr lang="de-DE" sz="1400" b="0" dirty="0">
                <a:effectLst/>
                <a:latin typeface="+mn-lt"/>
                <a:cs typeface="Courier New" panose="02070309020205020404" pitchFamily="49" charset="0"/>
                <a:hlinkClick r:id="rId4"/>
              </a:rPr>
              <a:t>https://creativecommons.org/licenses/by-nc-sa/3.0/de/</a:t>
            </a:r>
            <a:br>
              <a:rPr lang="de-DE" sz="1400" b="0" dirty="0">
                <a:effectLst/>
                <a:latin typeface="+mn-lt"/>
                <a:cs typeface="Courier New" panose="02070309020205020404" pitchFamily="49" charset="0"/>
                <a:hlinkClick r:id="rId4"/>
              </a:rPr>
            </a:br>
            <a:br>
              <a:rPr lang="de-DE" sz="1400" b="0" dirty="0">
                <a:effectLst/>
                <a:latin typeface="+mn-lt"/>
                <a:cs typeface="Courier New" panose="02070309020205020404" pitchFamily="49" charset="0"/>
              </a:rPr>
            </a:br>
            <a:endParaRPr lang="de-DE" sz="1400" b="0" dirty="0">
              <a:latin typeface="+mn-lt"/>
              <a:cs typeface="Courier New" panose="02070309020205020404" pitchFamily="49" charset="0"/>
            </a:endParaRPr>
          </a:p>
        </p:txBody>
      </p:sp>
      <p:pic>
        <p:nvPicPr>
          <p:cNvPr id="12" name="Picture 2">
            <a:extLst>
              <a:ext uri="{FF2B5EF4-FFF2-40B4-BE49-F238E27FC236}">
                <a16:creationId xmlns:a16="http://schemas.microsoft.com/office/drawing/2014/main" id="{3FE51CE3-5158-1C0A-47F1-CBA6F64F37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612" y="654066"/>
            <a:ext cx="3843697" cy="112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ABEC5-6396-4D07-EE19-7D57A9FC53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A1811F-328F-4889-1AE6-EB58C4530253}"/>
              </a:ext>
            </a:extLst>
          </p:cNvPr>
          <p:cNvSpPr>
            <a:spLocks noGrp="1"/>
          </p:cNvSpPr>
          <p:nvPr>
            <p:ph type="title"/>
          </p:nvPr>
        </p:nvSpPr>
        <p:spPr>
          <a:xfrm>
            <a:off x="909836" y="23247"/>
            <a:ext cx="9753600" cy="1325562"/>
          </a:xfrm>
        </p:spPr>
        <p:txBody>
          <a:bodyPr rtlCol="0"/>
          <a:lstStyle/>
          <a:p>
            <a:r>
              <a:rPr lang="de-DE" dirty="0">
                <a:solidFill>
                  <a:srgbClr val="FF0000"/>
                </a:solidFill>
              </a:rPr>
              <a:t>Sampling III</a:t>
            </a:r>
          </a:p>
        </p:txBody>
      </p:sp>
      <p:sp>
        <p:nvSpPr>
          <p:cNvPr id="3" name="Inhaltsplatzhalter 2">
            <a:extLst>
              <a:ext uri="{FF2B5EF4-FFF2-40B4-BE49-F238E27FC236}">
                <a16:creationId xmlns:a16="http://schemas.microsoft.com/office/drawing/2014/main" id="{59C9975C-5769-ECC8-DE91-1F5A21823649}"/>
              </a:ext>
            </a:extLst>
          </p:cNvPr>
          <p:cNvSpPr>
            <a:spLocks noGrp="1"/>
          </p:cNvSpPr>
          <p:nvPr>
            <p:ph idx="1"/>
          </p:nvPr>
        </p:nvSpPr>
        <p:spPr>
          <a:xfrm>
            <a:off x="635626" y="1556792"/>
            <a:ext cx="11099347" cy="4343400"/>
          </a:xfrm>
        </p:spPr>
        <p:txBody>
          <a:bodyPr rtlCol="0">
            <a:noAutofit/>
          </a:bodyPr>
          <a:lstStyle/>
          <a:p>
            <a:r>
              <a:rPr lang="de-DE" dirty="0"/>
              <a:t>Wir sehen:</a:t>
            </a:r>
            <a:br>
              <a:rPr lang="de-DE" dirty="0"/>
            </a:br>
            <a:br>
              <a:rPr lang="de-DE" dirty="0"/>
            </a:br>
            <a:r>
              <a:rPr lang="de-DE" dirty="0"/>
              <a:t>Die abgetasteten Werte stellen nur einen Momentanzustand im Zeitpunkt der Abtastung dar und zwischen den einzelnen Abtastungsvorgängen kann sich das analoge Signal zeitlich gesehen beliebig verändern.</a:t>
            </a:r>
            <a:br>
              <a:rPr lang="de-DE" dirty="0"/>
            </a:br>
            <a:endParaRPr lang="de-DE" dirty="0"/>
          </a:p>
          <a:p>
            <a:r>
              <a:rPr lang="de-DE" dirty="0"/>
              <a:t>Wie wir trotzdem das Signal komplett abtasten können, sehen wir später.</a:t>
            </a:r>
          </a:p>
        </p:txBody>
      </p:sp>
      <p:sp>
        <p:nvSpPr>
          <p:cNvPr id="5" name="Rechteck 4">
            <a:extLst>
              <a:ext uri="{FF2B5EF4-FFF2-40B4-BE49-F238E27FC236}">
                <a16:creationId xmlns:a16="http://schemas.microsoft.com/office/drawing/2014/main" id="{4114A355-5BF7-AD49-4418-83DB9B973C5A}"/>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FAD400C4-2DC9-8BAE-153A-BE0F08FDE41D}"/>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7A386488-A413-3BAC-81B3-8BA5BE44A7F2}"/>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https://50ohm.de/NEA_sampling_quantisierung.html</a:t>
            </a:r>
            <a:endParaRPr lang="de-DE" dirty="0"/>
          </a:p>
          <a:p>
            <a:endParaRPr lang="de-DE" dirty="0"/>
          </a:p>
        </p:txBody>
      </p:sp>
    </p:spTree>
    <p:extLst>
      <p:ext uri="{BB962C8B-B14F-4D97-AF65-F5344CB8AC3E}">
        <p14:creationId xmlns:p14="http://schemas.microsoft.com/office/powerpoint/2010/main" val="172889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D38CE-F90F-86E8-B917-57678C5ED2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33770F-6493-C258-77B3-D61AFD2AAEE4}"/>
              </a:ext>
            </a:extLst>
          </p:cNvPr>
          <p:cNvSpPr>
            <a:spLocks noGrp="1"/>
          </p:cNvSpPr>
          <p:nvPr>
            <p:ph type="title"/>
          </p:nvPr>
        </p:nvSpPr>
        <p:spPr>
          <a:xfrm>
            <a:off x="909836" y="23247"/>
            <a:ext cx="9753600" cy="1325562"/>
          </a:xfrm>
        </p:spPr>
        <p:txBody>
          <a:bodyPr rtlCol="0"/>
          <a:lstStyle/>
          <a:p>
            <a:r>
              <a:rPr lang="de-DE" dirty="0">
                <a:solidFill>
                  <a:srgbClr val="FF0000"/>
                </a:solidFill>
              </a:rPr>
              <a:t>Quantisierung I</a:t>
            </a:r>
          </a:p>
        </p:txBody>
      </p:sp>
      <p:sp>
        <p:nvSpPr>
          <p:cNvPr id="3" name="Inhaltsplatzhalter 2">
            <a:extLst>
              <a:ext uri="{FF2B5EF4-FFF2-40B4-BE49-F238E27FC236}">
                <a16:creationId xmlns:a16="http://schemas.microsoft.com/office/drawing/2014/main" id="{437E8521-7C62-762D-9655-D85E3AF0159F}"/>
              </a:ext>
            </a:extLst>
          </p:cNvPr>
          <p:cNvSpPr>
            <a:spLocks noGrp="1"/>
          </p:cNvSpPr>
          <p:nvPr>
            <p:ph idx="1"/>
          </p:nvPr>
        </p:nvSpPr>
        <p:spPr>
          <a:xfrm>
            <a:off x="697628" y="1628800"/>
            <a:ext cx="11099347" cy="4739544"/>
          </a:xfrm>
        </p:spPr>
        <p:txBody>
          <a:bodyPr rtlCol="0">
            <a:noAutofit/>
          </a:bodyPr>
          <a:lstStyle/>
          <a:p>
            <a:r>
              <a:rPr lang="de-DE" dirty="0"/>
              <a:t>Bei der A/D-Umsetzung von Signalen werden kontinuierliche Werte eines analogen Signals in festen Stufen abgebildet. Diesen Prozess bezeichnet man als Quantisierung.</a:t>
            </a:r>
          </a:p>
          <a:p>
            <a:r>
              <a:rPr lang="de-DE" dirty="0"/>
              <a:t>Ein analoges (</a:t>
            </a:r>
            <a:r>
              <a:rPr lang="de-DE" dirty="0">
                <a:solidFill>
                  <a:srgbClr val="0070C0"/>
                </a:solidFill>
              </a:rPr>
              <a:t>wertkontinuierliches</a:t>
            </a:r>
            <a:r>
              <a:rPr lang="de-DE" dirty="0"/>
              <a:t>) Signal wird hierbei mittels Quantisierung in ein </a:t>
            </a:r>
            <a:r>
              <a:rPr lang="de-DE" dirty="0">
                <a:solidFill>
                  <a:srgbClr val="0070C0"/>
                </a:solidFill>
              </a:rPr>
              <a:t>wertdiskretes</a:t>
            </a:r>
            <a:r>
              <a:rPr lang="de-DE" dirty="0"/>
              <a:t> (gestuftes) Signal abgebildet.</a:t>
            </a:r>
          </a:p>
        </p:txBody>
      </p:sp>
      <p:sp>
        <p:nvSpPr>
          <p:cNvPr id="5" name="Rechteck 4">
            <a:extLst>
              <a:ext uri="{FF2B5EF4-FFF2-40B4-BE49-F238E27FC236}">
                <a16:creationId xmlns:a16="http://schemas.microsoft.com/office/drawing/2014/main" id="{9B2BC27F-F2A7-D563-BFB8-DD038D6C5C39}"/>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29E37750-1A63-954A-1ACA-1DBA731B374A}"/>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88AE8584-5069-E05B-7EAE-FEACB9D75369}"/>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https://50ohm.de/NEA_quantisierung.html</a:t>
            </a:r>
            <a:endParaRPr lang="de-DE" dirty="0"/>
          </a:p>
          <a:p>
            <a:endParaRPr lang="de-DE" dirty="0"/>
          </a:p>
        </p:txBody>
      </p:sp>
      <p:pic>
        <p:nvPicPr>
          <p:cNvPr id="8" name="Grafik 7" descr="Ein Bild, das Kunst enthält.&#10;&#10;Automatisch generierte Beschreibung mit geringer Zuverlässigkeit">
            <a:extLst>
              <a:ext uri="{FF2B5EF4-FFF2-40B4-BE49-F238E27FC236}">
                <a16:creationId xmlns:a16="http://schemas.microsoft.com/office/drawing/2014/main" id="{9F78CCA5-709A-3E58-FFAA-1D9720325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0642" y="3645023"/>
            <a:ext cx="4575994" cy="2809821"/>
          </a:xfrm>
          <a:prstGeom prst="rect">
            <a:avLst/>
          </a:prstGeom>
        </p:spPr>
      </p:pic>
      <p:sp>
        <p:nvSpPr>
          <p:cNvPr id="10" name="Textfeld 9">
            <a:extLst>
              <a:ext uri="{FF2B5EF4-FFF2-40B4-BE49-F238E27FC236}">
                <a16:creationId xmlns:a16="http://schemas.microsoft.com/office/drawing/2014/main" id="{E6FC6161-5DFD-584C-A9F3-03B00B36A025}"/>
              </a:ext>
            </a:extLst>
          </p:cNvPr>
          <p:cNvSpPr txBox="1"/>
          <p:nvPr/>
        </p:nvSpPr>
        <p:spPr>
          <a:xfrm>
            <a:off x="6943330" y="4311270"/>
            <a:ext cx="3873445" cy="1477328"/>
          </a:xfrm>
          <a:prstGeom prst="rect">
            <a:avLst/>
          </a:prstGeom>
          <a:noFill/>
        </p:spPr>
        <p:txBody>
          <a:bodyPr wrap="square">
            <a:spAutoFit/>
          </a:bodyPr>
          <a:lstStyle/>
          <a:p>
            <a:r>
              <a:rPr lang="de-DE" b="1" i="0" dirty="0">
                <a:solidFill>
                  <a:srgbClr val="202122"/>
                </a:solidFill>
                <a:effectLst/>
                <a:latin typeface="Arial" panose="020B0604020202020204" pitchFamily="34" charset="0"/>
              </a:rPr>
              <a:t>Beispiel für Quantisierung</a:t>
            </a:r>
            <a:br>
              <a:rPr lang="de-DE" b="1" i="0" dirty="0">
                <a:solidFill>
                  <a:srgbClr val="202122"/>
                </a:solidFill>
                <a:effectLst/>
                <a:latin typeface="Arial" panose="020B0604020202020204" pitchFamily="34" charset="0"/>
              </a:rPr>
            </a:br>
            <a:br>
              <a:rPr lang="de-DE" dirty="0"/>
            </a:br>
            <a:r>
              <a:rPr lang="de-DE" b="0" i="0" dirty="0">
                <a:solidFill>
                  <a:srgbClr val="C1C1C1"/>
                </a:solidFill>
                <a:effectLst/>
                <a:latin typeface="Arial" panose="020B0604020202020204" pitchFamily="34" charset="0"/>
              </a:rPr>
              <a:t>█</a:t>
            </a:r>
            <a:r>
              <a:rPr lang="de-DE" b="0" i="0" dirty="0">
                <a:solidFill>
                  <a:srgbClr val="202122"/>
                </a:solidFill>
                <a:effectLst/>
                <a:latin typeface="Arial" panose="020B0604020202020204" pitchFamily="34" charset="0"/>
              </a:rPr>
              <a:t> ursprüngliches Signal</a:t>
            </a:r>
            <a:br>
              <a:rPr lang="de-DE" dirty="0">
                <a:solidFill>
                  <a:srgbClr val="202122"/>
                </a:solidFill>
                <a:latin typeface="Arial" panose="020B0604020202020204" pitchFamily="34" charset="0"/>
              </a:rPr>
            </a:br>
            <a:br>
              <a:rPr lang="de-DE" dirty="0">
                <a:solidFill>
                  <a:srgbClr val="202122"/>
                </a:solidFill>
                <a:latin typeface="Arial" panose="020B0604020202020204" pitchFamily="34" charset="0"/>
              </a:rPr>
            </a:br>
            <a:r>
              <a:rPr lang="de-DE" b="0" i="0" dirty="0">
                <a:solidFill>
                  <a:srgbClr val="FF0000"/>
                </a:solidFill>
                <a:effectLst/>
                <a:latin typeface="Arial" panose="020B0604020202020204" pitchFamily="34" charset="0"/>
              </a:rPr>
              <a:t>█</a:t>
            </a:r>
            <a:r>
              <a:rPr lang="de-DE" b="0" i="0" dirty="0">
                <a:solidFill>
                  <a:srgbClr val="202122"/>
                </a:solidFill>
                <a:effectLst/>
                <a:latin typeface="Arial" panose="020B0604020202020204" pitchFamily="34" charset="0"/>
              </a:rPr>
              <a:t> quantisiertes Signal</a:t>
            </a:r>
            <a:endParaRPr lang="de-DE" dirty="0"/>
          </a:p>
        </p:txBody>
      </p:sp>
      <p:sp>
        <p:nvSpPr>
          <p:cNvPr id="12" name="Textfeld 11">
            <a:extLst>
              <a:ext uri="{FF2B5EF4-FFF2-40B4-BE49-F238E27FC236}">
                <a16:creationId xmlns:a16="http://schemas.microsoft.com/office/drawing/2014/main" id="{6EB87517-4668-94C1-7E80-1F59665620A8}"/>
              </a:ext>
            </a:extLst>
          </p:cNvPr>
          <p:cNvSpPr txBox="1"/>
          <p:nvPr/>
        </p:nvSpPr>
        <p:spPr>
          <a:xfrm>
            <a:off x="6943330" y="6303872"/>
            <a:ext cx="6263640" cy="215444"/>
          </a:xfrm>
          <a:prstGeom prst="rect">
            <a:avLst/>
          </a:prstGeom>
          <a:noFill/>
        </p:spPr>
        <p:txBody>
          <a:bodyPr wrap="square">
            <a:spAutoFit/>
          </a:bodyPr>
          <a:lstStyle/>
          <a:p>
            <a:r>
              <a:rPr lang="de-DE" sz="800" dirty="0"/>
              <a:t>Bildquelle: https://commons.wikimedia.org/wiki/File:Quantized.signal.svg</a:t>
            </a:r>
          </a:p>
        </p:txBody>
      </p:sp>
    </p:spTree>
    <p:extLst>
      <p:ext uri="{BB962C8B-B14F-4D97-AF65-F5344CB8AC3E}">
        <p14:creationId xmlns:p14="http://schemas.microsoft.com/office/powerpoint/2010/main" val="62812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6B0F9-7604-91D8-69B2-D4EC5C17B2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B68CF1-9A93-CB97-FCD2-5A74FAE2D7F6}"/>
              </a:ext>
            </a:extLst>
          </p:cNvPr>
          <p:cNvSpPr>
            <a:spLocks noGrp="1"/>
          </p:cNvSpPr>
          <p:nvPr>
            <p:ph type="title"/>
          </p:nvPr>
        </p:nvSpPr>
        <p:spPr>
          <a:xfrm>
            <a:off x="909836" y="23247"/>
            <a:ext cx="9753600" cy="1325562"/>
          </a:xfrm>
        </p:spPr>
        <p:txBody>
          <a:bodyPr rtlCol="0"/>
          <a:lstStyle/>
          <a:p>
            <a:r>
              <a:rPr lang="de-DE" dirty="0">
                <a:solidFill>
                  <a:srgbClr val="FF0000"/>
                </a:solidFill>
              </a:rPr>
              <a:t>Quantisierung II</a:t>
            </a:r>
          </a:p>
        </p:txBody>
      </p:sp>
      <p:sp>
        <p:nvSpPr>
          <p:cNvPr id="3" name="Inhaltsplatzhalter 2">
            <a:extLst>
              <a:ext uri="{FF2B5EF4-FFF2-40B4-BE49-F238E27FC236}">
                <a16:creationId xmlns:a16="http://schemas.microsoft.com/office/drawing/2014/main" id="{B1BCF850-58C7-98CE-78F4-408B12271AF3}"/>
              </a:ext>
            </a:extLst>
          </p:cNvPr>
          <p:cNvSpPr>
            <a:spLocks noGrp="1"/>
          </p:cNvSpPr>
          <p:nvPr>
            <p:ph idx="1"/>
          </p:nvPr>
        </p:nvSpPr>
        <p:spPr>
          <a:xfrm>
            <a:off x="635626" y="1556792"/>
            <a:ext cx="11099347" cy="4343400"/>
          </a:xfrm>
        </p:spPr>
        <p:txBody>
          <a:bodyPr rtlCol="0">
            <a:noAutofit/>
          </a:bodyPr>
          <a:lstStyle/>
          <a:p>
            <a:r>
              <a:rPr lang="de-DE" dirty="0"/>
              <a:t>Wir sehen:</a:t>
            </a:r>
            <a:br>
              <a:rPr lang="de-DE" dirty="0"/>
            </a:br>
            <a:br>
              <a:rPr lang="de-DE" dirty="0"/>
            </a:br>
            <a:r>
              <a:rPr lang="de-DE" dirty="0"/>
              <a:t>Bei der Digitalisierung eines analogen Signals stehen uns nur begrenzte Abstufungen (z.B. -256 bis +256 für -1 Volt bis +1 Volt) für die Abbildung der gemessenen Spannungswerte zur Verfügung. Anders ausgedrückt: Die </a:t>
            </a:r>
            <a:r>
              <a:rPr lang="de-DE" dirty="0">
                <a:solidFill>
                  <a:srgbClr val="0070C0"/>
                </a:solidFill>
              </a:rPr>
              <a:t>Auflösung</a:t>
            </a:r>
            <a:r>
              <a:rPr lang="de-DE" dirty="0"/>
              <a:t> ist begrenzt.</a:t>
            </a:r>
            <a:endParaRPr lang="de-DE" dirty="0">
              <a:solidFill>
                <a:srgbClr val="0070C0"/>
              </a:solidFill>
            </a:endParaRPr>
          </a:p>
        </p:txBody>
      </p:sp>
      <p:sp>
        <p:nvSpPr>
          <p:cNvPr id="5" name="Rechteck 4">
            <a:extLst>
              <a:ext uri="{FF2B5EF4-FFF2-40B4-BE49-F238E27FC236}">
                <a16:creationId xmlns:a16="http://schemas.microsoft.com/office/drawing/2014/main" id="{DF2B2F3D-CB9F-3A96-64B8-BDAB51D6DED9}"/>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DB5E6323-CF5A-8447-6E3B-2AC9A94EF77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0845D903-1033-4CE3-56F2-6536948E06CD}"/>
              </a:ext>
            </a:extLst>
          </p:cNvPr>
          <p:cNvSpPr txBox="1"/>
          <p:nvPr/>
        </p:nvSpPr>
        <p:spPr>
          <a:xfrm>
            <a:off x="117748" y="6296336"/>
            <a:ext cx="7632848" cy="646331"/>
          </a:xfrm>
          <a:prstGeom prst="rect">
            <a:avLst/>
          </a:prstGeom>
          <a:noFill/>
        </p:spPr>
        <p:txBody>
          <a:bodyPr wrap="square">
            <a:spAutoFit/>
          </a:bodyPr>
          <a:lstStyle/>
          <a:p>
            <a:r>
              <a:rPr lang="de-DE" dirty="0">
                <a:hlinkClick r:id="rId3"/>
              </a:rPr>
              <a:t>https://50ohm.de/NEA_sampling_quantisierung.html</a:t>
            </a:r>
            <a:endParaRPr lang="de-DE" dirty="0"/>
          </a:p>
          <a:p>
            <a:endParaRPr lang="de-DE" dirty="0"/>
          </a:p>
        </p:txBody>
      </p:sp>
    </p:spTree>
    <p:extLst>
      <p:ext uri="{BB962C8B-B14F-4D97-AF65-F5344CB8AC3E}">
        <p14:creationId xmlns:p14="http://schemas.microsoft.com/office/powerpoint/2010/main" val="377813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uropäisches Festland 16: 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26001347_TF02804877" id="{75C79753-0E1F-450E-AF2D-DB0B4AE0B5F4}" vid="{58EA1E81-E3C1-417C-AA45-4A2179E328FE}"/>
    </a:ext>
  </a:extLst>
</a:theme>
</file>

<file path=ppt/theme/theme2.xml><?xml version="1.0" encoding="utf-8"?>
<a:theme xmlns:a="http://schemas.openxmlformats.org/drawingml/2006/main" name="Office-Design">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Design">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Serie Weltkarten, Präsentation Europäischer Kontinent (Breitbild)</Template>
  <TotalTime>0</TotalTime>
  <Words>4156</Words>
  <Application>Microsoft Office PowerPoint</Application>
  <PresentationFormat>Benutzerdefiniert</PresentationFormat>
  <Paragraphs>416</Paragraphs>
  <Slides>62</Slides>
  <Notes>62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62</vt:i4>
      </vt:variant>
    </vt:vector>
  </HeadingPairs>
  <TitlesOfParts>
    <vt:vector size="67" baseType="lpstr">
      <vt:lpstr>Arial</vt:lpstr>
      <vt:lpstr>Century Gothic</vt:lpstr>
      <vt:lpstr>inherit</vt:lpstr>
      <vt:lpstr>Wingdings</vt:lpstr>
      <vt:lpstr>Europäisches Festland 16: 9</vt:lpstr>
      <vt:lpstr>Digitaltechnik</vt:lpstr>
      <vt:lpstr>Digitale Signalverarbeitung I</vt:lpstr>
      <vt:lpstr>Digitale Signalverarbeitung II</vt:lpstr>
      <vt:lpstr>Sampling und Quantisierung</vt:lpstr>
      <vt:lpstr>Sampling I</vt:lpstr>
      <vt:lpstr>Sampling II</vt:lpstr>
      <vt:lpstr>Sampling III</vt:lpstr>
      <vt:lpstr>Quantisierung I</vt:lpstr>
      <vt:lpstr>Quantisierung II</vt:lpstr>
      <vt:lpstr>Sampling und Quantisierung I</vt:lpstr>
      <vt:lpstr>Sampling und Quantisierung II</vt:lpstr>
      <vt:lpstr>Sampling und Quantisierung III</vt:lpstr>
      <vt:lpstr>Sampling und Quantisierung IV</vt:lpstr>
      <vt:lpstr>Sampling und Quantisierung V</vt:lpstr>
      <vt:lpstr>Sampling und Quantisierung VI</vt:lpstr>
      <vt:lpstr>Abtasttheorem</vt:lpstr>
      <vt:lpstr>Abtasttheorem I</vt:lpstr>
      <vt:lpstr>Abtasttheorem II</vt:lpstr>
      <vt:lpstr>Analog-Digital-Umsetzer</vt:lpstr>
      <vt:lpstr>Analog-Digital-Umsetzer (ADC) I</vt:lpstr>
      <vt:lpstr>Analog-Digital-Umsetzer (ADC) II</vt:lpstr>
      <vt:lpstr>Analog-Digital-Umsetzer (ADC) III</vt:lpstr>
      <vt:lpstr>Analog-Digital-Umsetzer (ADC) IV</vt:lpstr>
      <vt:lpstr>Analog-Digital-Umsetzer (ADC) V</vt:lpstr>
      <vt:lpstr>Digital-Analog-Umsetzer</vt:lpstr>
      <vt:lpstr>Digital-Analog-Umsetzer (DAC) I</vt:lpstr>
      <vt:lpstr>Digital-Analog-Umsetzer (DAC) II</vt:lpstr>
      <vt:lpstr>Digital-Analog-Umsetzer (DAC) III</vt:lpstr>
      <vt:lpstr>Anwendung von ADC und DAC I</vt:lpstr>
      <vt:lpstr>Anwendung von ADC und DAC II</vt:lpstr>
      <vt:lpstr>Anwendung von ADC und DAC III</vt:lpstr>
      <vt:lpstr>Anwendung von ADC und DAC IV</vt:lpstr>
      <vt:lpstr>Anti-Alias-Filter und Rekonstruktionsfilter</vt:lpstr>
      <vt:lpstr>Anti-Alias-Filter I</vt:lpstr>
      <vt:lpstr>Anti-Alias-Filter II</vt:lpstr>
      <vt:lpstr>Rekonstruktionsfilter I</vt:lpstr>
      <vt:lpstr>Rekonstruktionsfilter II</vt:lpstr>
      <vt:lpstr>Fourier-Transformation</vt:lpstr>
      <vt:lpstr>Fourier-Transformation I</vt:lpstr>
      <vt:lpstr>Fourier-Transformation II</vt:lpstr>
      <vt:lpstr>Fourier-Transformation III</vt:lpstr>
      <vt:lpstr>Fourier-Transformation IV</vt:lpstr>
      <vt:lpstr>Fourier-Transformation V</vt:lpstr>
      <vt:lpstr>Jetzt können wir den IC-7300 verstehen</vt:lpstr>
      <vt:lpstr>Empfänger</vt:lpstr>
      <vt:lpstr>Sender</vt:lpstr>
      <vt:lpstr>Display</vt:lpstr>
      <vt:lpstr>Latenz</vt:lpstr>
      <vt:lpstr>Latenz</vt:lpstr>
      <vt:lpstr>Digitale Filter</vt:lpstr>
      <vt:lpstr>Digitale Filter I</vt:lpstr>
      <vt:lpstr>Digitale Filter II</vt:lpstr>
      <vt:lpstr>Digitale Filter II</vt:lpstr>
      <vt:lpstr>I/Q-Verfahren</vt:lpstr>
      <vt:lpstr>I/Q-Verfahren I</vt:lpstr>
      <vt:lpstr>I/Q-Verfahren II</vt:lpstr>
      <vt:lpstr>I/Q-Verfahren III</vt:lpstr>
      <vt:lpstr>I/Q-Verfahren IV</vt:lpstr>
      <vt:lpstr>I/Q-Verfahren IV</vt:lpstr>
      <vt:lpstr>I/Q-Verfahren V</vt:lpstr>
      <vt:lpstr>I/Q-Verfahren VI</vt:lpstr>
      <vt:lpstr> Initialer Autor: Michael Funke - DL4EAX Basierend auf 50ohm.de   Änderungen durch: Hier bitte Ihren Namen eintragen, wenn Sie Änderungen vorgenommen haben.  Sie dürfen: Teilen: Das Material in jedwedem Format oder Medium vervielfältigen und weiterverbreiten. Bearbeiten: Das Material verändern und darauf aufbauen.  Unter folgenden Bedingungen: Namensnennung: Sie müssen angemessene Urheber- und Rechteangaben machen, einen Link zur Lizenz beifügen und angeben, ob Änderungen vorgenommen wurden. Diese Angaben dürfen in jeder angemessenen Art und Weise gemacht werden, allerdings nicht so, dass der Eindruck entsteht, der Lizenzgeber unterstütze gerade Sie oder Ihre Nutzung besonders. Nicht kommerziell: Sie dürfen das Material nicht für kommerzielle Zwecke nutzen. Weitergabe unter gleichen Bedingungen: Wenn Sie das Material verändern oder anderweitig direkt darauf aufbauen, dürfen Sie Ihre Beiträge nur unter derselben Lizenz wie das Original verbreiten.  Der Lizenzgeber kann diese Freiheiten nicht widerrufen solange Sie sich an die Lizenzbedingungen halten.  Details: https://creativecommons.org/licenses/by-nc-sa/3.0/de/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L33</dc:title>
  <dc:creator>michael</dc:creator>
  <cp:lastModifiedBy>Klaus Solbach</cp:lastModifiedBy>
  <cp:revision>37</cp:revision>
  <dcterms:created xsi:type="dcterms:W3CDTF">2021-01-11T13:23:37Z</dcterms:created>
  <dcterms:modified xsi:type="dcterms:W3CDTF">2024-11-10T18:33:36Z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