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7.xml" ContentType="application/vnd.openxmlformats-officedocument.drawingml.chart+xml"/>
  <Override PartName="/ppt/charts/chart11.xml" ContentType="application/vnd.openxmlformats-officedocument.drawingml.chart+xml"/>
  <Override PartName="/ppt/charts/chart14.xml" ContentType="application/vnd.openxmlformats-officedocument.drawingml.chart+xml"/>
  <Override PartName="/ppt/charts/chart17.xml" ContentType="application/vnd.openxmlformats-officedocument.drawingml.chart+xml"/>
  <Override PartName="/ppt/charts/chart20.xml" ContentType="application/vnd.openxmlformats-officedocument.drawingml.chart+xml"/>
  <Override PartName="/ppt/charts/chart23.xml" ContentType="application/vnd.openxmlformats-officedocument.drawingml.chart+xml"/>
  <Override PartName="/ppt/charts/chart26.xml" ContentType="application/vnd.openxmlformats-officedocument.drawingml.chart+xml"/>
  <Override PartName="/ppt/charts/chart29.xml" ContentType="application/vnd.openxmlformats-officedocument.drawingml.chart+xml"/>
  <Override PartName="/ppt/charts/chart32.xml" ContentType="application/vnd.openxmlformats-officedocument.drawingml.chart+xml"/>
  <Override PartName="/ppt/charts/chart35.xml" ContentType="application/vnd.openxmlformats-officedocument.drawingml.chart+xml"/>
  <Override PartName="/ppt/charts/chart38.xml" ContentType="application/vnd.openxmlformats-officedocument.drawingml.chart+xml"/>
  <Override PartName="/ppt/charts/chart41.xml" ContentType="application/vnd.openxmlformats-officedocument.drawingml.chart+xml"/>
  <Override PartName="/ppt/charts/chart44.xml" ContentType="application/vnd.openxmlformats-officedocument.drawingml.chart+xml"/>
  <Override PartName="/ppt/charts/chart47.xml" ContentType="application/vnd.openxmlformats-officedocument.drawingml.chart+xml"/>
  <Override PartName="/ppt/charts/chart50.xml" ContentType="application/vnd.openxmlformats-officedocument.drawingml.chart+xml"/>
  <Override PartName="/ppt/charts/chart53.xml" ContentType="application/vnd.openxmlformats-officedocument.drawingml.chart+xml"/>
  <Override PartName="/ppt/charts/chart56.xml" ContentType="application/vnd.openxmlformats-officedocument.drawingml.chart+xml"/>
  <Override PartName="/ppt/charts/chart59.xml" ContentType="application/vnd.openxmlformats-officedocument.drawingml.chart+xml"/>
  <Override PartName="/ppt/charts/chart62.xml" ContentType="application/vnd.openxmlformats-officedocument.drawingml.chart+xml"/>
  <Override PartName="/ppt/charts/chart65.xml" ContentType="application/vnd.openxmlformats-officedocument.drawingml.chart+xml"/>
  <Override PartName="/ppt/charts/chart70.xml" ContentType="application/vnd.openxmlformats-officedocument.drawingml.chart+xml"/>
  <Override PartName="/ppt/charts/chart73.xml" ContentType="application/vnd.openxmlformats-officedocument.drawingml.chart+xml"/>
  <Override PartName="/ppt/charts/chart76.xml" ContentType="application/vnd.openxmlformats-officedocument.drawingml.chart+xml"/>
  <Override PartName="/ppt/charts/chart79.xml" ContentType="application/vnd.openxmlformats-officedocument.drawingml.chart+xml"/>
  <Override PartName="/ppt/charts/chart82.xml" ContentType="application/vnd.openxmlformats-officedocument.drawingml.chart+xml"/>
  <Override PartName="/ppt/charts/chart85.xml" ContentType="application/vnd.openxmlformats-officedocument.drawingml.chart+xml"/>
  <Override PartName="/ppt/charts/chart88.xml" ContentType="application/vnd.openxmlformats-officedocument.drawingml.chart+xml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 <Relationship Id="rId11" Type="http://schemas.openxmlformats.org/officeDocument/2006/relationships/slide" Target="slides/slide9.xml"/>
 <Relationship Id="rId12" Type="http://schemas.openxmlformats.org/officeDocument/2006/relationships/slide" Target="slides/slide10.xml"/>
 <Relationship Id="rId13" Type="http://schemas.openxmlformats.org/officeDocument/2006/relationships/slide" Target="slides/slide11.xml"/>
 <Relationship Id="rId14" Type="http://schemas.openxmlformats.org/officeDocument/2006/relationships/slide" Target="slides/slide12.xml"/>
 <Relationship Id="rId15" Type="http://schemas.openxmlformats.org/officeDocument/2006/relationships/slide" Target="slides/slide13.xml"/>
 <Relationship Id="rId16" Type="http://schemas.openxmlformats.org/officeDocument/2006/relationships/slide" Target="slides/slide14.xml"/>
 <Relationship Id="rId17" Type="http://schemas.openxmlformats.org/officeDocument/2006/relationships/slide" Target="slides/slide15.xml"/>
 <Relationship Id="rId18" Type="http://schemas.openxmlformats.org/officeDocument/2006/relationships/slide" Target="slides/slide16.xml"/>
 <Relationship Id="rId19" Type="http://schemas.openxmlformats.org/officeDocument/2006/relationships/slide" Target="slides/slide17.xml"/>
 <Relationship Id="rId20" Type="http://schemas.openxmlformats.org/officeDocument/2006/relationships/slide" Target="slides/slide18.xml"/>
 <Relationship Id="rId21" Type="http://schemas.openxmlformats.org/officeDocument/2006/relationships/slide" Target="slides/slide19.xml"/>
 <Relationship Id="rId22" Type="http://schemas.openxmlformats.org/officeDocument/2006/relationships/slide" Target="slides/slide20.xml"/>
 <Relationship Id="rId23" Type="http://schemas.openxmlformats.org/officeDocument/2006/relationships/slide" Target="slides/slide21.xml"/>
 <Relationship Id="rId24" Type="http://schemas.openxmlformats.org/officeDocument/2006/relationships/slide" Target="slides/slide22.xml"/>
 <Relationship Id="rId25" Type="http://schemas.openxmlformats.org/officeDocument/2006/relationships/slide" Target="slides/slide23.xml"/>
 <Relationship Id="rId26" Type="http://schemas.openxmlformats.org/officeDocument/2006/relationships/slide" Target="slides/slide24.xml"/>
 <Relationship Id="rId27" Type="http://schemas.openxmlformats.org/officeDocument/2006/relationships/slide" Target="slides/slide25.xml"/>
 <Relationship Id="rId28" Type="http://schemas.openxmlformats.org/officeDocument/2006/relationships/slide" Target="slides/slide26.xml"/>
 <Relationship Id="rId29" Type="http://schemas.openxmlformats.org/officeDocument/2006/relationships/slide" Target="slides/slide27.xml"/>
 <Relationship Id="rId30" Type="http://schemas.openxmlformats.org/officeDocument/2006/relationships/slide" Target="slides/slide28.xml"/>
 <Relationship Id="rId31" Type="http://schemas.openxmlformats.org/officeDocument/2006/relationships/slide" Target="slides/slide29.xml"/>
 <Relationship Id="rId32" Type="http://schemas.openxmlformats.org/officeDocument/2006/relationships/slide" Target="slides/slide30.xml"/>
</Relationships>

</file>

<file path=ppt/charts/_rels/chart11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11.xml.xlsx"/>
</Relationships>

</file>

<file path=ppt/charts/_rels/chart14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14.xml.xlsx"/>
</Relationships>

</file>

<file path=ppt/charts/_rels/chart17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17.xml.xlsx"/>
</Relationships>

</file>

<file path=ppt/charts/_rels/chart20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20.xml.xlsx"/>
</Relationships>

</file>

<file path=ppt/charts/_rels/chart23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23.xml.xlsx"/>
</Relationships>

</file>

<file path=ppt/charts/_rels/chart26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26.xml.xlsx"/>
</Relationships>

</file>

<file path=ppt/charts/_rels/chart29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29.xml.xlsx"/>
</Relationships>

</file>

<file path=ppt/charts/_rels/chart3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3.xml.xlsx"/>
</Relationships>

</file>

<file path=ppt/charts/_rels/chart32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32.xml.xlsx"/>
</Relationships>

</file>

<file path=ppt/charts/_rels/chart35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35.xml.xlsx"/>
</Relationships>

</file>

<file path=ppt/charts/_rels/chart38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38.xml.xlsx"/>
</Relationships>

</file>

<file path=ppt/charts/_rels/chart41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41.xml.xlsx"/>
</Relationships>

</file>

<file path=ppt/charts/_rels/chart44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44.xml.xlsx"/>
</Relationships>

</file>

<file path=ppt/charts/_rels/chart47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47.xml.xlsx"/>
</Relationships>

</file>

<file path=ppt/charts/_rels/chart50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50.xml.xlsx"/>
</Relationships>

</file>

<file path=ppt/charts/_rels/chart53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53.xml.xlsx"/>
</Relationships>

</file>

<file path=ppt/charts/_rels/chart56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56.xml.xlsx"/>
</Relationships>

</file>

<file path=ppt/charts/_rels/chart59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59.xml.xlsx"/>
</Relationships>

</file>

<file path=ppt/charts/_rels/chart62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62.xml.xlsx"/>
</Relationships>

</file>

<file path=ppt/charts/_rels/chart65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65.xml.xlsx"/>
</Relationships>

</file>

<file path=ppt/charts/_rels/chart7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7.xml.xlsx"/>
</Relationships>

</file>

<file path=ppt/charts/_rels/chart70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70.xml.xlsx"/>
</Relationships>

</file>

<file path=ppt/charts/_rels/chart73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73.xml.xlsx"/>
</Relationships>

</file>

<file path=ppt/charts/_rels/chart76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76.xml.xlsx"/>
</Relationships>

</file>

<file path=ppt/charts/_rels/chart79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79.xml.xlsx"/>
</Relationships>

</file>

<file path=ppt/charts/_rels/chart82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82.xml.xlsx"/>
</Relationships>

</file>

<file path=ppt/charts/_rels/chart85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85.xml.xlsx"/>
</Relationships>

</file>

<file path=ppt/charts/_rels/chart88.xml.rels><?xml version="1.0" encoding="UTF-8" standalone="yes"?>
<Relationships xmlns="http://schemas.openxmlformats.org/package/2006/relationships">
 <Relationship Id="rId1" Type="http://schemas.openxmlformats.org/officeDocument/2006/relationships/package" Target="../embeddings/chart88.xml.xlsx"/>
</Relationships>
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Когда Вы принимаете решение о том сколько часов Вы будете работать в WAG?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Sheet1!$A$2:$A$5</c:f>
              <c:strCache>
                <c:ptCount val="4"/>
                <c:pt idx="0">
                  <c:v> не позже чем за неделю до WAG</c:v>
                </c:pt>
                <c:pt idx="1">
                  <c:v> на неделе перед WAG</c:v>
                </c:pt>
                <c:pt idx="2">
                  <c:v> в пятницу вечером перед WAG или в субботу</c:v>
                </c:pt>
                <c:pt idx="3">
                  <c:v> во время WAG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18</c:v>
                </c:pt>
                <c:pt idx="1">
                  <c:v>13</c:v>
                </c:pt>
                <c:pt idx="2">
                  <c:v>13</c:v>
                </c:pt>
                <c:pt idx="3">
                  <c:v>56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Какие факторы определяют или ограничивают Ваше время участия в WAG (возможно несколько вариантов)?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444444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spPr/>
          <c:cat>
            <c:strRef>
              <c:f>Sheet1!$A$2:$A$6</c:f>
              <c:strCache>
                <c:ptCount val="5"/>
                <c:pt idx="0">
                  <c:v> физическое состояние</c:v>
                </c:pt>
                <c:pt idx="1">
                  <c:v> поставленные цели</c:v>
                </c:pt>
                <c:pt idx="2">
                  <c:v> удовольствие и настроение</c:v>
                </c:pt>
                <c:pt idx="3">
                  <c:v> семейные и другие обязанности</c:v>
                </c:pt>
                <c:pt idx="4">
                  <c:v> прохождение</c:v>
                </c:pt>
              </c:strCache>
            </c:strRef>
          </c:cat>
          <c:val>
            <c:numRef>
              <c:f>Sheet1!$B$2:$B$6</c:f>
              <c:numCache>
                <c:ptCount val="5"/>
                <c:pt idx="0">
                  <c:v>28</c:v>
                </c:pt>
                <c:pt idx="1">
                  <c:v>6</c:v>
                </c:pt>
                <c:pt idx="2">
                  <c:v>46</c:v>
                </c:pt>
                <c:pt idx="3">
                  <c:v>69</c:v>
                </c:pt>
                <c:pt idx="4">
                  <c:v>25</c:v>
                </c:pt>
              </c:numCache>
            </c:numRef>
          </c:val>
        </c:ser>
        <c:gapWidth val="75"/>
        <c:shape val="box"/>
        <c:axId val="52743552"/>
        <c:axId val="52749440"/>
        <c:axId val="0"/>
      </c:bar3D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Value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Count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Что наилучшим образом описывает Вашу мотивацию участия в WAG (возможно несколько вариантов):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Pt>
            <c:idx val="7"/>
            <c:spPr>
              <a:solidFill>
                <a:srgbClr val="2ECF9F"/>
              </a:solidFill>
            </c:spPr>
          </c:dPt>
          <c:dPt>
            <c:idx val="8"/>
            <c:spPr>
              <a:solidFill>
                <a:srgbClr val="FCD500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444444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spPr/>
          <c:cat>
            <c:strRef>
              <c:f>Sheet1!$A$2:$A$10</c:f>
              <c:strCache>
                <c:ptCount val="9"/>
                <c:pt idx="0">
                  <c:v> люблю высокий темп при работе на общий вызов когда являюсь редким или относительно редким множителем</c:v>
                </c:pt>
                <c:pt idx="1">
                  <c:v> у меня есть связи с Германией</c:v>
                </c:pt>
                <c:pt idx="2">
                  <c:v> место в рейтинге в своей стране</c:v>
                </c:pt>
                <c:pt idx="3">
                  <c:v> собираю очки для дипломов (например на DLD)</c:v>
                </c:pt>
                <c:pt idx="4">
                  <c:v> возможность быть близко к первой десятке</c:v>
                </c:pt>
                <c:pt idx="5">
                  <c:v> провести хотя бы несколько часов в эфире для собственного удовольствия</c:v>
                </c:pt>
                <c:pt idx="6">
                  <c:v> улучшить своей прошлогодний результат</c:v>
                </c:pt>
                <c:pt idx="7">
                  <c:v> провести как можно больше связей в установленное время</c:v>
                </c:pt>
                <c:pt idx="8">
                  <c:v> победить в своей категории или подняться как можно выше в таблице результатов</c:v>
                </c:pt>
              </c:strCache>
            </c:strRef>
          </c:cat>
          <c:val>
            <c:numRef>
              <c:f>Sheet1!$B$2:$B$10</c:f>
              <c:numCache>
                <c:ptCount val="9"/>
                <c:pt idx="0">
                  <c:v>19</c:v>
                </c:pt>
                <c:pt idx="1">
                  <c:v>13</c:v>
                </c:pt>
                <c:pt idx="2">
                  <c:v>14</c:v>
                </c:pt>
                <c:pt idx="3">
                  <c:v>16</c:v>
                </c:pt>
                <c:pt idx="4">
                  <c:v>11</c:v>
                </c:pt>
                <c:pt idx="5">
                  <c:v>74</c:v>
                </c:pt>
                <c:pt idx="6">
                  <c:v>39</c:v>
                </c:pt>
                <c:pt idx="7">
                  <c:v>27</c:v>
                </c:pt>
                <c:pt idx="8">
                  <c:v>24</c:v>
                </c:pt>
              </c:numCache>
            </c:numRef>
          </c:val>
        </c:ser>
        <c:gapWidth val="75"/>
        <c:shape val="box"/>
        <c:axId val="52743552"/>
        <c:axId val="52749440"/>
        <c:axId val="0"/>
      </c:bar3D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Value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Count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Ищите ли Вы свой позывной в итоговой таблице и сравниваете ли Ваш результат с прошлыми годами или с другими участниками после публикации результатов?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без комментариев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86</c:v>
                </c:pt>
                <c:pt idx="1">
                  <c:v>10</c:v>
                </c:pt>
                <c:pt idx="2">
                  <c:v>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Нужна ли Вам дополнительная мотивация что бы серьезно работать в WAG?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Sheet1!$A$2:$A$3</c:f>
              <c:strCache>
                <c:ptCount val="2"/>
                <c:pt idx="0">
                  <c:v> да</c:v>
                </c:pt>
                <c:pt idx="1">
                  <c:v> нет</c:v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29</c:v>
                </c:pt>
                <c:pt idx="1">
                  <c:v>71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Какую категорию Вы обычно выбираете (возможно несколько вариантов)?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444444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spPr/>
          <c:cat>
            <c:strRef>
              <c:f>Sheet1!$A$2:$A$8</c:f>
              <c:strCache>
                <c:ptCount val="7"/>
                <c:pt idx="0">
                  <c:v> SO CW LP</c:v>
                </c:pt>
                <c:pt idx="1">
                  <c:v> SO CW HP</c:v>
                </c:pt>
                <c:pt idx="2">
                  <c:v> SO Mix LP</c:v>
                </c:pt>
                <c:pt idx="3">
                  <c:v> SO Mix HP</c:v>
                </c:pt>
                <c:pt idx="4">
                  <c:v> SO MIX QRP</c:v>
                </c:pt>
                <c:pt idx="5">
                  <c:v> SWL</c:v>
                </c:pt>
                <c:pt idx="6">
                  <c:v> работаю в команде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50</c:v>
                </c:pt>
                <c:pt idx="1">
                  <c:v>13</c:v>
                </c:pt>
                <c:pt idx="2">
                  <c:v>35</c:v>
                </c:pt>
                <c:pt idx="3">
                  <c:v>17</c:v>
                </c:pt>
                <c:pt idx="4">
                  <c:v>6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</c:ser>
        <c:gapWidth val="75"/>
        <c:shape val="box"/>
        <c:axId val="52743552"/>
        <c:axId val="52749440"/>
        <c:axId val="0"/>
      </c:bar3D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Value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Count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Анализируете ли Вы свой UBN чтобы понять причины уменьшения результата?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не знал об этом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61</c:v>
                </c:pt>
                <c:pt idx="1">
                  <c:v>31</c:v>
                </c:pt>
                <c:pt idx="2">
                  <c:v>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 какой из 40 зон по диплому WAZ находится Ваша станция?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Pt>
            <c:idx val="7"/>
            <c:spPr>
              <a:solidFill>
                <a:srgbClr val="2ECF9F"/>
              </a:solidFill>
            </c:spPr>
          </c:dPt>
          <c:dPt>
            <c:idx val="8"/>
            <c:spPr>
              <a:solidFill>
                <a:srgbClr val="FCD500"/>
              </a:solidFill>
            </c:spPr>
          </c:dPt>
          <c:dPt>
            <c:idx val="9"/>
            <c:spPr>
              <a:solidFill>
                <a:srgbClr val="DB5A4C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Sheet1!$A$2:$A$41</c:f>
              <c:strCache>
                <c:ptCount val="40"/>
                <c:pt idx="0">
                  <c:v> 1</c:v>
                </c:pt>
                <c:pt idx="1">
                  <c:v> 2</c:v>
                </c:pt>
                <c:pt idx="2">
                  <c:v> 3</c:v>
                </c:pt>
                <c:pt idx="3">
                  <c:v> 4</c:v>
                </c:pt>
                <c:pt idx="4">
                  <c:v> 5</c:v>
                </c:pt>
                <c:pt idx="5">
                  <c:v> 6</c:v>
                </c:pt>
                <c:pt idx="6">
                  <c:v> 7</c:v>
                </c:pt>
                <c:pt idx="7">
                  <c:v> 8</c:v>
                </c:pt>
                <c:pt idx="8">
                  <c:v> 9</c:v>
                </c:pt>
                <c:pt idx="9">
                  <c:v> 10</c:v>
                </c:pt>
                <c:pt idx="10">
                  <c:v> 11</c:v>
                </c:pt>
                <c:pt idx="11">
                  <c:v> 12</c:v>
                </c:pt>
                <c:pt idx="12">
                  <c:v> 13</c:v>
                </c:pt>
                <c:pt idx="13">
                  <c:v> 14</c:v>
                </c:pt>
                <c:pt idx="14">
                  <c:v> 15</c:v>
                </c:pt>
                <c:pt idx="15">
                  <c:v> 16</c:v>
                </c:pt>
                <c:pt idx="16">
                  <c:v> 17</c:v>
                </c:pt>
                <c:pt idx="17">
                  <c:v> 18</c:v>
                </c:pt>
                <c:pt idx="18">
                  <c:v> 19</c:v>
                </c:pt>
                <c:pt idx="19">
                  <c:v> 20</c:v>
                </c:pt>
                <c:pt idx="20">
                  <c:v> 21</c:v>
                </c:pt>
                <c:pt idx="21">
                  <c:v> 22</c:v>
                </c:pt>
                <c:pt idx="22">
                  <c:v> 23</c:v>
                </c:pt>
                <c:pt idx="23">
                  <c:v> 24</c:v>
                </c:pt>
                <c:pt idx="24">
                  <c:v> 25</c:v>
                </c:pt>
                <c:pt idx="25">
                  <c:v> 26</c:v>
                </c:pt>
                <c:pt idx="26">
                  <c:v> 27</c:v>
                </c:pt>
                <c:pt idx="27">
                  <c:v> 28</c:v>
                </c:pt>
                <c:pt idx="28">
                  <c:v> 29</c:v>
                </c:pt>
                <c:pt idx="29">
                  <c:v> 30</c:v>
                </c:pt>
                <c:pt idx="30">
                  <c:v> 31</c:v>
                </c:pt>
                <c:pt idx="31">
                  <c:v> 32</c:v>
                </c:pt>
                <c:pt idx="32">
                  <c:v> 33</c:v>
                </c:pt>
                <c:pt idx="33">
                  <c:v> 34</c:v>
                </c:pt>
                <c:pt idx="34">
                  <c:v> 35</c:v>
                </c:pt>
                <c:pt idx="35">
                  <c:v> 36</c:v>
                </c:pt>
                <c:pt idx="36">
                  <c:v> 37</c:v>
                </c:pt>
                <c:pt idx="37">
                  <c:v> 38</c:v>
                </c:pt>
                <c:pt idx="38">
                  <c:v> 39</c:v>
                </c:pt>
                <c:pt idx="39">
                  <c:v> 40</c:v>
                </c:pt>
              </c:strCache>
            </c:strRef>
          </c:cat>
          <c:val>
            <c:numRef>
              <c:f>Sheet1!$B$2:$B$41</c:f>
              <c:numCach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1</c:v>
                </c:pt>
                <c:pt idx="15">
                  <c:v>75</c:v>
                </c:pt>
                <c:pt idx="16">
                  <c:v>7</c:v>
                </c:pt>
                <c:pt idx="17">
                  <c:v>6</c:v>
                </c:pt>
                <c:pt idx="18">
                  <c:v>0</c:v>
                </c:pt>
                <c:pt idx="19">
                  <c:v>1</c:v>
                </c:pt>
                <c:pt idx="20">
                  <c:v>3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Когда Вы работаете CW, то как Вы осуществляете манипуляцию: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с компьютера</c:v>
                </c:pt>
                <c:pt idx="1">
                  <c:v> используя электронный ключ</c:v>
                </c:pt>
                <c:pt idx="2">
                  <c:v> в основном с компютера, иногда используя электронный ключ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30</c:v>
                </c:pt>
                <c:pt idx="1">
                  <c:v>29</c:v>
                </c:pt>
                <c:pt idx="2">
                  <c:v>41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Что наиболее точно описывает используемые вами антенны: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Sheet1!$A$2:$A$6</c:f>
              <c:strCache>
                <c:ptCount val="5"/>
                <c:pt idx="0">
                  <c:v> "домашняя" антенна</c:v>
                </c:pt>
                <c:pt idx="1">
                  <c:v> одна антенна на все диапазоны</c:v>
                </c:pt>
                <c:pt idx="2">
                  <c:v> одна антенна на НЧ и одна ненаправленная антенна на ВЧ</c:v>
                </c:pt>
                <c:pt idx="3">
                  <c:v> несколько антенн на НЧ и направленная антенна на ВЧ</c:v>
                </c:pt>
                <c:pt idx="4">
                  <c:v> одна антенна на 80м, направленная антенна на 40м и несколько направленных антенн на ВЧ</c:v>
                </c:pt>
              </c:strCache>
            </c:strRef>
          </c:cat>
          <c:val>
            <c:numRef>
              <c:f>Sheet1!$B$2:$B$6</c:f>
              <c:numCache>
                <c:ptCount val="5"/>
                <c:pt idx="0">
                  <c:v>10</c:v>
                </c:pt>
                <c:pt idx="1">
                  <c:v>29</c:v>
                </c:pt>
                <c:pt idx="2">
                  <c:v>26</c:v>
                </c:pt>
                <c:pt idx="3">
                  <c:v>22</c:v>
                </c:pt>
                <c:pt idx="4">
                  <c:v>13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Используете ли Вы управление трансивером с компьютера (CAT)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не знаю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65</c:v>
                </c:pt>
                <c:pt idx="1">
                  <c:v>35</c:v>
                </c:pt>
                <c:pt idx="2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Работаете ли Вы как «один оператор/два трансивера» (SO2R)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Sheet1!$A$2:$A$3</c:f>
              <c:strCache>
                <c:ptCount val="2"/>
                <c:pt idx="0">
                  <c:v> да</c:v>
                </c:pt>
                <c:pt idx="1">
                  <c:v> нет</c:v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Каким образом Вы ведете аппаратный журнал в соревнованиях: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использую контест-логгер</c:v>
                </c:pt>
                <c:pt idx="1">
                  <c:v> на бумаге</c:v>
                </c:pt>
                <c:pt idx="2">
                  <c:v> использую программу для ведения ежедневного аппаратного журнала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86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Каким образом Вы следите за тем, чтобы не работать в участках свободных от соревнований (возможно несколько вариантов)?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444444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spPr/>
          <c:cat>
            <c:strRef>
              <c:f>Sheet1!$A$2:$A$5</c:f>
              <c:strCache>
                <c:ptCount val="4"/>
                <c:pt idx="0">
                  <c:v> функция предупреждения в контест-логгере</c:v>
                </c:pt>
                <c:pt idx="1">
                  <c:v> по памяти</c:v>
                </c:pt>
                <c:pt idx="2">
                  <c:v> проверяя PDF-файл со страницы WAG</c:v>
                </c:pt>
                <c:pt idx="3">
                  <c:v> бумажные заметки на станции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19</c:v>
                </c:pt>
                <c:pt idx="1">
                  <c:v>73</c:v>
                </c:pt>
                <c:pt idx="2">
                  <c:v>7</c:v>
                </c:pt>
                <c:pt idx="3">
                  <c:v>16</c:v>
                </c:pt>
              </c:numCache>
            </c:numRef>
          </c:val>
        </c:ser>
        <c:gapWidth val="75"/>
        <c:shape val="box"/>
        <c:axId val="52743552"/>
        <c:axId val="52749440"/>
        <c:axId val="0"/>
      </c:bar3D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Value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Count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Используете ли Вы: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444444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spPr/>
          <c:cat>
            <c:strRef>
              <c:f>Sheet1!$A$2:$A$5</c:f>
              <c:strCache>
                <c:ptCount val="4"/>
                <c:pt idx="0">
                  <c:v> информацию из кластера</c:v>
                </c:pt>
                <c:pt idx="1">
                  <c:v> информацию из системы RBN</c:v>
                </c:pt>
                <c:pt idx="2">
                  <c:v> собственный скиммер</c:v>
                </c:pt>
                <c:pt idx="3">
                  <c:v> ничего из перечисленного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41</c:v>
                </c:pt>
                <c:pt idx="1">
                  <c:v>18</c:v>
                </c:pt>
                <c:pt idx="2">
                  <c:v>10</c:v>
                </c:pt>
                <c:pt idx="3">
                  <c:v>51</c:v>
                </c:pt>
              </c:numCache>
            </c:numRef>
          </c:val>
        </c:ser>
        <c:gapWidth val="75"/>
        <c:shape val="box"/>
        <c:axId val="52743552"/>
        <c:axId val="52749440"/>
        <c:axId val="0"/>
      </c:bar3D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Value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Count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Работаете ли Вы на общий вызов в WAG?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Sheet1!$A$2:$A$3</c:f>
              <c:strCache>
                <c:ptCount val="2"/>
                <c:pt idx="0">
                  <c:v> да</c:v>
                </c:pt>
                <c:pt idx="1">
                  <c:v> нет</c:v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63</c:v>
                </c:pt>
                <c:pt idx="1">
                  <c:v>37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Используете ли Вы DARC Community Logbook?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не знаю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3</c:v>
                </c:pt>
                <c:pt idx="1">
                  <c:v>74</c:v>
                </c:pt>
                <c:pt idx="2">
                  <c:v>24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Используете ли Вы LotW?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не знаю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24</c:v>
                </c:pt>
                <c:pt idx="1">
                  <c:v>75</c:v>
                </c:pt>
                <c:pt idx="2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Как Вы оцениваете ответы на QSL-карточки от участников соревнований: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Sheet1!$A$2:$A$5</c:f>
              <c:strCache>
                <c:ptCount val="4"/>
                <c:pt idx="0">
                  <c:v> хорошо</c:v>
                </c:pt>
                <c:pt idx="1">
                  <c:v> средне</c:v>
                </c:pt>
                <c:pt idx="2">
                  <c:v> плохо</c:v>
                </c:pt>
                <c:pt idx="3">
                  <c:v> без комментариев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35</c:v>
                </c:pt>
                <c:pt idx="1">
                  <c:v>21</c:v>
                </c:pt>
                <c:pt idx="2">
                  <c:v>7</c:v>
                </c:pt>
                <c:pt idx="3">
                  <c:v>37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Загружаете ли Вы свой диплом за участие в соревнованиях с сайта WAG?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не знаю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63</c:v>
                </c:pt>
                <c:pt idx="1">
                  <c:v>24</c:v>
                </c:pt>
                <c:pt idx="2">
                  <c:v>14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 случае если бы Вы могли работать только в ограниченном числе соревнований в календарном году начиная с какого количества Вы бы включили WAG в список соревнований?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Sheet1!$A$2:$A$5</c:f>
              <c:strCache>
                <c:ptCount val="4"/>
                <c:pt idx="0">
                  <c:v> 3 соревнования в год</c:v>
                </c:pt>
                <c:pt idx="1">
                  <c:v> 5 соревнований в год</c:v>
                </c:pt>
                <c:pt idx="2">
                  <c:v> 10 соревнований в год</c:v>
                </c:pt>
                <c:pt idx="3">
                  <c:v> больше 10 соревнований в год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12</c:v>
                </c:pt>
                <c:pt idx="1">
                  <c:v>26</c:v>
                </c:pt>
                <c:pt idx="2">
                  <c:v>34</c:v>
                </c:pt>
                <c:pt idx="3">
                  <c:v>27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Используете ли Вы систему онлайн-результатов для публикации результатов во время соревнованийх?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не знаю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16</c:v>
                </c:pt>
                <c:pt idx="1">
                  <c:v>79</c:v>
                </c:pt>
                <c:pt idx="2">
                  <c:v>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Хотели ли Вы, чтобы в WAG добавили категорию “малая мощность mixed, без направленных антенн с подвесом не выше 12м от земли“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не знаю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30</c:v>
                </c:pt>
                <c:pt idx="1">
                  <c:v>25</c:v>
                </c:pt>
                <c:pt idx="2">
                  <c:v>45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Хотели бы Вы, чтобы в WAG добавили категории SSB?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нет мнения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29</c:v>
                </c:pt>
                <c:pt idx="1">
                  <c:v>26</c:v>
                </c:pt>
                <c:pt idx="2">
                  <c:v>44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Хотели бы Вы, чтобы после окончания срока приема отчетов, все логи (кроме check log) были опубликованы?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Sheet1!$A$2:$A$4</c:f>
              <c:strCache>
                <c:ptCount val="3"/>
                <c:pt idx="0">
                  <c:v> да</c:v>
                </c:pt>
                <c:pt idx="1">
                  <c:v> нет</c:v>
                </c:pt>
                <c:pt idx="2">
                  <c:v> не знаю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69</c:v>
                </c:pt>
                <c:pt idx="1">
                  <c:v>11</c:v>
                </c:pt>
                <c:pt idx="2">
                  <c:v>20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Хотели бы Вы, чтобы опубликовали процент уменьшения результатов после проверки отчетов: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Sheet1!$A$2:$A$5</c:f>
              <c:strCache>
                <c:ptCount val="4"/>
                <c:pt idx="0">
                  <c:v> только для первой десятки (как делается сейчас)</c:v>
                </c:pt>
                <c:pt idx="1">
                  <c:v> для лучших 25% участников в каждой категории</c:v>
                </c:pt>
                <c:pt idx="2">
                  <c:v> для лучших 50% участников в каждой категории</c:v>
                </c:pt>
                <c:pt idx="3">
                  <c:v> для всех участников (кроме check log)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36</c:v>
                </c:pt>
                <c:pt idx="1">
                  <c:v>6</c:v>
                </c:pt>
                <c:pt idx="2">
                  <c:v>3</c:v>
                </c:pt>
                <c:pt idx="3">
                  <c:v>56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9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Хотели бы Вы, чтобы публиковались результаты проверки логов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Sheet1!$A$2:$A$6</c:f>
              <c:strCache>
                <c:ptCount val="5"/>
                <c:pt idx="0">
                  <c:v> только для самого участника (как сейчас)</c:v>
                </c:pt>
                <c:pt idx="1">
                  <c:v> для станций первой десятки</c:v>
                </c:pt>
                <c:pt idx="2">
                  <c:v> для лучших 25% участников в каждой категории</c:v>
                </c:pt>
                <c:pt idx="3">
                  <c:v> для лучших 50% участников в каждой категории</c:v>
                </c:pt>
                <c:pt idx="4">
                  <c:v> для всех участников</c:v>
                </c:pt>
              </c:strCache>
            </c:strRef>
          </c:cat>
          <c:val>
            <c:numRef>
              <c:f>Sheet1!$B$2:$B$6</c:f>
              <c:numCache>
                <c:ptCount val="5"/>
                <c:pt idx="0">
                  <c:v>50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41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/>
                </a:solidFill>
                <a:latin typeface="Calibri"/>
              </a:rPr>
              <a:t/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Какую информацию на сайте WAG (http://www.darc.de/referate/dx/contest/wag/en/) Вы используете (возможно несколько вариантов)?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444444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spPr/>
          <c:cat>
            <c:strRef>
              <c:f>Sheet1!$A$2:$A$8</c:f>
              <c:strCache>
                <c:ptCount val="7"/>
                <c:pt idx="0">
                  <c:v> страницы “Советы и информация“</c:v>
                </c:pt>
                <c:pt idx="1">
                  <c:v> ссылка для загрузки лога</c:v>
                </c:pt>
                <c:pt idx="2">
                  <c:v> Советы по ведению лога / список программного обеспечения</c:v>
                </c:pt>
                <c:pt idx="3">
                  <c:v> результаты прошлых лет</c:v>
                </c:pt>
                <c:pt idx="4">
                  <c:v> скачать дипломы</c:v>
                </c:pt>
                <c:pt idx="5">
                  <c:v> правила соревнований</c:v>
                </c:pt>
                <c:pt idx="6">
                  <c:v> статистика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15</c:v>
                </c:pt>
                <c:pt idx="1">
                  <c:v>60</c:v>
                </c:pt>
                <c:pt idx="2">
                  <c:v>6</c:v>
                </c:pt>
                <c:pt idx="3">
                  <c:v>46</c:v>
                </c:pt>
                <c:pt idx="4">
                  <c:v>54</c:v>
                </c:pt>
                <c:pt idx="5">
                  <c:v>58</c:v>
                </c:pt>
                <c:pt idx="6">
                  <c:v>37</c:v>
                </c:pt>
              </c:numCache>
            </c:numRef>
          </c:val>
        </c:ser>
        <c:gapWidth val="75"/>
        <c:shape val="box"/>
        <c:axId val="52743552"/>
        <c:axId val="52749440"/>
        <c:axId val="0"/>
      </c:bar3D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Value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Count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/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/>
  <c:externalData r:id="rId1">
    <c:autoUpdate val="0"/>
  </c:externalData>
</c:chartSpace>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image" Target="../media/robot_m11.png"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28.png"/>
 <Relationship Id="rId3" Type="http://schemas.openxmlformats.org/officeDocument/2006/relationships/chart" Target="../charts/chart29.xml"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31.png"/>
 <Relationship Id="rId3" Type="http://schemas.openxmlformats.org/officeDocument/2006/relationships/chart" Target="../charts/chart32.xml"/>
</Relationships>

</file>

<file path=ppt/slides/_rels/slide1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34.png"/>
 <Relationship Id="rId3" Type="http://schemas.openxmlformats.org/officeDocument/2006/relationships/chart" Target="../charts/chart35.xml"/>
</Relationships>

</file>

<file path=ppt/slides/_rels/slide1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37.png"/>
 <Relationship Id="rId3" Type="http://schemas.openxmlformats.org/officeDocument/2006/relationships/chart" Target="../charts/chart38.xml"/>
</Relationships>

</file>

<file path=ppt/slides/_rels/slide1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40.png"/>
 <Relationship Id="rId3" Type="http://schemas.openxmlformats.org/officeDocument/2006/relationships/chart" Target="../charts/chart41.xml"/>
</Relationships>

</file>

<file path=ppt/slides/_rels/slide1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43.png"/>
 <Relationship Id="rId3" Type="http://schemas.openxmlformats.org/officeDocument/2006/relationships/chart" Target="../charts/chart44.xml"/>
</Relationships>

</file>

<file path=ppt/slides/_rels/slide1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46.png"/>
 <Relationship Id="rId3" Type="http://schemas.openxmlformats.org/officeDocument/2006/relationships/chart" Target="../charts/chart47.xml"/>
</Relationships>

</file>

<file path=ppt/slides/_rels/slide1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49.png"/>
 <Relationship Id="rId3" Type="http://schemas.openxmlformats.org/officeDocument/2006/relationships/chart" Target="../charts/chart50.xml"/>
</Relationships>

</file>

<file path=ppt/slides/_rels/slide1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52.png"/>
 <Relationship Id="rId3" Type="http://schemas.openxmlformats.org/officeDocument/2006/relationships/chart" Target="../charts/chart53.xml"/>
</Relationships>

</file>

<file path=ppt/slides/_rels/slide1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55.png"/>
 <Relationship Id="rId3" Type="http://schemas.openxmlformats.org/officeDocument/2006/relationships/chart" Target="../charts/chart56.xml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2.png"/>
 <Relationship Id="rId3" Type="http://schemas.openxmlformats.org/officeDocument/2006/relationships/chart" Target="../charts/chart3.xml"/>
</Relationships>

</file>

<file path=ppt/slides/_rels/slide2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58.png"/>
 <Relationship Id="rId3" Type="http://schemas.openxmlformats.org/officeDocument/2006/relationships/chart" Target="../charts/chart59.xml"/>
</Relationships>

</file>

<file path=ppt/slides/_rels/slide2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61.png"/>
 <Relationship Id="rId3" Type="http://schemas.openxmlformats.org/officeDocument/2006/relationships/chart" Target="../charts/chart62.xml"/>
</Relationships>

</file>

<file path=ppt/slides/_rels/slide2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64.png"/>
 <Relationship Id="rId3" Type="http://schemas.openxmlformats.org/officeDocument/2006/relationships/chart" Target="../charts/chart65.xml"/>
</Relationships>

</file>

<file path=ppt/slides/_rels/slide2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67.png"/>
</Relationships>

</file>

<file path=ppt/slides/_rels/slide2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69.png"/>
 <Relationship Id="rId3" Type="http://schemas.openxmlformats.org/officeDocument/2006/relationships/chart" Target="../charts/chart70.xml"/>
</Relationships>

</file>

<file path=ppt/slides/_rels/slide2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72.png"/>
 <Relationship Id="rId3" Type="http://schemas.openxmlformats.org/officeDocument/2006/relationships/chart" Target="../charts/chart73.xml"/>
</Relationships>

</file>

<file path=ppt/slides/_rels/slide2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75.png"/>
 <Relationship Id="rId3" Type="http://schemas.openxmlformats.org/officeDocument/2006/relationships/chart" Target="../charts/chart76.xml"/>
</Relationships>

</file>

<file path=ppt/slides/_rels/slide2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78.png"/>
 <Relationship Id="rId3" Type="http://schemas.openxmlformats.org/officeDocument/2006/relationships/chart" Target="../charts/chart79.xml"/>
</Relationships>

</file>

<file path=ppt/slides/_rels/slide2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81.png"/>
 <Relationship Id="rId3" Type="http://schemas.openxmlformats.org/officeDocument/2006/relationships/chart" Target="../charts/chart82.xml"/>
</Relationships>

</file>

<file path=ppt/slides/_rels/slide2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84.png"/>
 <Relationship Id="rId3" Type="http://schemas.openxmlformats.org/officeDocument/2006/relationships/chart" Target="../charts/chart85.xml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6.png"/>
 <Relationship Id="rId3" Type="http://schemas.openxmlformats.org/officeDocument/2006/relationships/chart" Target="../charts/chart7.xml"/>
</Relationships>

</file>

<file path=ppt/slides/_rels/slide3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87.png"/>
 <Relationship Id="rId3" Type="http://schemas.openxmlformats.org/officeDocument/2006/relationships/chart" Target="../charts/chart88.xml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10.png"/>
 <Relationship Id="rId3" Type="http://schemas.openxmlformats.org/officeDocument/2006/relationships/chart" Target="../charts/chart11.xml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13.png"/>
 <Relationship Id="rId3" Type="http://schemas.openxmlformats.org/officeDocument/2006/relationships/chart" Target="../charts/chart14.xml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16.png"/>
 <Relationship Id="rId3" Type="http://schemas.openxmlformats.org/officeDocument/2006/relationships/chart" Target="../charts/chart17.xml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19.png"/>
 <Relationship Id="rId3" Type="http://schemas.openxmlformats.org/officeDocument/2006/relationships/chart" Target="../charts/chart20.xml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22.png"/>
 <Relationship Id="rId3" Type="http://schemas.openxmlformats.org/officeDocument/2006/relationships/chart" Target="../charts/chart23.xml"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robot_m125.png"/>
 <Relationship Id="rId3" Type="http://schemas.openxmlformats.org/officeDocument/2006/relationships/chart" Target="../charts/chart26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762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<![CDATA[New Summary Report - 19 November 2015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762000"/>
            <a:ext cx="8858250" cy="952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Survey: Опрос WAG 2015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22. Анализируете ли Вы свой UBN чтобы понять причины уменьшения результата?]]></a:t>
            </a:r>
          </a:p>
        </p:txBody>
      </p:sp>
      <p:graphicFrame>
        <p:nvGraphicFramePr>
          <p:cNvPr id="3" name="Pie Chart Анализируете ли Вы свой UBN чтобы понять причины уменьшения результата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 знал об этом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.1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23. Когда Вы работаете CW, то как Вы осуществляете манипуляцию:]]></a:t>
            </a:r>
          </a:p>
        </p:txBody>
      </p:sp>
      <p:graphicFrame>
        <p:nvGraphicFramePr>
          <p:cNvPr id="3" name="Pie Chart Когда Вы работаете CW, то как Вы осуществляете манипуляцию: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 компьютер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0.2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используя электронный ключ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8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в основном с компютера, иногда используя электронный ключ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1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24. Что наиболее точно описывает используемые вами антенны:]]></a:t>
            </a:r>
          </a:p>
        </p:txBody>
      </p:sp>
      <p:graphicFrame>
        <p:nvGraphicFramePr>
          <p:cNvPr id="3" name="Pie Chart Что наиболее точно описывает используемые вами антенны: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"домашняя" антенн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одна антенна на все диапазоны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9.2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одна антенна на НЧ и одна ненаправленная антенна на ВЧ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6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сколько антенн на НЧ и направленная антенна на ВЧ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2.2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одна антенна на 80м, направленная антенна на 40м и несколько направленных антенн на ВЧ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2.5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25. Используете ли Вы управление трансивером с компьютера (CAT)]]></a:t>
            </a:r>
          </a:p>
        </p:txBody>
      </p:sp>
      <p:graphicFrame>
        <p:nvGraphicFramePr>
          <p:cNvPr id="3" name="Pie Chart Используете ли Вы управление трансивером с компьютера (CAT)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4.8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5.2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 зна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26. Работаете ли Вы как «один оператор/два трансивера» (SO2R)]]></a:t>
            </a:r>
          </a:p>
        </p:txBody>
      </p:sp>
      <p:graphicFrame>
        <p:nvGraphicFramePr>
          <p:cNvPr id="3" name="Pie Chart Работаете ли Вы как «один оператор/два трансивера» (SO2R)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8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27. Каким образом Вы ведете аппаратный журнал в соревнованиях:]]></a:t>
            </a:r>
          </a:p>
        </p:txBody>
      </p:sp>
      <p:graphicFrame>
        <p:nvGraphicFramePr>
          <p:cNvPr id="3" name="Pie Chart Каким образом Вы ведете аппаратный журнал в соревнованиях: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использую контест-логгер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86.1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а бумаге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8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использую программу для ведения ежедневного аппаратного журнал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28. Каким образом Вы следите за тем, чтобы не работать в участках свободных от соревнований (возможно несколько вариантов)?]]></a:t>
            </a:r>
          </a:p>
        </p:txBody>
      </p:sp>
      <p:graphicFrame>
        <p:nvGraphicFramePr>
          <p:cNvPr id="3" name="Bar Chart Каким образом Вы следите за тем, чтобы не работать в участках свободных от соревнований (возможно несколько вариантов)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функция предупреждения в контест-логгере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8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о памяти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2.9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роверяя PDF-файл со страницы WAG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.1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бумажные заметки на станции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5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31. Используете ли Вы:]]></a:t>
            </a:r>
          </a:p>
        </p:txBody>
      </p:sp>
      <p:graphicFrame>
        <p:nvGraphicFramePr>
          <p:cNvPr id="3" name="Bar Chart Используете ли Вы: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информацию из кластер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0.9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информацию из системы RBN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8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обственный скиммер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.9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ичего из перечисленного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0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32. Работаете ли Вы на общий вызов в WAG?]]></a:t>
            </a:r>
          </a:p>
        </p:txBody>
      </p:sp>
      <p:graphicFrame>
        <p:nvGraphicFramePr>
          <p:cNvPr id="3" name="Pie Chart Работаете ли Вы на общий вызов в WAG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3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6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34. Используете ли Вы DARC Community Logbook?]]></a:t>
            </a:r>
          </a:p>
        </p:txBody>
      </p:sp>
      <p:graphicFrame>
        <p:nvGraphicFramePr>
          <p:cNvPr id="3" name="Pie Chart Используете ли Вы DARC Community Logbook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.8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3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 зна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3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3. B какой из 40 зон по диплому WAZ находится Ваша станция?]]></a:t>
            </a:r>
          </a:p>
        </p:txBody>
      </p:sp>
      <p:graphicFrame>
        <p:nvGraphicFramePr>
          <p:cNvPr id="3" name="Pie Chart B какой из 40 зон по диплому WAZ находится Ваша станция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4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.8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.8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" descr=""/>
          <p:cNvGraphicFramePr>
            <a:graphicFrameLocks noGrp="1"/>
          </p:cNvGraphicFramePr>
          <p:nvPr/>
        </p:nvGraphicFramePr>
        <p:xfrm>
          <a:off x="5857875" y="3810000"/>
          <a:ext cx="1905000" cy="0"/>
        </p:xfrm>
        <a:graphic>
          <a:graphicData uri="http://schemas.openxmlformats.org/drawingml/2006/table">
            <a:tbl>
              <a:tblPr firstRow="1" bandRow="1"/>
              <a:tblGrid>
                <a:gridCol w="952500"/>
                <a:gridCol w="952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um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,194.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Averag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6.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tdDev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.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Max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0.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35. Используете ли Вы LotW?]]></a:t>
            </a:r>
          </a:p>
        </p:txBody>
      </p:sp>
      <p:graphicFrame>
        <p:nvGraphicFramePr>
          <p:cNvPr id="3" name="Pie Chart Используете ли Вы LotW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3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5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 зна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36. Как Вы оцениваете ответы на QSL-карточки от участников соревнований:]]></a:t>
            </a:r>
          </a:p>
        </p:txBody>
      </p:sp>
      <p:graphicFrame>
        <p:nvGraphicFramePr>
          <p:cNvPr id="3" name="Pie Chart Как Вы оцениваете ответы на QSL-карточки от участников соревнований: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хорошо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5.2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редне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1.1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лохо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без комментариев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6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37. Загружаете ли Вы свой диплом за участие в соревнованиях с сайта WAG?]]></a:t>
            </a:r>
          </a:p>
        </p:txBody>
      </p:sp>
      <p:graphicFrame>
        <p:nvGraphicFramePr>
          <p:cNvPr id="3" name="Pie Chart Загружаете ли Вы свой диплом за участие в соревнованиях с сайта WAG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2.5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3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 зна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3.9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952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38. Какую степень важности имели ли бы для Вас:]]></a:t>
            </a:r>
          </a:p>
        </p:txBody>
      </p:sp>
      <p:graphicFrame>
        <p:nvGraphicFramePr>
          <p:cNvPr id="3" name="" descr=""/>
          <p:cNvGraphicFramePr>
            <a:graphicFrameLocks noGrp="1"/>
          </p:cNvGraphicFramePr>
          <p:nvPr/>
        </p:nvGraphicFramePr>
        <p:xfrm>
          <a:off x="952500" y="952500"/>
          <a:ext cx="6667500" cy="0"/>
        </p:xfrm>
        <a:graphic>
          <a:graphicData uri="http://schemas.openxmlformats.org/drawingml/2006/table">
            <a:tbl>
              <a:tblPr firstRow="1" bandRow="1"/>
              <a:tblGrid>
                <a:gridCol w="833438"/>
                <a:gridCol w="833438"/>
                <a:gridCol w="833438"/>
                <a:gridCol w="833438"/>
                <a:gridCol w="833438"/>
                <a:gridCol w="833438"/>
                <a:gridCol w="833438"/>
                <a:gridCol w="833438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большу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маленьку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икаку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esponses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лакетки за первые мест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4.7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3.4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1.9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аклейки за места в первой десятке                                                  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2.6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6.1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1.3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овые образцы дипломов каждый год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5.9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7.9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6.2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увениры на заказ (примерно 15€) например для 200 разных DOK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9.7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0.7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9.7 % 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40. Используете ли Вы систему онлайн-результатов для публикации результатов во время соревнованийх?]]></a:t>
            </a:r>
          </a:p>
        </p:txBody>
      </p:sp>
      <p:graphicFrame>
        <p:nvGraphicFramePr>
          <p:cNvPr id="3" name="Pie Chart Используете ли Вы систему онлайн-результатов для публикации результатов во время соревнованийх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6.2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9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 зна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41. Хотели ли Вы, чтобы в WAG добавили категорию “малая мощность mixed, без направленных антенн с подвесом не выше 12м от земли“]]></a:t>
            </a:r>
          </a:p>
        </p:txBody>
      </p:sp>
      <p:graphicFrame>
        <p:nvGraphicFramePr>
          <p:cNvPr id="3" name="Pie Chart Хотели ли Вы, чтобы в WAG добавили категорию “малая мощность mixed, без направленных антенн с подвесом не выше 12м от земли“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9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5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 зна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5.1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43. Хотели бы Вы, чтобы в WAG добавили категории SSB?]]></a:t>
            </a:r>
          </a:p>
        </p:txBody>
      </p:sp>
      <p:graphicFrame>
        <p:nvGraphicFramePr>
          <p:cNvPr id="3" name="Pie Chart Хотели бы Вы, чтобы в WAG добавили категории SSB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9.2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6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 мнения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4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44. Хотели бы Вы, чтобы после окончания срока приема отчетов, все логи (кроме check log) были опубликованы?]]></a:t>
            </a:r>
          </a:p>
        </p:txBody>
      </p:sp>
      <p:graphicFrame>
        <p:nvGraphicFramePr>
          <p:cNvPr id="3" name="Pie Chart Хотели бы Вы, чтобы после окончания срока приема отчетов, все логи (кроме check log) были опубликованы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8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 знаю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45. Хотели бы Вы, чтобы опубликовали процент уменьшения результатов после проверки отчетов:]]></a:t>
            </a:r>
          </a:p>
        </p:txBody>
      </p:sp>
      <p:graphicFrame>
        <p:nvGraphicFramePr>
          <p:cNvPr id="3" name="Pie Chart Хотели бы Вы, чтобы опубликовали процент уменьшения результатов после проверки отчетов: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только для первой десятки (как делается сейчас)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5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ля лучших 25% участников в каждой категории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ля лучших 50% участников в каждой категории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.9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ля всех участников (кроме check log)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5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46. Хотели бы Вы, чтобы публиковались результаты проверки логов]]></a:t>
            </a:r>
          </a:p>
        </p:txBody>
      </p:sp>
      <p:graphicFrame>
        <p:nvGraphicFramePr>
          <p:cNvPr id="3" name="Pie Chart Хотели бы Вы, чтобы публиковались результаты проверки логов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только для самого участника (как сейчас)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ля станций первой десятки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ля лучших 25% участников в каждой категории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ля лучших 50% участников в каждой категории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ля всех участников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5. B случае если бы Вы могли работать только в ограниченном числе соревнований в календарном году начиная с какого количества Вы бы включили WAG в список соревнований?]]></a:t>
            </a:r>
          </a:p>
        </p:txBody>
      </p:sp>
      <p:graphicFrame>
        <p:nvGraphicFramePr>
          <p:cNvPr id="3" name="Pie Chart B случае если бы Вы могли работать только в ограниченном числе соревнований в календарном году начиная с какого количества Вы бы включили WAG в список соревнований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 соревнования в год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2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 соревнований в год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6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0 соревнований в год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4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больше 10 соревнований в год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7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" descr=""/>
          <p:cNvGraphicFramePr>
            <a:graphicFrameLocks noGrp="1"/>
          </p:cNvGraphicFramePr>
          <p:nvPr/>
        </p:nvGraphicFramePr>
        <p:xfrm>
          <a:off x="5857875" y="3810000"/>
          <a:ext cx="1905000" cy="0"/>
        </p:xfrm>
        <a:graphic>
          <a:graphicData uri="http://schemas.openxmlformats.org/drawingml/2006/table">
            <a:tbl>
              <a:tblPr firstRow="1" bandRow="1"/>
              <a:tblGrid>
                <a:gridCol w="952500"/>
                <a:gridCol w="952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um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72.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Averag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.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tdDev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.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Max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0.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48. Какую информацию на сайте WAG (http://www.darc.de/referate/dx/contest/wag/en/) Вы используете (возможно несколько вариантов)?]]></a:t>
            </a:r>
          </a:p>
        </p:txBody>
      </p:sp>
      <p:graphicFrame>
        <p:nvGraphicFramePr>
          <p:cNvPr id="3" name="Bar Chart Какую информацию на сайте WAG (http://www.darc.de/referate/dx/contest/wag/en/) Вы используете (возможно несколько вариантов)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траницы “Советы и информация“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4.9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сылка для загрузки лог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9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оветы по ведению лога / список программного обеспечения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результаты прошлых л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6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качать дипломы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3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равила соревнований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8.2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татистик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7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10. Когда Вы принимаете решение о том сколько часов Вы будете работать в WAG?]]></a:t>
            </a:r>
          </a:p>
        </p:txBody>
      </p:sp>
      <p:graphicFrame>
        <p:nvGraphicFramePr>
          <p:cNvPr id="3" name="Pie Chart Когда Вы принимаете решение о том сколько часов Вы будете работать в WAG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 позже чем за неделю до WAG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8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а неделе перед WAG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2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в пятницу вечером перед WAG или в субботу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2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во время WAG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6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11. Какие факторы определяют или ограничивают Ваше время участия в WAG (возможно несколько вариантов)?]]></a:t>
            </a:r>
          </a:p>
        </p:txBody>
      </p:sp>
      <p:graphicFrame>
        <p:nvGraphicFramePr>
          <p:cNvPr id="3" name="Bar Chart Какие факторы определяют или ограничивают Ваше время участия в WAG (возможно несколько вариантов)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физическое состояние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7.8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оставленные цели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удовольствие и настроение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5.8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емейные и другие обязанности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9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рохождение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5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14. Что наилучшим образом описывает Вашу мотивацию участия в WAG (возможно несколько вариантов):]]></a:t>
            </a:r>
          </a:p>
        </p:txBody>
      </p:sp>
      <p:graphicFrame>
        <p:nvGraphicFramePr>
          <p:cNvPr id="3" name="Bar Chart Что наилучшим образом описывает Вашу мотивацию участия в WAG (возможно несколько вариантов):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люблю высокий темп при работе на общий вызов когда являюсь редким или относительно редким множителем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8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у меня есть связи с Германией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2.9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место в рейтинге в своей стране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4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собираю очки для дипломов (например на DLD)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5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возможность быть близко к первой десятке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8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ровести хотя бы несколько часов в эфире для собственного удовольствия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4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улучшить своей прошлогодний результа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8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ровести как можно больше связей в установленное время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7.1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победить в своей категории или подняться как можно выше в таблице результатов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4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17. Ищите ли Вы свой позывной в итоговой таблице и сравниваете ли Ваш результат с прошлыми годами или с другими участниками после публикации результатов?]]></a:t>
            </a:r>
          </a:p>
        </p:txBody>
      </p:sp>
      <p:graphicFrame>
        <p:nvGraphicFramePr>
          <p:cNvPr id="3" name="Pie Chart Ищите ли Вы свой позывной в итоговой таблице и сравниваете ли Ваш результат с прошлыми годами или с другими участниками после публикации результатов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85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6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без комментариев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.3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18. Нужна ли Вам дополнительная мотивация что бы серьезно работать в WAG?]]></a:t>
            </a:r>
          </a:p>
        </p:txBody>
      </p:sp>
      <p:graphicFrame>
        <p:nvGraphicFramePr>
          <p:cNvPr id="3" name="Pie Chart Нужна ли Вам дополнительная мотивация что бы серьезно работать в WAG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да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8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нет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0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urveyGizmo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95250" y="95250"/>
            <a:ext cx="8858250" cy="476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500" u="none">
                <a:solidFill>
                  <a:srgbClr val="000000"/>
                </a:solidFill>
                <a:latin typeface="Calibri"/>
              </a:rPr>
              <a:t><![CDATA[20. Какую категорию Вы обычно выбираете (возможно несколько вариантов)?]]></a:t>
            </a:r>
          </a:p>
        </p:txBody>
      </p:sp>
      <p:graphicFrame>
        <p:nvGraphicFramePr>
          <p:cNvPr id="3" name="Bar Chart Какую категорию Вы обычно выбираете (возможно несколько вариантов)?" descr=""/>
          <p:cNvGraphicFramePr/>
          <p:nvPr/>
        </p:nvGraphicFramePr>
        <p:xfrm rot="0"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" descr="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Value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Perce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Count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O CW LP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0.0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6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O CW HP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2.5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9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O Mix LP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4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25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O Mix HP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6.7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O MIX QRP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5.6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SW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.4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работаю в команде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4.2%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Tota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Empty Cell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7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30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2015-11-19T09:13:56Z</dcterms:created>
  <dcterms:modified xsi:type="dcterms:W3CDTF">2015-11-19T09:13:56Z</dcterms:modified>
  <dc:title>Untitled Presentation</dc:title>
  <dc:description/>
  <dc:subject/>
  <cp:keywords/>
  <cp:category/>
</cp:coreProperties>
</file>