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26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071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7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9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If you were able to work only a restricted number of contests per year – from which number on would WAG be included?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Pt>
            <c:idx val="3"/>
            <c:spPr>
              <a:solidFill>
                <a:srgbClr val="F5A417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Val val="1"/>
            <c:showLeaderLines val="1"/>
          </c:dLbls>
          <c:cat>
            <c:strRef>
              <c:f>Sheet1!$A$2:$A$5</c:f>
              <c:strCache>
                <c:ptCount val="4"/>
                <c:pt idx="0">
                  <c:v> 3 possible contests per year</c:v>
                </c:pt>
                <c:pt idx="1">
                  <c:v> 5 possible contests per year</c:v>
                </c:pt>
                <c:pt idx="2">
                  <c:v> 10 possible contests per year</c:v>
                </c:pt>
                <c:pt idx="3">
                  <c:v> more than 10 possible contests per year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12</c:v>
                </c:pt>
                <c:pt idx="1">
                  <c:v>17</c:v>
                </c:pt>
                <c:pt idx="2">
                  <c:v>35</c:v>
                </c:pt>
                <c:pt idx="3">
                  <c:v>36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0"/>
      <c:hPercent val="100"/>
      <c:rotY val="0"/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Which of these antenna setups is describing yours best? Series</c:v>
                </c:pt>
              </c:strCache>
            </c:strRef>
          </c:tx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Pt>
            <c:idx val="3"/>
            <c:spPr>
              <a:solidFill>
                <a:srgbClr val="F5A417"/>
              </a:solidFill>
            </c:spPr>
          </c:dPt>
          <c:dPt>
            <c:idx val="4"/>
            <c:spPr>
              <a:solidFill>
                <a:srgbClr val="F06586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444444"/>
                    </a:solidFill>
                    <a:latin typeface="Calibri"/>
                  </a:defRPr>
                </a:pPr>
                <a:endParaRPr lang="de-DE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 Indoorantenna</c:v>
                </c:pt>
                <c:pt idx="1">
                  <c:v> One antenna for all bands</c:v>
                </c:pt>
                <c:pt idx="2">
                  <c:v> One lowband antenna and a non-rotable antenna for the highbands</c:v>
                </c:pt>
                <c:pt idx="3">
                  <c:v> Several lowband antennas and a rotable antenna for the highbands</c:v>
                </c:pt>
                <c:pt idx="4">
                  <c:v> One antenna for 80m, a beam for 40m and several rotable antennas for the highbands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</c:v>
                </c:pt>
                <c:pt idx="1">
                  <c:v>26</c:v>
                </c:pt>
                <c:pt idx="2">
                  <c:v>20</c:v>
                </c:pt>
                <c:pt idx="3">
                  <c:v>35</c:v>
                </c:pt>
                <c:pt idx="4">
                  <c:v>20</c:v>
                </c:pt>
              </c:numCache>
            </c:numRef>
          </c:val>
        </c:ser>
        <c:gapWidth val="75"/>
        <c:shape val="box"/>
        <c:axId val="109694976"/>
        <c:axId val="109696512"/>
        <c:axId val="0"/>
      </c:bar3DChart>
      <c:catAx>
        <c:axId val="10969497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/>
            </a:pPr>
            <a:endParaRPr lang="de-DE"/>
          </a:p>
        </c:txPr>
        <c:crossAx val="109696512"/>
        <c:crosses val="autoZero"/>
        <c:lblAlgn val="ctr"/>
        <c:lblOffset val="100"/>
      </c:catAx>
      <c:valAx>
        <c:axId val="109696512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/>
            </a:pPr>
            <a:endParaRPr lang="de-DE"/>
          </a:p>
        </c:txPr>
        <c:crossAx val="109694976"/>
        <c:crosses val="autoZero"/>
        <c:crossBetween val="between"/>
      </c:valAx>
    </c:plotArea>
    <c:legend>
      <c:legendPos val="r"/>
      <c:layout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9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Do you operate with CAT?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Val val="1"/>
            <c:showLeaderLines val="1"/>
          </c:dLbls>
          <c:cat>
            <c:strRef>
              <c:f>Sheet1!$A$2:$A$4</c:f>
              <c:strCache>
                <c:ptCount val="3"/>
                <c:pt idx="0">
                  <c:v> Yes</c:v>
                </c:pt>
                <c:pt idx="1">
                  <c:v> No</c:v>
                </c:pt>
                <c:pt idx="2">
                  <c:v> 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72</c:v>
                </c:pt>
                <c:pt idx="1">
                  <c:v>24</c:v>
                </c:pt>
                <c:pt idx="2">
                  <c:v>5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9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Do you operate SO2R (single operator, 2 tranceivers)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Val val="1"/>
            <c:showLeaderLines val="1"/>
          </c:dLbls>
          <c:cat>
            <c:strRef>
              <c:f>Sheet1!$A$2:$A$3</c:f>
              <c:strCache>
                <c:ptCount val="2"/>
                <c:pt idx="0">
                  <c:v> Yes</c:v>
                </c:pt>
                <c:pt idx="1">
                  <c:v> 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18</c:v>
                </c:pt>
                <c:pt idx="1">
                  <c:v>82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9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Do you log the contest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Val val="1"/>
            <c:showLeaderLines val="1"/>
          </c:dLbls>
          <c:cat>
            <c:strRef>
              <c:f>Sheet1!$A$2:$A$4</c:f>
              <c:strCache>
                <c:ptCount val="3"/>
                <c:pt idx="0">
                  <c:v> With a contest logging software</c:v>
                </c:pt>
                <c:pt idx="1">
                  <c:v> Initially on paper</c:v>
                </c:pt>
                <c:pt idx="2">
                  <c:v> With a logbook software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91</c:v>
                </c:pt>
                <c:pt idx="1">
                  <c:v>6</c:v>
                </c:pt>
                <c:pt idx="2">
                  <c:v>4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9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How do you ensure to stay away from the contestfree segments (multiple answers possible)?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Pt>
            <c:idx val="3"/>
            <c:spPr>
              <a:solidFill>
                <a:srgbClr val="F5A417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Val val="1"/>
            <c:showLeaderLines val="1"/>
          </c:dLbls>
          <c:cat>
            <c:strRef>
              <c:f>Sheet1!$A$2:$A$5</c:f>
              <c:strCache>
                <c:ptCount val="4"/>
                <c:pt idx="0">
                  <c:v> Warning function of contest logging software</c:v>
                </c:pt>
                <c:pt idx="1">
                  <c:v> From memory</c:v>
                </c:pt>
                <c:pt idx="2">
                  <c:v> Pdf-file from WAG website</c:v>
                </c:pt>
                <c:pt idx="3">
                  <c:v> Paper notes at the station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15</c:v>
                </c:pt>
                <c:pt idx="1">
                  <c:v>44</c:v>
                </c:pt>
                <c:pt idx="2">
                  <c:v>38</c:v>
                </c:pt>
                <c:pt idx="3">
                  <c:v>32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0"/>
      <c:hPercent val="100"/>
      <c:rotY val="0"/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Which of these sources do you use (multiple answers possible)? Series</c:v>
                </c:pt>
              </c:strCache>
            </c:strRef>
          </c:tx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Pt>
            <c:idx val="3"/>
            <c:spPr>
              <a:solidFill>
                <a:srgbClr val="F5A417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444444"/>
                    </a:solidFill>
                    <a:latin typeface="Calibri"/>
                  </a:defRPr>
                </a:pPr>
                <a:endParaRPr lang="de-DE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 Clusterspots</c:v>
                </c:pt>
                <c:pt idx="1">
                  <c:v> RBN-spots</c:v>
                </c:pt>
                <c:pt idx="2">
                  <c:v> Own skimmer</c:v>
                </c:pt>
                <c:pt idx="3">
                  <c:v> Nothing of the above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51</c:v>
                </c:pt>
                <c:pt idx="1">
                  <c:v>36</c:v>
                </c:pt>
                <c:pt idx="2">
                  <c:v>5</c:v>
                </c:pt>
                <c:pt idx="3">
                  <c:v>38</c:v>
                </c:pt>
              </c:numCache>
            </c:numRef>
          </c:val>
        </c:ser>
        <c:gapWidth val="75"/>
        <c:shape val="box"/>
        <c:axId val="112698112"/>
        <c:axId val="112699648"/>
        <c:axId val="0"/>
      </c:bar3DChart>
      <c:catAx>
        <c:axId val="11269811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/>
            </a:pPr>
            <a:endParaRPr lang="de-DE"/>
          </a:p>
        </c:txPr>
        <c:crossAx val="112699648"/>
        <c:crosses val="autoZero"/>
        <c:lblAlgn val="ctr"/>
        <c:lblOffset val="100"/>
      </c:catAx>
      <c:valAx>
        <c:axId val="112699648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/>
            </a:pPr>
            <a:endParaRPr lang="de-DE"/>
          </a:p>
        </c:txPr>
        <c:crossAx val="112698112"/>
        <c:crosses val="autoZero"/>
        <c:crossBetween val="between"/>
      </c:valAx>
    </c:plotArea>
    <c:legend>
      <c:legendPos val="r"/>
      <c:layout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9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Do you call CQ by yourself?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Val val="1"/>
            <c:showLeaderLines val="1"/>
          </c:dLbls>
          <c:cat>
            <c:strRef>
              <c:f>Sheet1!$A$2:$A$3</c:f>
              <c:strCache>
                <c:ptCount val="2"/>
                <c:pt idx="0">
                  <c:v> Yes</c:v>
                </c:pt>
                <c:pt idx="1">
                  <c:v> (No)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79</c:v>
                </c:pt>
                <c:pt idx="1">
                  <c:v>21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9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Do you use the DCL?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Val val="1"/>
            <c:showLeaderLines val="1"/>
          </c:dLbls>
          <c:cat>
            <c:strRef>
              <c:f>Sheet1!$A$2:$A$4</c:f>
              <c:strCache>
                <c:ptCount val="3"/>
                <c:pt idx="0">
                  <c:v> Yes</c:v>
                </c:pt>
                <c:pt idx="1">
                  <c:v> No</c:v>
                </c:pt>
                <c:pt idx="2">
                  <c:v> 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10</c:v>
                </c:pt>
                <c:pt idx="1">
                  <c:v>27</c:v>
                </c:pt>
                <c:pt idx="2">
                  <c:v>63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9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Do you use LotW?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Val val="1"/>
            <c:showLeaderLines val="1"/>
          </c:dLbls>
          <c:cat>
            <c:strRef>
              <c:f>Sheet1!$A$2:$A$4</c:f>
              <c:strCache>
                <c:ptCount val="3"/>
                <c:pt idx="0">
                  <c:v> Yes</c:v>
                </c:pt>
                <c:pt idx="1">
                  <c:v> No</c:v>
                </c:pt>
                <c:pt idx="2">
                  <c:v> 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64</c:v>
                </c:pt>
                <c:pt idx="1">
                  <c:v>32</c:v>
                </c:pt>
                <c:pt idx="2">
                  <c:v>4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9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How do you rate the QSL reply rate of contest participants?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Pt>
            <c:idx val="3"/>
            <c:spPr>
              <a:solidFill>
                <a:srgbClr val="F5A417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Val val="1"/>
            <c:showLeaderLines val="1"/>
          </c:dLbls>
          <c:cat>
            <c:strRef>
              <c:f>Sheet1!$A$2:$A$5</c:f>
              <c:strCache>
                <c:ptCount val="4"/>
                <c:pt idx="0">
                  <c:v> Good</c:v>
                </c:pt>
                <c:pt idx="1">
                  <c:v> Average</c:v>
                </c:pt>
                <c:pt idx="2">
                  <c:v> Poor</c:v>
                </c:pt>
                <c:pt idx="3">
                  <c:v> No comment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34</c:v>
                </c:pt>
                <c:pt idx="1">
                  <c:v>28</c:v>
                </c:pt>
                <c:pt idx="2">
                  <c:v>7</c:v>
                </c:pt>
                <c:pt idx="3">
                  <c:v>31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9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When do you normally decide how many hours you will operate in WAG?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Pt>
            <c:idx val="3"/>
            <c:spPr>
              <a:solidFill>
                <a:srgbClr val="F5A417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Val val="1"/>
            <c:showLeaderLines val="1"/>
          </c:dLbls>
          <c:cat>
            <c:strRef>
              <c:f>Sheet1!$A$2:$A$5</c:f>
              <c:strCache>
                <c:ptCount val="4"/>
                <c:pt idx="0">
                  <c:v> At the latest on the weekend before WAG</c:v>
                </c:pt>
                <c:pt idx="1">
                  <c:v> During the week before WAG</c:v>
                </c:pt>
                <c:pt idx="2">
                  <c:v> On Friday evening before WAG or on Saturday</c:v>
                </c:pt>
                <c:pt idx="3">
                  <c:v> During WAG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</c:v>
                </c:pt>
                <c:pt idx="1">
                  <c:v>21</c:v>
                </c:pt>
                <c:pt idx="2">
                  <c:v>4</c:v>
                </c:pt>
                <c:pt idx="3">
                  <c:v>67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9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Do you download your award as pdf from the WAG website?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Val val="1"/>
            <c:showLeaderLines val="1"/>
          </c:dLbls>
          <c:cat>
            <c:strRef>
              <c:f>Sheet1!$A$2:$A$4</c:f>
              <c:strCache>
                <c:ptCount val="3"/>
                <c:pt idx="0">
                  <c:v> Yes</c:v>
                </c:pt>
                <c:pt idx="1">
                  <c:v> No</c:v>
                </c:pt>
                <c:pt idx="2">
                  <c:v> Did not know about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59</c:v>
                </c:pt>
                <c:pt idx="1">
                  <c:v>21</c:v>
                </c:pt>
                <c:pt idx="2">
                  <c:v>20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9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Do you connect to livescores to continuously upload your actual score there?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Val val="1"/>
            <c:showLeaderLines val="1"/>
          </c:dLbls>
          <c:cat>
            <c:strRef>
              <c:f>Sheet1!$A$2:$A$4</c:f>
              <c:strCache>
                <c:ptCount val="3"/>
                <c:pt idx="0">
                  <c:v> Yes</c:v>
                </c:pt>
                <c:pt idx="1">
                  <c:v> No</c:v>
                </c:pt>
                <c:pt idx="2">
                  <c:v> 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16</c:v>
                </c:pt>
                <c:pt idx="1">
                  <c:v>74</c:v>
                </c:pt>
                <c:pt idx="2">
                  <c:v>9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9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Should WAG add a „basic“ category like „LP mixed, no rotable antenna and no part of the antenna(s) being higher up than 12m“?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Val val="1"/>
            <c:showLeaderLines val="1"/>
          </c:dLbls>
          <c:cat>
            <c:strRef>
              <c:f>Sheet1!$A$2:$A$4</c:f>
              <c:strCache>
                <c:ptCount val="3"/>
                <c:pt idx="0">
                  <c:v> Yes</c:v>
                </c:pt>
                <c:pt idx="1">
                  <c:v> No</c:v>
                </c:pt>
                <c:pt idx="2">
                  <c:v> No opinion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30</c:v>
                </c:pt>
                <c:pt idx="1">
                  <c:v>24</c:v>
                </c:pt>
                <c:pt idx="2">
                  <c:v>46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9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Should WAG add SSB categories?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Val val="1"/>
            <c:showLeaderLines val="1"/>
          </c:dLbls>
          <c:cat>
            <c:strRef>
              <c:f>Sheet1!$A$2:$A$4</c:f>
              <c:strCache>
                <c:ptCount val="3"/>
                <c:pt idx="0">
                  <c:v> Yes</c:v>
                </c:pt>
                <c:pt idx="1">
                  <c:v> No</c:v>
                </c:pt>
                <c:pt idx="2">
                  <c:v> No opinion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34</c:v>
                </c:pt>
                <c:pt idx="1">
                  <c:v>24</c:v>
                </c:pt>
                <c:pt idx="2">
                  <c:v>42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9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Should all logs (except checklogs) be public after submitting deadline?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Val val="1"/>
            <c:showLeaderLines val="1"/>
          </c:dLbls>
          <c:cat>
            <c:strRef>
              <c:f>Sheet1!$A$2:$A$4</c:f>
              <c:strCache>
                <c:ptCount val="3"/>
                <c:pt idx="0">
                  <c:v> Yes</c:v>
                </c:pt>
                <c:pt idx="1">
                  <c:v> No</c:v>
                </c:pt>
                <c:pt idx="2">
                  <c:v> No opinion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68</c:v>
                </c:pt>
                <c:pt idx="1">
                  <c:v>5</c:v>
                </c:pt>
                <c:pt idx="2">
                  <c:v>27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9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Should WAG publish score deduction after logcheck in percent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Pt>
            <c:idx val="3"/>
            <c:spPr>
              <a:solidFill>
                <a:srgbClr val="F5A417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Val val="1"/>
            <c:showLeaderLines val="1"/>
          </c:dLbls>
          <c:cat>
            <c:strRef>
              <c:f>Sheet1!$A$2:$A$5</c:f>
              <c:strCache>
                <c:ptCount val="4"/>
                <c:pt idx="0">
                  <c:v> For TopTen (as it is now)</c:v>
                </c:pt>
                <c:pt idx="1">
                  <c:v> The best quarter per category</c:v>
                </c:pt>
                <c:pt idx="2">
                  <c:v> The best half per category</c:v>
                </c:pt>
                <c:pt idx="3">
                  <c:v> All participants (except checklogs)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31</c:v>
                </c:pt>
                <c:pt idx="1">
                  <c:v>10</c:v>
                </c:pt>
                <c:pt idx="2">
                  <c:v>2</c:v>
                </c:pt>
                <c:pt idx="3">
                  <c:v>57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9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Should individual log checking reports be published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Pt>
            <c:idx val="3"/>
            <c:spPr>
              <a:solidFill>
                <a:srgbClr val="F5A417"/>
              </a:solidFill>
            </c:spPr>
          </c:dPt>
          <c:dPt>
            <c:idx val="4"/>
            <c:spPr>
              <a:solidFill>
                <a:srgbClr val="F06586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Val val="1"/>
            <c:showLeaderLines val="1"/>
          </c:dLbls>
          <c:cat>
            <c:strRef>
              <c:f>Sheet1!$A$2:$A$6</c:f>
              <c:strCache>
                <c:ptCount val="5"/>
                <c:pt idx="0">
                  <c:v> No, only for the individual participant (as it is now)</c:v>
                </c:pt>
                <c:pt idx="1">
                  <c:v> Stations ranking in TopTen</c:v>
                </c:pt>
                <c:pt idx="2">
                  <c:v> Best quarter per category</c:v>
                </c:pt>
                <c:pt idx="3">
                  <c:v> Best half of category</c:v>
                </c:pt>
                <c:pt idx="4">
                  <c:v> All participants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49</c:v>
                </c:pt>
                <c:pt idx="1">
                  <c:v>12</c:v>
                </c:pt>
                <c:pt idx="2">
                  <c:v>4</c:v>
                </c:pt>
                <c:pt idx="3">
                  <c:v>0</c:v>
                </c:pt>
                <c:pt idx="4">
                  <c:v>35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0"/>
      <c:hPercent val="100"/>
      <c:rotY val="0"/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Which of the contents on the WAG website (http://www.darc.de/referate/dx/contest/wag/en/) do you use (multiple answers possible)? Series</c:v>
                </c:pt>
              </c:strCache>
            </c:strRef>
          </c:tx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Pt>
            <c:idx val="3"/>
            <c:spPr>
              <a:solidFill>
                <a:srgbClr val="F5A417"/>
              </a:solidFill>
            </c:spPr>
          </c:dPt>
          <c:dPt>
            <c:idx val="4"/>
            <c:spPr>
              <a:solidFill>
                <a:srgbClr val="F06586"/>
              </a:solidFill>
            </c:spPr>
          </c:dPt>
          <c:dPt>
            <c:idx val="5"/>
            <c:spPr>
              <a:solidFill>
                <a:srgbClr val="BE90E1"/>
              </a:solidFill>
            </c:spPr>
          </c:dPt>
          <c:dPt>
            <c:idx val="6"/>
            <c:spPr>
              <a:solidFill>
                <a:srgbClr val="3A6CD4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444444"/>
                    </a:solidFill>
                    <a:latin typeface="Calibri"/>
                  </a:defRPr>
                </a:pPr>
                <a:endParaRPr lang="de-DE"/>
              </a:p>
            </c:txPr>
            <c:showVal val="1"/>
          </c:dLbls>
          <c:cat>
            <c:strRef>
              <c:f>Sheet1!$A$2:$A$8</c:f>
              <c:strCache>
                <c:ptCount val="7"/>
                <c:pt idx="0">
                  <c:v> Pages “Tips&amp;Info”</c:v>
                </c:pt>
                <c:pt idx="1">
                  <c:v> Link for submitting the log</c:v>
                </c:pt>
                <c:pt idx="2">
                  <c:v> Logging tips / software list</c:v>
                </c:pt>
                <c:pt idx="3">
                  <c:v> Results of previous years</c:v>
                </c:pt>
                <c:pt idx="4">
                  <c:v> Download of award</c:v>
                </c:pt>
                <c:pt idx="5">
                  <c:v> Rules</c:v>
                </c:pt>
                <c:pt idx="6">
                  <c:v> Statistics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28</c:v>
                </c:pt>
                <c:pt idx="1">
                  <c:v>89</c:v>
                </c:pt>
                <c:pt idx="2">
                  <c:v>16</c:v>
                </c:pt>
                <c:pt idx="3">
                  <c:v>74</c:v>
                </c:pt>
                <c:pt idx="4">
                  <c:v>51</c:v>
                </c:pt>
                <c:pt idx="5">
                  <c:v>91</c:v>
                </c:pt>
                <c:pt idx="6">
                  <c:v>33</c:v>
                </c:pt>
              </c:numCache>
            </c:numRef>
          </c:val>
        </c:ser>
        <c:gapWidth val="75"/>
        <c:shape val="box"/>
        <c:axId val="151223680"/>
        <c:axId val="151237760"/>
        <c:axId val="0"/>
      </c:bar3DChart>
      <c:catAx>
        <c:axId val="15122368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/>
            </a:pPr>
            <a:endParaRPr lang="de-DE"/>
          </a:p>
        </c:txPr>
        <c:crossAx val="151237760"/>
        <c:crosses val="autoZero"/>
        <c:lblAlgn val="ctr"/>
        <c:lblOffset val="100"/>
      </c:catAx>
      <c:valAx>
        <c:axId val="151237760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/>
            </a:pPr>
            <a:endParaRPr lang="de-DE"/>
          </a:p>
        </c:txPr>
        <c:crossAx val="151223680"/>
        <c:crosses val="autoZero"/>
        <c:crossBetween val="between"/>
      </c:valAx>
    </c:plotArea>
    <c:legend>
      <c:legendPos val="r"/>
      <c:layout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0"/>
      <c:hPercent val="100"/>
      <c:rotY val="0"/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What factors define or restrict your op-time (multiple answers possible)? Series</c:v>
                </c:pt>
              </c:strCache>
            </c:strRef>
          </c:tx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Pt>
            <c:idx val="3"/>
            <c:spPr>
              <a:solidFill>
                <a:srgbClr val="F5A417"/>
              </a:solidFill>
            </c:spPr>
          </c:dPt>
          <c:dPt>
            <c:idx val="4"/>
            <c:spPr>
              <a:solidFill>
                <a:srgbClr val="F06586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444444"/>
                    </a:solidFill>
                    <a:latin typeface="Calibri"/>
                  </a:defRPr>
                </a:pPr>
                <a:endParaRPr lang="de-DE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 Fitness</c:v>
                </c:pt>
                <c:pt idx="1">
                  <c:v> Goals</c:v>
                </c:pt>
                <c:pt idx="2">
                  <c:v> Pleasure&amp;mood</c:v>
                </c:pt>
                <c:pt idx="3">
                  <c:v> Family activities and other obligations</c:v>
                </c:pt>
                <c:pt idx="4">
                  <c:v> Condx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14</c:v>
                </c:pt>
                <c:pt idx="1">
                  <c:v>15</c:v>
                </c:pt>
                <c:pt idx="2">
                  <c:v>30</c:v>
                </c:pt>
                <c:pt idx="3">
                  <c:v>63</c:v>
                </c:pt>
                <c:pt idx="4">
                  <c:v>58</c:v>
                </c:pt>
              </c:numCache>
            </c:numRef>
          </c:val>
        </c:ser>
        <c:gapWidth val="75"/>
        <c:shape val="box"/>
        <c:axId val="64109568"/>
        <c:axId val="64111360"/>
        <c:axId val="0"/>
      </c:bar3DChart>
      <c:catAx>
        <c:axId val="6410956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/>
            </a:pPr>
            <a:endParaRPr lang="de-DE"/>
          </a:p>
        </c:txPr>
        <c:crossAx val="64111360"/>
        <c:crosses val="autoZero"/>
        <c:lblAlgn val="ctr"/>
        <c:lblOffset val="100"/>
      </c:catAx>
      <c:valAx>
        <c:axId val="64111360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/>
            </a:pPr>
            <a:endParaRPr lang="de-DE"/>
          </a:p>
        </c:txPr>
        <c:crossAx val="64109568"/>
        <c:crosses val="autoZero"/>
        <c:crossBetween val="between"/>
      </c:valAx>
    </c:plotArea>
    <c:legend>
      <c:legendPos val="r"/>
      <c:layout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9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Pt>
            <c:idx val="3"/>
            <c:spPr>
              <a:solidFill>
                <a:srgbClr val="F5A417"/>
              </a:solidFill>
            </c:spPr>
          </c:dPt>
          <c:dPt>
            <c:idx val="4"/>
            <c:spPr>
              <a:solidFill>
                <a:srgbClr val="F06586"/>
              </a:solidFill>
            </c:spPr>
          </c:dPt>
          <c:dPt>
            <c:idx val="5"/>
            <c:spPr>
              <a:solidFill>
                <a:srgbClr val="BE90E1"/>
              </a:solidFill>
            </c:spPr>
          </c:dPt>
          <c:dPt>
            <c:idx val="6"/>
            <c:spPr>
              <a:solidFill>
                <a:srgbClr val="3A6CD4"/>
              </a:solidFill>
            </c:spPr>
          </c:dPt>
          <c:dPt>
            <c:idx val="7"/>
            <c:spPr>
              <a:solidFill>
                <a:srgbClr val="2ECF9F"/>
              </a:solidFill>
            </c:spPr>
          </c:dPt>
          <c:dPt>
            <c:idx val="8"/>
            <c:spPr>
              <a:solidFill>
                <a:srgbClr val="FCD500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Val val="1"/>
            <c:showLeaderLines val="1"/>
          </c:dLbls>
          <c:cat>
            <c:strRef>
              <c:f>Sheet1!$A$2:$A$10</c:f>
              <c:strCache>
                <c:ptCount val="9"/>
                <c:pt idx="0">
                  <c:v> Enjoying runs when being a rare or semirare station/multiplier</c:v>
                </c:pt>
                <c:pt idx="1">
                  <c:v> Having ties to Germany</c:v>
                </c:pt>
                <c:pt idx="2">
                  <c:v> Ranking in my country</c:v>
                </c:pt>
                <c:pt idx="3">
                  <c:v> Collecting points for awards (e.g. DLD)</c:v>
                </c:pt>
                <c:pt idx="4">
                  <c:v> Possibly coming close to a TopTen rank</c:v>
                </c:pt>
                <c:pt idx="5">
                  <c:v> Finding at least a few hours to have some operation fun</c:v>
                </c:pt>
                <c:pt idx="6">
                  <c:v> Improving my result from the previous year</c:v>
                </c:pt>
                <c:pt idx="7">
                  <c:v> Working as many QSOs as possible in the available time</c:v>
                </c:pt>
                <c:pt idx="8">
                  <c:v> Winning my category or rank as high as possible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26</c:v>
                </c:pt>
                <c:pt idx="1">
                  <c:v>18</c:v>
                </c:pt>
                <c:pt idx="2">
                  <c:v>18</c:v>
                </c:pt>
                <c:pt idx="3">
                  <c:v>20</c:v>
                </c:pt>
                <c:pt idx="4">
                  <c:v>11</c:v>
                </c:pt>
                <c:pt idx="5">
                  <c:v>61</c:v>
                </c:pt>
                <c:pt idx="6">
                  <c:v>38</c:v>
                </c:pt>
                <c:pt idx="7">
                  <c:v>51</c:v>
                </c:pt>
                <c:pt idx="8">
                  <c:v>26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9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Do you look up your result and compare it with previous years or that of other competitors' after publication of the scores?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Val val="1"/>
            <c:showLeaderLines val="1"/>
          </c:dLbls>
          <c:cat>
            <c:strRef>
              <c:f>Sheet1!$A$2:$A$4</c:f>
              <c:strCache>
                <c:ptCount val="3"/>
                <c:pt idx="0">
                  <c:v> Yes</c:v>
                </c:pt>
                <c:pt idx="1">
                  <c:v> No</c:v>
                </c:pt>
                <c:pt idx="2">
                  <c:v> No comment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72</c:v>
                </c:pt>
                <c:pt idx="1">
                  <c:v>20</c:v>
                </c:pt>
                <c:pt idx="2">
                  <c:v>8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9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Would you like to operate more seriously as a competitor but do not have a fitting goal to be motivated enough?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Val val="1"/>
            <c:showLeaderLines val="1"/>
          </c:dLbls>
          <c:cat>
            <c:strRef>
              <c:f>Sheet1!$A$2:$A$3</c:f>
              <c:strCache>
                <c:ptCount val="2"/>
                <c:pt idx="0">
                  <c:v> Yes</c:v>
                </c:pt>
                <c:pt idx="1">
                  <c:v> 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28</c:v>
                </c:pt>
                <c:pt idx="1">
                  <c:v>72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0"/>
      <c:hPercent val="100"/>
      <c:rotY val="0"/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In which category do you operate most often (multiple answers possible)? Series</c:v>
                </c:pt>
              </c:strCache>
            </c:strRef>
          </c:tx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Pt>
            <c:idx val="3"/>
            <c:spPr>
              <a:solidFill>
                <a:srgbClr val="F5A417"/>
              </a:solidFill>
            </c:spPr>
          </c:dPt>
          <c:dPt>
            <c:idx val="4"/>
            <c:spPr>
              <a:solidFill>
                <a:srgbClr val="F06586"/>
              </a:solidFill>
            </c:spPr>
          </c:dPt>
          <c:dPt>
            <c:idx val="5"/>
            <c:spPr>
              <a:solidFill>
                <a:srgbClr val="BE90E1"/>
              </a:solidFill>
            </c:spPr>
          </c:dPt>
          <c:dPt>
            <c:idx val="6"/>
            <c:spPr>
              <a:solidFill>
                <a:srgbClr val="3A6CD4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444444"/>
                    </a:solidFill>
                    <a:latin typeface="Calibri"/>
                  </a:defRPr>
                </a:pPr>
                <a:endParaRPr lang="de-DE"/>
              </a:p>
            </c:txPr>
            <c:showVal val="1"/>
          </c:dLbls>
          <c:cat>
            <c:strRef>
              <c:f>Sheet1!$A$2:$A$8</c:f>
              <c:strCache>
                <c:ptCount val="7"/>
                <c:pt idx="0">
                  <c:v> SO CW LP</c:v>
                </c:pt>
                <c:pt idx="1">
                  <c:v> SO CW HP</c:v>
                </c:pt>
                <c:pt idx="2">
                  <c:v> SO Mix LP</c:v>
                </c:pt>
                <c:pt idx="3">
                  <c:v> SO Mix HP</c:v>
                </c:pt>
                <c:pt idx="4">
                  <c:v> SO MIX QRP</c:v>
                </c:pt>
                <c:pt idx="5">
                  <c:v> SWL</c:v>
                </c:pt>
                <c:pt idx="6">
                  <c:v> In a multioperator team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38</c:v>
                </c:pt>
                <c:pt idx="1">
                  <c:v>19</c:v>
                </c:pt>
                <c:pt idx="2">
                  <c:v>29</c:v>
                </c:pt>
                <c:pt idx="3">
                  <c:v>21</c:v>
                </c:pt>
                <c:pt idx="4">
                  <c:v>7</c:v>
                </c:pt>
                <c:pt idx="5">
                  <c:v>2</c:v>
                </c:pt>
                <c:pt idx="6">
                  <c:v>6</c:v>
                </c:pt>
              </c:numCache>
            </c:numRef>
          </c:val>
        </c:ser>
        <c:gapWidth val="75"/>
        <c:shape val="box"/>
        <c:axId val="108813696"/>
        <c:axId val="108815488"/>
        <c:axId val="0"/>
      </c:bar3DChart>
      <c:catAx>
        <c:axId val="10881369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/>
            </a:pPr>
            <a:endParaRPr lang="de-DE"/>
          </a:p>
        </c:txPr>
        <c:crossAx val="108815488"/>
        <c:crosses val="autoZero"/>
        <c:lblAlgn val="ctr"/>
        <c:lblOffset val="100"/>
      </c:catAx>
      <c:valAx>
        <c:axId val="108815488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/>
            </a:pPr>
            <a:endParaRPr lang="de-DE"/>
          </a:p>
        </c:txPr>
        <c:crossAx val="108813696"/>
        <c:crosses val="autoZero"/>
        <c:crossBetween val="between"/>
      </c:valAx>
    </c:plotArea>
    <c:legend>
      <c:legendPos val="r"/>
      <c:layout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9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Do you read your UBN report about the deductions from your score as a result of the logcheck?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Val val="1"/>
            <c:showLeaderLines val="1"/>
          </c:dLbls>
          <c:cat>
            <c:strRef>
              <c:f>Sheet1!$A$2:$A$4</c:f>
              <c:strCache>
                <c:ptCount val="3"/>
                <c:pt idx="0">
                  <c:v> Yes</c:v>
                </c:pt>
                <c:pt idx="1">
                  <c:v> No</c:v>
                </c:pt>
                <c:pt idx="2">
                  <c:v> Didn't know about it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80</c:v>
                </c:pt>
                <c:pt idx="1">
                  <c:v>10</c:v>
                </c:pt>
                <c:pt idx="2">
                  <c:v>11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1.0000000000000002E-2"/>
          <c:y val="1.0000000000000002E-2"/>
        </c:manualLayout>
      </c:layout>
    </c:title>
    <c:view3D>
      <c:rotX val="90"/>
      <c:hPercent val="100"/>
      <c:depthPercent val="100"/>
      <c:rAngAx val="1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If CW, how do you key CW: Series</c:v>
                </c:pt>
              </c:strCache>
            </c:strRef>
          </c:tx>
          <c:explosion val="20"/>
          <c:dPt>
            <c:idx val="0"/>
            <c:spPr>
              <a:solidFill>
                <a:srgbClr val="7C6093"/>
              </a:solidFill>
            </c:spPr>
          </c:dPt>
          <c:dPt>
            <c:idx val="1"/>
            <c:spPr>
              <a:solidFill>
                <a:srgbClr val="40A2C1"/>
              </a:solidFill>
            </c:spPr>
          </c:dPt>
          <c:dPt>
            <c:idx val="2"/>
            <c:spPr>
              <a:solidFill>
                <a:srgbClr val="94C826"/>
              </a:solidFill>
            </c:spPr>
          </c:dPt>
          <c:dLbls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de-DE"/>
              </a:p>
            </c:txPr>
            <c:dLblPos val="ctr"/>
            <c:showVal val="1"/>
            <c:showLeaderLines val="1"/>
          </c:dLbls>
          <c:cat>
            <c:strRef>
              <c:f>Sheet1!$A$2:$A$4</c:f>
              <c:strCache>
                <c:ptCount val="3"/>
                <c:pt idx="0">
                  <c:v> By software</c:v>
                </c:pt>
                <c:pt idx="1">
                  <c:v> By key/paddle</c:v>
                </c:pt>
                <c:pt idx="2">
                  <c:v> Mostly by software, only occasionally by key/paddle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29</c:v>
                </c:pt>
                <c:pt idx="1">
                  <c:v>16</c:v>
                </c:pt>
                <c:pt idx="2">
                  <c:v>55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/>
              </a:solidFill>
              <a:latin typeface="Calibri"/>
            </a:defRPr>
          </a:pPr>
          <a:endParaRPr lang="de-DE"/>
        </a:p>
      </c:tx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5/07/2016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5/07/2016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5/07/2016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5/07/2016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5/07/2016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5/07/2016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5/07/2016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5/07/2016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5/07/2016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5/07/2016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5/07/2016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pPr/>
              <a:t>5/07/2016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HPPowerPoint logo" descr="PHPPowerPoint log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76200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New Summary Report - 19 November 2015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95250" y="762000"/>
            <a:ext cx="8858250" cy="95250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Survey: WAG Survey 2015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23. If CW, how do you key CW:</a:t>
            </a:r>
          </a:p>
        </p:txBody>
      </p:sp>
      <p:graphicFrame>
        <p:nvGraphicFramePr>
          <p:cNvPr id="3" name="Pie Chart If CW, how do you key CW: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137160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By software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29.0%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By key/paddle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15.9%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Mostly by software, only occasionally by key/paddle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55.1%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24. Which of these antenna setups is describing yours best?</a:t>
            </a:r>
          </a:p>
        </p:txBody>
      </p:sp>
      <p:graphicFrame>
        <p:nvGraphicFramePr>
          <p:cNvPr id="3" name="Bar Chart Which of these antenna setups is describing yours best?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277368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Indoorantenna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2.4%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One antenna for all bands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26.2%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One lowband antenna and a non-rotable antenna for the highbands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20.2%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Several lowband antennas and a rotable antenna for the highbands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34.5%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One antenna for 80m, a beam for 40m and several rotable antennas for the highbands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20.2%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25. Do you operate with CAT?</a:t>
            </a:r>
          </a:p>
        </p:txBody>
      </p:sp>
      <p:graphicFrame>
        <p:nvGraphicFramePr>
          <p:cNvPr id="3" name="Pie Chart Do you operate with CAT?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121920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71.8%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23.5%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Unknown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4.7%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26. Do you operate SO2R (single operator, 2 tranceivers)</a:t>
            </a:r>
          </a:p>
        </p:txBody>
      </p:sp>
      <p:graphicFrame>
        <p:nvGraphicFramePr>
          <p:cNvPr id="3" name="Pie Chart Do you operate SO2R (single operator, 2 tranceivers)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97536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18.1%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81.9%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27. Do you log the contest</a:t>
            </a:r>
          </a:p>
        </p:txBody>
      </p:sp>
      <p:graphicFrame>
        <p:nvGraphicFramePr>
          <p:cNvPr id="3" name="Pie Chart Do you log the contest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137160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With a contest logging software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90.6%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Initially on paper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5.9%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With a logbook software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3.5%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28. How do you ensure to stay away from the contestfree segments (multiple answers possible)?</a:t>
            </a:r>
          </a:p>
        </p:txBody>
      </p:sp>
      <p:graphicFrame>
        <p:nvGraphicFramePr>
          <p:cNvPr id="3" name="Pie Chart How do you ensure to stay away from the contestfree segments (multiple answers possible)?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161544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Warning function of contest logging software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14.6%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From memory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43.9%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Pdf-file from WAG website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37.8%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Paper notes at the station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31.7%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31. Which of these sources do you use (multiple answers possible)?</a:t>
            </a:r>
          </a:p>
        </p:txBody>
      </p:sp>
      <p:graphicFrame>
        <p:nvGraphicFramePr>
          <p:cNvPr id="3" name="Bar Chart Which of these sources do you use (multiple answers possible)?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146304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Clusterspots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50.6%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RBN-spots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36.5%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Own skimmer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4.7%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Nothing of the above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37.7%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32. Do you call CQ by yourself?</a:t>
            </a:r>
          </a:p>
        </p:txBody>
      </p:sp>
      <p:graphicFrame>
        <p:nvGraphicFramePr>
          <p:cNvPr id="3" name="Pie Chart Do you call CQ by yourself?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97536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78.6%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(No)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21.4%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34. Do you use the DCL?</a:t>
            </a:r>
          </a:p>
        </p:txBody>
      </p:sp>
      <p:graphicFrame>
        <p:nvGraphicFramePr>
          <p:cNvPr id="3" name="Pie Chart Do you use the DCL?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121920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9.5%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27.4%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Unknown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63.1%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35. Do you use LotW?</a:t>
            </a:r>
          </a:p>
        </p:txBody>
      </p:sp>
      <p:graphicFrame>
        <p:nvGraphicFramePr>
          <p:cNvPr id="3" name="Pie Chart Do you use LotW?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121920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64.3%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32.1%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Unknown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3.6%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5. If you were able to work only a restricted number of contests per year – from which number on would WAG be included?</a:t>
            </a:r>
          </a:p>
        </p:txBody>
      </p:sp>
      <p:graphicFrame>
        <p:nvGraphicFramePr>
          <p:cNvPr id="3" name="Pie Chart If you were able to work only a restricted number of contests per year – from which number on would WAG be included?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207264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possible contests per year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12.1%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possible contests per year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16.9%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 possible contests per year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34.9%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more than 10 possible contests per year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36.1%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5" name="Tabelle 4"/>
          <p:cNvGraphicFramePr>
            <a:graphicFrameLocks noGrp="1"/>
          </p:cNvGraphicFramePr>
          <p:nvPr/>
        </p:nvGraphicFramePr>
        <p:xfrm>
          <a:off x="5857875" y="3810000"/>
          <a:ext cx="1905000" cy="975360"/>
        </p:xfrm>
        <a:graphic>
          <a:graphicData uri="http://schemas.openxmlformats.org/drawingml/2006/table">
            <a:tbl>
              <a:tblPr firstRow="1" bandRow="1"/>
              <a:tblGrid>
                <a:gridCol w="952500"/>
                <a:gridCol w="952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Sum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390.0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Average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StdDev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36. How do you rate the QSL reply rate of contest participants?</a:t>
            </a:r>
          </a:p>
        </p:txBody>
      </p:sp>
      <p:graphicFrame>
        <p:nvGraphicFramePr>
          <p:cNvPr id="3" name="Pie Chart How do you rate the QSL reply rate of contest participants?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146304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Good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33.7%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Average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27.7%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Poor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7.2%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 comment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31.3%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37. Do you download your award as pdf from the WAG website?</a:t>
            </a:r>
          </a:p>
        </p:txBody>
      </p:sp>
      <p:graphicFrame>
        <p:nvGraphicFramePr>
          <p:cNvPr id="3" name="Pie Chart Do you download your award as pdf from the WAG website?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121920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58.8%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21.2%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Did not know about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20.0%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95250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38. How important would be for you:</a:t>
            </a:r>
          </a:p>
        </p:txBody>
      </p:sp>
      <p:graphicFrame>
        <p:nvGraphicFramePr>
          <p:cNvPr id="3" name="Tabelle 2"/>
          <p:cNvGraphicFramePr>
            <a:graphicFrameLocks noGrp="1"/>
          </p:cNvGraphicFramePr>
          <p:nvPr/>
        </p:nvGraphicFramePr>
        <p:xfrm>
          <a:off x="952500" y="952500"/>
          <a:ext cx="6667504" cy="2895600"/>
        </p:xfrm>
        <a:graphic>
          <a:graphicData uri="http://schemas.openxmlformats.org/drawingml/2006/table">
            <a:tbl>
              <a:tblPr firstRow="1" bandRow="1"/>
              <a:tblGrid>
                <a:gridCol w="833438"/>
                <a:gridCol w="833438"/>
                <a:gridCol w="833438"/>
                <a:gridCol w="833438"/>
                <a:gridCol w="833438"/>
                <a:gridCol w="833438"/>
                <a:gridCol w="833438"/>
                <a:gridCol w="833438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very much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somewhat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Responses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Plaques for winning a category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41.8 %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31.6 %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26.6 %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Stickers fo TopTen ranks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28.9 %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34.2 %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36.8 %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New award motives each year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29.1 %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32.9 %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38.0 %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Souvenir per order (ca.15 €) for e.g. 200 different DOKs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14.3 %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35.1 %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50.6 %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40. Do you connect to livescores to continuously upload your actual score there?</a:t>
            </a:r>
          </a:p>
        </p:txBody>
      </p:sp>
      <p:graphicFrame>
        <p:nvGraphicFramePr>
          <p:cNvPr id="3" name="Pie Chart Do you connect to livescores to continuously upload your actual score there?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121920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16.5%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74.1%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Unknown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9.4%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41. Should WAG add a „basic“ category like „LP mixed, no rotable antenna and no part of the antenna(s) being higher up than 12m“?</a:t>
            </a:r>
          </a:p>
        </p:txBody>
      </p:sp>
      <p:graphicFrame>
        <p:nvGraphicFramePr>
          <p:cNvPr id="3" name="Pie Chart Should WAG add a „basic“ category like „LP mixed, no rotable antenna and no part of the antenna(s) being higher up than 12m“?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121920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29.8%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23.8%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 opinion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46.4%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43. Should WAG add SSB categories?</a:t>
            </a:r>
          </a:p>
        </p:txBody>
      </p:sp>
      <p:graphicFrame>
        <p:nvGraphicFramePr>
          <p:cNvPr id="3" name="Pie Chart Should WAG add SSB categories?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121920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34.1%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23.5%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 opinion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42.4%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44. Should all logs (except checklogs) be public after submitting deadline?</a:t>
            </a:r>
          </a:p>
        </p:txBody>
      </p:sp>
      <p:graphicFrame>
        <p:nvGraphicFramePr>
          <p:cNvPr id="3" name="Pie Chart Should all logs (except checklogs) be public after submitting deadline?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121920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68.2%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4.7%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 opinion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27.1%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45. Should WAG publish score deduction after logcheck in percent</a:t>
            </a:r>
          </a:p>
        </p:txBody>
      </p:sp>
      <p:graphicFrame>
        <p:nvGraphicFramePr>
          <p:cNvPr id="3" name="Pie Chart Should WAG publish score deduction after logcheck in percent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176784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 TopTen (as it is now)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31.0%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The best quarter per category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9.5%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The best half per category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2.4%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All participants (except checklogs)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57.1%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46. Should individual log checking reports be published</a:t>
            </a:r>
          </a:p>
        </p:txBody>
      </p:sp>
      <p:graphicFrame>
        <p:nvGraphicFramePr>
          <p:cNvPr id="3" name="Pie Chart Should individual log checking reports be published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185928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No, only for the individual participant (as it is now)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49.4%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Stations ranking in TopTen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12.1%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Best quarter per category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3.6%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Best half of category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All participants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34.9%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48. Which of the contents on the WAG website (http://www.darc.de/referate/dx/contest/wag/en/) do you use (multiple answers possible)?</a:t>
            </a:r>
          </a:p>
        </p:txBody>
      </p:sp>
      <p:graphicFrame>
        <p:nvGraphicFramePr>
          <p:cNvPr id="3" name="Bar Chart Which of the contents on the WAG website (http://www.darc.de/referate/dx/contest/wag/en/) do you use (multiple answers possible)?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219456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Pages “Tips&amp;Info”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28.4%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Link for submitting the log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88.9%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Logging tips / software list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16.1%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Results of previous years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74.1%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Download of award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50.6%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Rules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91.4%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Statistics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33.3%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10. When do you normally decide how many hours you will operate in WAG?</a:t>
            </a:r>
          </a:p>
        </p:txBody>
      </p:sp>
      <p:graphicFrame>
        <p:nvGraphicFramePr>
          <p:cNvPr id="3" name="Pie Chart When do you normally decide how many hours you will operate in WAG?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192024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At the latest on the weekend before WAG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8.3%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During the week before WAG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21.4%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On Friday evening before WAG or on Saturday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3.6%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During WAG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66.7%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11. What factors define or restrict your op-time (multiple answers possible)?</a:t>
            </a:r>
          </a:p>
        </p:txBody>
      </p:sp>
      <p:graphicFrame>
        <p:nvGraphicFramePr>
          <p:cNvPr id="3" name="Bar Chart What factors define or restrict your op-time (multiple answers possible)?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185928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Fitness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14.3%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Goals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15.5%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Pleasure&amp;mood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29.8%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Family activities and other obligations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63.1%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Condx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58.3%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 </a:t>
            </a:r>
          </a:p>
        </p:txBody>
      </p:sp>
      <p:graphicFrame>
        <p:nvGraphicFramePr>
          <p:cNvPr id="3" name="Pie Chart "/>
          <p:cNvGraphicFramePr/>
          <p:nvPr/>
        </p:nvGraphicFramePr>
        <p:xfrm>
          <a:off x="1115616" y="548680"/>
          <a:ext cx="5256584" cy="180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71600" y="2276872"/>
          <a:ext cx="4762500" cy="420624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Enjoying runs when being a rare or semirare station/multiplier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26.2%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Having ties to Germany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17.9%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Ranking in my country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17.9%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Collecting points for awards (e.g. DLD)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20.2%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Possibly coming close to a TopTen rank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10.7%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Finding at least a few hours to have some operation fun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60.7%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Improving my result from the previous year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38.1%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Working as many QSOs as possible in the available time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51.2%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Winning my category or rank as high as possible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26.2%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1043608" y="116632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mtClean="0"/>
              <a:t>Motives</a:t>
            </a:r>
            <a:endParaRPr lang="de-D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17. Do you look up your result and compare it with previous years or that of other competitors' after publication of the scores?</a:t>
            </a:r>
          </a:p>
        </p:txBody>
      </p:sp>
      <p:graphicFrame>
        <p:nvGraphicFramePr>
          <p:cNvPr id="3" name="Pie Chart Do you look up your result and compare it with previous years or that of other competitors' after publication of the scores?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121920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71.8%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20.0%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 comment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8.2%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18. Would you like to operate more seriously as a competitor but do not have a fitting goal to be motivated enough?</a:t>
            </a:r>
          </a:p>
        </p:txBody>
      </p:sp>
      <p:graphicFrame>
        <p:nvGraphicFramePr>
          <p:cNvPr id="3" name="Pie Chart Would you like to operate more seriously as a competitor but do not have a fitting goal to be motivated enough?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97536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27.9%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72.2%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20. In which category do you operate most often (multiple answers possible)?</a:t>
            </a:r>
          </a:p>
        </p:txBody>
      </p:sp>
      <p:graphicFrame>
        <p:nvGraphicFramePr>
          <p:cNvPr id="3" name="Bar Chart In which category do you operate most often (multiple answers possible)?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219456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 CW LP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38.1%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 CW HP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19.1%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 Mix LP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28.6%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 Mix HP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21.4%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 MIX QRP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7.1%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SWL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2.4%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 a multioperator team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6.0%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rveyGizm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50" y="6381750"/>
            <a:ext cx="304800" cy="381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5250" y="95250"/>
            <a:ext cx="8858250" cy="476250"/>
          </a:xfrm>
          <a:prstGeom prst="rect">
            <a:avLst/>
          </a:prstGeom>
        </p:spPr>
        <p:txBody>
          <a:bodyPr vertOverflow="overflow" horzOverflow="overflow" wrap="square" lIns="91440" tIns="45720" rIns="91440" bIns="45720" numCol="1" rtlCol="0">
            <a:spAutoFit/>
          </a:bodyPr>
          <a:lstStyle/>
          <a:p>
            <a:pPr marL="0" marR="0" lvl="0" indent="0" algn="l" fontAlgn="base"/>
            <a:r>
              <a:rPr sz="2500" b="1" i="0" u="none" strike="noStrike">
                <a:solidFill>
                  <a:srgbClr val="000000"/>
                </a:solidFill>
                <a:latin typeface="Calibri"/>
              </a:rPr>
              <a:t>22. Do you read your UBN report about the deductions from your score as a result of the logcheck?</a:t>
            </a:r>
          </a:p>
        </p:txBody>
      </p:sp>
      <p:graphicFrame>
        <p:nvGraphicFramePr>
          <p:cNvPr id="3" name="Pie Chart Do you read your UBN report about the deductions from your score as a result of the logcheck?"/>
          <p:cNvGraphicFramePr/>
          <p:nvPr/>
        </p:nvGraphicFramePr>
        <p:xfrm>
          <a:off x="1143000" y="762000"/>
          <a:ext cx="66675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52500" y="3810000"/>
          <a:ext cx="4762500" cy="1219200"/>
        </p:xfrm>
        <a:graphic>
          <a:graphicData uri="http://schemas.openxmlformats.org/drawingml/2006/table">
            <a:tbl>
              <a:tblPr firstRow="1" bandRow="1"/>
              <a:tblGrid>
                <a:gridCol w="1587500"/>
                <a:gridCol w="1587500"/>
                <a:gridCol w="15875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79.8%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9.5%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Didn't know about it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10.7%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Empty Cell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/>
                      <a:r>
                        <a:rPr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1303</Words>
  <Application>Microsoft Office PowerPoint</Application>
  <PresentationFormat>Bildschirmpräsentation (4:3)</PresentationFormat>
  <Paragraphs>523</Paragraphs>
  <Slides>29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29</vt:i4>
      </vt:variant>
    </vt:vector>
  </HeadingPairs>
  <TitlesOfParts>
    <vt:vector size="30" baseType="lpstr">
      <vt:lpstr>Office Theme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  <vt:lpstr>Folie 14</vt:lpstr>
      <vt:lpstr>Folie 15</vt:lpstr>
      <vt:lpstr>Folie 16</vt:lpstr>
      <vt:lpstr>Folie 17</vt:lpstr>
      <vt:lpstr>Folie 18</vt:lpstr>
      <vt:lpstr>Folie 19</vt:lpstr>
      <vt:lpstr>Folie 20</vt:lpstr>
      <vt:lpstr>Folie 21</vt:lpstr>
      <vt:lpstr>Folie 22</vt:lpstr>
      <vt:lpstr>Folie 23</vt:lpstr>
      <vt:lpstr>Folie 24</vt:lpstr>
      <vt:lpstr>Folie 25</vt:lpstr>
      <vt:lpstr>Folie 26</vt:lpstr>
      <vt:lpstr>Folie 27</vt:lpstr>
      <vt:lpstr>Folie 28</vt:lpstr>
      <vt:lpstr>Folie 29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Untitled Presentation</dc:title>
  <dc:subject/>
  <dc:creator>Unknown Creator</dc:creator>
  <cp:keywords/>
  <dc:description/>
  <cp:lastModifiedBy>Christian Schneider</cp:lastModifiedBy>
  <cp:revision>4</cp:revision>
  <dcterms:created xsi:type="dcterms:W3CDTF">2015-11-19T08:52:33Z</dcterms:created>
  <dcterms:modified xsi:type="dcterms:W3CDTF">2016-07-05T16:07:37Z</dcterms:modified>
  <cp:category/>
</cp:coreProperties>
</file>