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3" r:id="rId7"/>
    <p:sldId id="262" r:id="rId8"/>
    <p:sldId id="260" r:id="rId9"/>
    <p:sldId id="261" r:id="rId10"/>
  </p:sldIdLst>
  <p:sldSz cx="9144000" cy="6858000" type="screen4x3"/>
  <p:notesSz cx="6858000" cy="97234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3" autoAdjust="0"/>
    <p:restoredTop sz="94660"/>
  </p:normalViewPr>
  <p:slideViewPr>
    <p:cSldViewPr>
      <p:cViewPr varScale="1">
        <p:scale>
          <a:sx n="87" d="100"/>
          <a:sy n="87" d="100"/>
        </p:scale>
        <p:origin x="-1398" y="-84"/>
      </p:cViewPr>
      <p:guideLst>
        <p:guide orient="horz" pos="2160"/>
        <p:guide pos="2880"/>
      </p:guideLst>
    </p:cSldViewPr>
  </p:slideViewPr>
  <p:notesTextViewPr>
    <p:cViewPr>
      <p:scale>
        <a:sx n="1" d="1"/>
        <a:sy n="1" d="1"/>
      </p:scale>
      <p:origin x="0" y="0"/>
    </p:cViewPr>
  </p:notesTextViewPr>
  <p:sorterViewPr>
    <p:cViewPr>
      <p:scale>
        <a:sx n="198" d="100"/>
        <a:sy n="19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D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e-DE"/>
          </a:p>
        </p:txBody>
      </p:sp>
      <p:sp>
        <p:nvSpPr>
          <p:cNvPr id="4" name="Date Placeholder 3"/>
          <p:cNvSpPr>
            <a:spLocks noGrp="1"/>
          </p:cNvSpPr>
          <p:nvPr>
            <p:ph type="dt" sz="half" idx="10"/>
          </p:nvPr>
        </p:nvSpPr>
        <p:spPr/>
        <p:txBody>
          <a:bodyPr/>
          <a:lstStyle/>
          <a:p>
            <a:fld id="{1E717F20-6B34-4C67-B6CD-6107DD658692}" type="datetimeFigureOut">
              <a:rPr lang="de-DE" smtClean="0"/>
              <a:t>29.09.2013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383241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1E717F20-6B34-4C67-B6CD-6107DD658692}" type="datetimeFigureOut">
              <a:rPr lang="de-DE" smtClean="0"/>
              <a:t>29.09.2013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1708105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1E717F20-6B34-4C67-B6CD-6107DD658692}" type="datetimeFigureOut">
              <a:rPr lang="de-DE" smtClean="0"/>
              <a:t>29.09.2013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204895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1E717F20-6B34-4C67-B6CD-6107DD658692}" type="datetimeFigureOut">
              <a:rPr lang="de-DE" smtClean="0"/>
              <a:t>29.09.2013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3704128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717F20-6B34-4C67-B6CD-6107DD658692}" type="datetimeFigureOut">
              <a:rPr lang="de-DE" smtClean="0"/>
              <a:t>29.09.2013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168338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Date Placeholder 4"/>
          <p:cNvSpPr>
            <a:spLocks noGrp="1"/>
          </p:cNvSpPr>
          <p:nvPr>
            <p:ph type="dt" sz="half" idx="10"/>
          </p:nvPr>
        </p:nvSpPr>
        <p:spPr/>
        <p:txBody>
          <a:bodyPr/>
          <a:lstStyle/>
          <a:p>
            <a:fld id="{1E717F20-6B34-4C67-B6CD-6107DD658692}" type="datetimeFigureOut">
              <a:rPr lang="de-DE" smtClean="0"/>
              <a:t>29.09.2013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248004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Date Placeholder 6"/>
          <p:cNvSpPr>
            <a:spLocks noGrp="1"/>
          </p:cNvSpPr>
          <p:nvPr>
            <p:ph type="dt" sz="half" idx="10"/>
          </p:nvPr>
        </p:nvSpPr>
        <p:spPr/>
        <p:txBody>
          <a:bodyPr/>
          <a:lstStyle/>
          <a:p>
            <a:fld id="{1E717F20-6B34-4C67-B6CD-6107DD658692}" type="datetimeFigureOut">
              <a:rPr lang="de-DE" smtClean="0"/>
              <a:t>29.09.2013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1712799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Date Placeholder 2"/>
          <p:cNvSpPr>
            <a:spLocks noGrp="1"/>
          </p:cNvSpPr>
          <p:nvPr>
            <p:ph type="dt" sz="half" idx="10"/>
          </p:nvPr>
        </p:nvSpPr>
        <p:spPr/>
        <p:txBody>
          <a:bodyPr/>
          <a:lstStyle/>
          <a:p>
            <a:fld id="{1E717F20-6B34-4C67-B6CD-6107DD658692}" type="datetimeFigureOut">
              <a:rPr lang="de-DE" smtClean="0"/>
              <a:t>29.09.2013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1785786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717F20-6B34-4C67-B6CD-6107DD658692}" type="datetimeFigureOut">
              <a:rPr lang="de-DE" smtClean="0"/>
              <a:t>29.09.2013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2307997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17F20-6B34-4C67-B6CD-6107DD658692}" type="datetimeFigureOut">
              <a:rPr lang="de-DE" smtClean="0"/>
              <a:t>29.09.2013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2697856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17F20-6B34-4C67-B6CD-6107DD658692}" type="datetimeFigureOut">
              <a:rPr lang="de-DE" smtClean="0"/>
              <a:t>29.09.2013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EFD2D20-9FAD-4BE8-95BB-14C131FA8977}" type="slidenum">
              <a:rPr lang="de-DE" smtClean="0"/>
              <a:t>‹#›</a:t>
            </a:fld>
            <a:endParaRPr lang="de-DE"/>
          </a:p>
        </p:txBody>
      </p:sp>
    </p:spTree>
    <p:extLst>
      <p:ext uri="{BB962C8B-B14F-4D97-AF65-F5344CB8AC3E}">
        <p14:creationId xmlns:p14="http://schemas.microsoft.com/office/powerpoint/2010/main" val="2199404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e-D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17F20-6B34-4C67-B6CD-6107DD658692}" type="datetimeFigureOut">
              <a:rPr lang="de-DE" smtClean="0"/>
              <a:t>29.09.2013</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D2D20-9FAD-4BE8-95BB-14C131FA8977}" type="slidenum">
              <a:rPr lang="de-DE" smtClean="0"/>
              <a:t>‹#›</a:t>
            </a:fld>
            <a:endParaRPr lang="de-DE"/>
          </a:p>
        </p:txBody>
      </p:sp>
    </p:spTree>
    <p:extLst>
      <p:ext uri="{BB962C8B-B14F-4D97-AF65-F5344CB8AC3E}">
        <p14:creationId xmlns:p14="http://schemas.microsoft.com/office/powerpoint/2010/main" val="4073081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DH1UK@gittermast.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b="1" dirty="0" smtClean="0"/>
              <a:t>Das EMV-Referat in P</a:t>
            </a:r>
            <a:endParaRPr lang="de-DE" b="1" dirty="0"/>
          </a:p>
        </p:txBody>
      </p:sp>
      <p:sp>
        <p:nvSpPr>
          <p:cNvPr id="3" name="Subtitle 2"/>
          <p:cNvSpPr>
            <a:spLocks noGrp="1"/>
          </p:cNvSpPr>
          <p:nvPr>
            <p:ph type="subTitle" idx="1"/>
          </p:nvPr>
        </p:nvSpPr>
        <p:spPr/>
        <p:txBody>
          <a:bodyPr/>
          <a:lstStyle/>
          <a:p>
            <a:r>
              <a:rPr lang="de-DE" dirty="0" smtClean="0"/>
              <a:t>DH1UK  Uwe Kreiser</a:t>
            </a:r>
          </a:p>
          <a:p>
            <a:r>
              <a:rPr lang="de-DE" dirty="0" err="1" smtClean="0"/>
              <a:t>Haslacherstrasse</a:t>
            </a:r>
            <a:r>
              <a:rPr lang="de-DE" dirty="0" smtClean="0"/>
              <a:t> 4, 89081 Ulm, P14</a:t>
            </a:r>
          </a:p>
          <a:p>
            <a:r>
              <a:rPr lang="de-DE" dirty="0" smtClean="0"/>
              <a:t>29.09.2013</a:t>
            </a:r>
            <a:endParaRPr lang="de-DE" dirty="0"/>
          </a:p>
        </p:txBody>
      </p:sp>
    </p:spTree>
    <p:extLst>
      <p:ext uri="{BB962C8B-B14F-4D97-AF65-F5344CB8AC3E}">
        <p14:creationId xmlns:p14="http://schemas.microsoft.com/office/powerpoint/2010/main" val="574745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dirty="0" smtClean="0"/>
              <a:t>Inhalt</a:t>
            </a:r>
            <a:endParaRPr lang="de-DE" dirty="0"/>
          </a:p>
        </p:txBody>
      </p:sp>
      <p:sp>
        <p:nvSpPr>
          <p:cNvPr id="3" name="Content Placeholder 2"/>
          <p:cNvSpPr>
            <a:spLocks noGrp="1"/>
          </p:cNvSpPr>
          <p:nvPr>
            <p:ph idx="1"/>
          </p:nvPr>
        </p:nvSpPr>
        <p:spPr/>
        <p:txBody>
          <a:bodyPr/>
          <a:lstStyle/>
          <a:p>
            <a:r>
              <a:rPr lang="de-DE" dirty="0" smtClean="0"/>
              <a:t>Persönliches</a:t>
            </a:r>
          </a:p>
          <a:p>
            <a:r>
              <a:rPr lang="de-DE" dirty="0" smtClean="0"/>
              <a:t>Tätigkeiten</a:t>
            </a:r>
          </a:p>
          <a:p>
            <a:r>
              <a:rPr lang="de-DE" dirty="0" err="1" smtClean="0"/>
              <a:t>Eletromagnetische</a:t>
            </a:r>
            <a:r>
              <a:rPr lang="de-DE" dirty="0" smtClean="0"/>
              <a:t> Störungen</a:t>
            </a:r>
          </a:p>
          <a:p>
            <a:r>
              <a:rPr lang="de-DE" dirty="0" smtClean="0"/>
              <a:t>Neue BEMFV</a:t>
            </a:r>
          </a:p>
          <a:p>
            <a:r>
              <a:rPr lang="de-DE" dirty="0" smtClean="0"/>
              <a:t>EMV-</a:t>
            </a:r>
            <a:r>
              <a:rPr lang="de-DE" dirty="0" err="1" smtClean="0"/>
              <a:t>Meßtechnik</a:t>
            </a:r>
            <a:r>
              <a:rPr lang="de-DE" dirty="0" smtClean="0"/>
              <a:t> in P</a:t>
            </a:r>
          </a:p>
          <a:p>
            <a:r>
              <a:rPr lang="de-DE" dirty="0" smtClean="0"/>
              <a:t>Diskussion</a:t>
            </a:r>
          </a:p>
        </p:txBody>
      </p:sp>
    </p:spTree>
    <p:extLst>
      <p:ext uri="{BB962C8B-B14F-4D97-AF65-F5344CB8AC3E}">
        <p14:creationId xmlns:p14="http://schemas.microsoft.com/office/powerpoint/2010/main" val="3669764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DH1UK, persönliches</a:t>
            </a:r>
            <a:endParaRPr lang="de-DE" dirty="0"/>
          </a:p>
        </p:txBody>
      </p:sp>
      <p:sp>
        <p:nvSpPr>
          <p:cNvPr id="3" name="Content Placeholder 2"/>
          <p:cNvSpPr>
            <a:spLocks noGrp="1"/>
          </p:cNvSpPr>
          <p:nvPr>
            <p:ph idx="1"/>
          </p:nvPr>
        </p:nvSpPr>
        <p:spPr/>
        <p:txBody>
          <a:bodyPr>
            <a:normAutofit fontScale="92500" lnSpcReduction="10000"/>
          </a:bodyPr>
          <a:lstStyle/>
          <a:p>
            <a:r>
              <a:rPr lang="de-DE" dirty="0" smtClean="0"/>
              <a:t>Geboren im Oktober 1962</a:t>
            </a:r>
          </a:p>
          <a:p>
            <a:r>
              <a:rPr lang="de-DE" dirty="0" smtClean="0"/>
              <a:t>Lizenz seit 1997</a:t>
            </a:r>
          </a:p>
          <a:p>
            <a:r>
              <a:rPr lang="de-DE" dirty="0" smtClean="0"/>
              <a:t>EMV-Referent:</a:t>
            </a:r>
          </a:p>
          <a:p>
            <a:pPr lvl="1"/>
            <a:r>
              <a:rPr lang="de-DE" dirty="0" smtClean="0"/>
              <a:t>P14 seit 2002</a:t>
            </a:r>
          </a:p>
          <a:p>
            <a:pPr lvl="1"/>
            <a:r>
              <a:rPr lang="de-DE" dirty="0" smtClean="0"/>
              <a:t>Distrikt-P seit 2012</a:t>
            </a:r>
          </a:p>
          <a:p>
            <a:r>
              <a:rPr lang="de-DE" dirty="0" smtClean="0"/>
              <a:t>13 Jahre Elektronikentwicklung im Mobilfunkbereich, heute tätig im Bereich Automotive</a:t>
            </a:r>
          </a:p>
          <a:p>
            <a:r>
              <a:rPr lang="de-DE" dirty="0" smtClean="0"/>
              <a:t>Kontakt: </a:t>
            </a:r>
            <a:r>
              <a:rPr lang="de-DE" dirty="0" smtClean="0">
                <a:hlinkClick r:id="rId2"/>
              </a:rPr>
              <a:t>DH1UK@gittermast.com</a:t>
            </a:r>
            <a:r>
              <a:rPr lang="de-DE" dirty="0" smtClean="0"/>
              <a:t>, 0173-527 0114</a:t>
            </a:r>
          </a:p>
        </p:txBody>
      </p:sp>
    </p:spTree>
    <p:extLst>
      <p:ext uri="{BB962C8B-B14F-4D97-AF65-F5344CB8AC3E}">
        <p14:creationId xmlns:p14="http://schemas.microsoft.com/office/powerpoint/2010/main" val="3090490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Tätigkeiten, EMV-P</a:t>
            </a:r>
            <a:endParaRPr lang="de-DE" dirty="0"/>
          </a:p>
        </p:txBody>
      </p:sp>
      <p:sp>
        <p:nvSpPr>
          <p:cNvPr id="3" name="Content Placeholder 2"/>
          <p:cNvSpPr>
            <a:spLocks noGrp="1"/>
          </p:cNvSpPr>
          <p:nvPr>
            <p:ph idx="1"/>
          </p:nvPr>
        </p:nvSpPr>
        <p:spPr/>
        <p:txBody>
          <a:bodyPr>
            <a:normAutofit fontScale="92500" lnSpcReduction="20000"/>
          </a:bodyPr>
          <a:lstStyle/>
          <a:p>
            <a:r>
              <a:rPr lang="de-DE" dirty="0"/>
              <a:t>U</a:t>
            </a:r>
            <a:r>
              <a:rPr lang="de-DE" dirty="0" smtClean="0"/>
              <a:t>nterstützung der Mitglieder (Hilfe zur Selbsthilfe), telefonisch, oder evtl</a:t>
            </a:r>
            <a:r>
              <a:rPr lang="de-DE" dirty="0"/>
              <a:t>. vor Ort gegen Erstattung der </a:t>
            </a:r>
            <a:r>
              <a:rPr lang="de-DE" dirty="0" smtClean="0"/>
              <a:t>Treibstoffkosten:</a:t>
            </a:r>
          </a:p>
          <a:p>
            <a:pPr lvl="1"/>
            <a:r>
              <a:rPr lang="de-DE" dirty="0"/>
              <a:t>Störungen</a:t>
            </a:r>
          </a:p>
          <a:p>
            <a:pPr lvl="2"/>
            <a:r>
              <a:rPr lang="de-DE" dirty="0"/>
              <a:t>2013:</a:t>
            </a:r>
          </a:p>
          <a:p>
            <a:pPr lvl="3"/>
            <a:r>
              <a:rPr lang="de-DE" dirty="0"/>
              <a:t>3* Beratung bei Empfangsstörungen:</a:t>
            </a:r>
          </a:p>
          <a:p>
            <a:pPr lvl="4"/>
            <a:r>
              <a:rPr lang="de-DE" dirty="0"/>
              <a:t>Logbuch führen</a:t>
            </a:r>
          </a:p>
          <a:p>
            <a:pPr lvl="4"/>
            <a:r>
              <a:rPr lang="de-DE" dirty="0"/>
              <a:t>Einschalten der </a:t>
            </a:r>
            <a:r>
              <a:rPr lang="de-DE" dirty="0" err="1"/>
              <a:t>B</a:t>
            </a:r>
            <a:r>
              <a:rPr lang="de-DE" dirty="0" err="1" smtClean="0"/>
              <a:t>NetzA</a:t>
            </a:r>
            <a:endParaRPr lang="de-DE" dirty="0" smtClean="0"/>
          </a:p>
          <a:p>
            <a:pPr lvl="1"/>
            <a:r>
              <a:rPr lang="de-DE" dirty="0" smtClean="0"/>
              <a:t>Selbsterklärung:</a:t>
            </a:r>
          </a:p>
          <a:p>
            <a:pPr lvl="2"/>
            <a:r>
              <a:rPr lang="de-DE" dirty="0" smtClean="0"/>
              <a:t>2012:</a:t>
            </a:r>
          </a:p>
          <a:p>
            <a:pPr lvl="3"/>
            <a:r>
              <a:rPr lang="de-DE" dirty="0" smtClean="0"/>
              <a:t>1* Dokumentation</a:t>
            </a:r>
          </a:p>
          <a:p>
            <a:pPr lvl="3"/>
            <a:r>
              <a:rPr lang="de-DE" dirty="0" smtClean="0"/>
              <a:t>2* Hilfe beim </a:t>
            </a:r>
            <a:r>
              <a:rPr lang="de-DE" dirty="0" err="1" smtClean="0"/>
              <a:t>Meßeinsatz</a:t>
            </a:r>
            <a:endParaRPr lang="de-DE" dirty="0" smtClean="0"/>
          </a:p>
        </p:txBody>
      </p:sp>
    </p:spTree>
    <p:extLst>
      <p:ext uri="{BB962C8B-B14F-4D97-AF65-F5344CB8AC3E}">
        <p14:creationId xmlns:p14="http://schemas.microsoft.com/office/powerpoint/2010/main" val="309049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ctr">
              <a:buNone/>
            </a:pPr>
            <a:r>
              <a:rPr lang="de-DE" dirty="0"/>
              <a:t>Klar ist, dass sich die Vorstellungen der Powerline (PLC)-Industrie von den Vorstellungen des DARC e.V. und der anderen Funkdienste </a:t>
            </a:r>
            <a:r>
              <a:rPr lang="de-DE" dirty="0" smtClean="0"/>
              <a:t>im Frequenzbereich </a:t>
            </a:r>
            <a:r>
              <a:rPr lang="de-DE" dirty="0"/>
              <a:t>bis 30 </a:t>
            </a:r>
            <a:r>
              <a:rPr lang="de-DE" dirty="0" smtClean="0"/>
              <a:t>MHz um rund </a:t>
            </a:r>
            <a:r>
              <a:rPr lang="de-DE" b="1" dirty="0" smtClean="0"/>
              <a:t>    </a:t>
            </a:r>
            <a:r>
              <a:rPr lang="de-DE" b="1" dirty="0"/>
              <a:t>        </a:t>
            </a:r>
            <a:r>
              <a:rPr lang="de-DE" b="1" dirty="0" smtClean="0"/>
              <a:t>                                                                 60 </a:t>
            </a:r>
            <a:r>
              <a:rPr lang="de-DE" b="1" dirty="0"/>
              <a:t>dB</a:t>
            </a:r>
          </a:p>
          <a:p>
            <a:pPr marL="0" indent="0" algn="ctr">
              <a:buNone/>
            </a:pPr>
            <a:r>
              <a:rPr lang="de-DE" dirty="0"/>
              <a:t>unterscheiden, was die noch tolerierbare Störstrahlung aus dem Stromnetz betrifft. </a:t>
            </a:r>
            <a:endParaRPr lang="de-DE" dirty="0" smtClean="0"/>
          </a:p>
          <a:p>
            <a:pPr marL="0" indent="0">
              <a:buNone/>
            </a:pPr>
            <a:r>
              <a:rPr lang="de-DE" sz="1300" dirty="0" smtClean="0"/>
              <a:t>Da </a:t>
            </a:r>
            <a:r>
              <a:rPr lang="de-DE" sz="1300" dirty="0"/>
              <a:t>es unmöglich ist, dieses Dilemma technisch zu lösen, hilft nun nur noch das Überzeugen und ständige Wachrütteln der politischen Entscheidungsträger, deren Meinung nicht zuletzt auch von dem verursachten Störpotential der umweltverschmutzenden PLC-Technik abhängt. </a:t>
            </a:r>
          </a:p>
          <a:p>
            <a:pPr marL="0" indent="0">
              <a:buNone/>
            </a:pPr>
            <a:endParaRPr lang="de-DE" dirty="0"/>
          </a:p>
        </p:txBody>
      </p:sp>
      <p:sp>
        <p:nvSpPr>
          <p:cNvPr id="4" name="Title 1"/>
          <p:cNvSpPr>
            <a:spLocks noGrp="1"/>
          </p:cNvSpPr>
          <p:nvPr>
            <p:ph type="title"/>
          </p:nvPr>
        </p:nvSpPr>
        <p:spPr/>
        <p:txBody>
          <a:bodyPr/>
          <a:lstStyle/>
          <a:p>
            <a:r>
              <a:rPr lang="de-DE" dirty="0" smtClean="0"/>
              <a:t>Elektromagnetische </a:t>
            </a:r>
            <a:r>
              <a:rPr lang="de-DE" dirty="0"/>
              <a:t>S</a:t>
            </a:r>
            <a:r>
              <a:rPr lang="de-DE" dirty="0" smtClean="0"/>
              <a:t>törungen</a:t>
            </a:r>
            <a:endParaRPr lang="de-DE" dirty="0"/>
          </a:p>
        </p:txBody>
      </p:sp>
    </p:spTree>
    <p:extLst>
      <p:ext uri="{BB962C8B-B14F-4D97-AF65-F5344CB8AC3E}">
        <p14:creationId xmlns:p14="http://schemas.microsoft.com/office/powerpoint/2010/main" val="536312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Elektromagnetische </a:t>
            </a:r>
            <a:r>
              <a:rPr lang="de-DE" dirty="0"/>
              <a:t>S</a:t>
            </a:r>
            <a:r>
              <a:rPr lang="de-DE" dirty="0" smtClean="0"/>
              <a:t>törungen</a:t>
            </a:r>
            <a:endParaRPr lang="de-DE" dirty="0"/>
          </a:p>
        </p:txBody>
      </p:sp>
      <p:sp>
        <p:nvSpPr>
          <p:cNvPr id="3" name="Content Placeholder 2"/>
          <p:cNvSpPr>
            <a:spLocks noGrp="1"/>
          </p:cNvSpPr>
          <p:nvPr>
            <p:ph idx="1"/>
          </p:nvPr>
        </p:nvSpPr>
        <p:spPr/>
        <p:txBody>
          <a:bodyPr>
            <a:normAutofit fontScale="92500" lnSpcReduction="10000"/>
          </a:bodyPr>
          <a:lstStyle/>
          <a:p>
            <a:r>
              <a:rPr lang="de-DE" dirty="0" smtClean="0"/>
              <a:t>PLC, Schaltnetzteile, LED-Lampen, USB3.0,…</a:t>
            </a:r>
          </a:p>
          <a:p>
            <a:r>
              <a:rPr lang="de-DE" dirty="0" smtClean="0"/>
              <a:t>Stand Frühjahr 2013:</a:t>
            </a:r>
          </a:p>
          <a:p>
            <a:pPr lvl="1"/>
            <a:r>
              <a:rPr lang="de-DE" dirty="0" smtClean="0"/>
              <a:t>Nur 24 PLC relevante Störungsmeldungen bei der </a:t>
            </a:r>
            <a:r>
              <a:rPr lang="de-DE" dirty="0" err="1" smtClean="0"/>
              <a:t>BNetzA</a:t>
            </a:r>
            <a:r>
              <a:rPr lang="de-DE" dirty="0" smtClean="0"/>
              <a:t> eingegangen</a:t>
            </a:r>
          </a:p>
          <a:p>
            <a:pPr marL="514350" indent="-457200"/>
            <a:r>
              <a:rPr lang="de-DE" dirty="0" smtClean="0"/>
              <a:t>Störungsmeldung:</a:t>
            </a:r>
          </a:p>
          <a:p>
            <a:pPr marL="914400" lvl="1" indent="-457200"/>
            <a:r>
              <a:rPr lang="de-DE" dirty="0" smtClean="0"/>
              <a:t>1ter Schritt, Logbuch führen, Dokumentation, Audio </a:t>
            </a:r>
            <a:r>
              <a:rPr lang="de-DE" dirty="0" err="1" smtClean="0"/>
              <a:t>file</a:t>
            </a:r>
            <a:r>
              <a:rPr lang="de-DE" dirty="0" smtClean="0"/>
              <a:t>, Gespräch mit Nachbarn</a:t>
            </a:r>
          </a:p>
          <a:p>
            <a:pPr marL="457200" lvl="1" indent="0">
              <a:buNone/>
            </a:pPr>
            <a:r>
              <a:rPr lang="de-DE" dirty="0"/>
              <a:t>	siehe dazu auch DARC Webseite des EMV </a:t>
            </a:r>
            <a:r>
              <a:rPr lang="de-DE" dirty="0" smtClean="0"/>
              <a:t>	Referats</a:t>
            </a:r>
            <a:r>
              <a:rPr lang="de-DE" dirty="0"/>
              <a:t>: http://</a:t>
            </a:r>
            <a:r>
              <a:rPr lang="de-DE" dirty="0" smtClean="0"/>
              <a:t>Tinyurl.com/kzsk8n3</a:t>
            </a:r>
          </a:p>
          <a:p>
            <a:pPr marL="914400" lvl="1" indent="-457200"/>
            <a:r>
              <a:rPr lang="de-DE" dirty="0" smtClean="0"/>
              <a:t>2ter Schritt, Einschalten von </a:t>
            </a:r>
            <a:r>
              <a:rPr lang="de-DE" dirty="0" err="1" smtClean="0"/>
              <a:t>BNetzA</a:t>
            </a:r>
            <a:r>
              <a:rPr lang="de-DE" dirty="0" smtClean="0"/>
              <a:t> und DARC, </a:t>
            </a:r>
          </a:p>
          <a:p>
            <a:pPr lvl="1"/>
            <a:endParaRPr lang="de-DE" dirty="0"/>
          </a:p>
        </p:txBody>
      </p:sp>
    </p:spTree>
    <p:extLst>
      <p:ext uri="{BB962C8B-B14F-4D97-AF65-F5344CB8AC3E}">
        <p14:creationId xmlns:p14="http://schemas.microsoft.com/office/powerpoint/2010/main" val="4218316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Neue BEMFV</a:t>
            </a:r>
            <a:endParaRPr lang="de-DE" dirty="0"/>
          </a:p>
        </p:txBody>
      </p:sp>
      <p:sp>
        <p:nvSpPr>
          <p:cNvPr id="3" name="Content Placeholder 2"/>
          <p:cNvSpPr>
            <a:spLocks noGrp="1"/>
          </p:cNvSpPr>
          <p:nvPr>
            <p:ph idx="1"/>
          </p:nvPr>
        </p:nvSpPr>
        <p:spPr>
          <a:xfrm>
            <a:off x="539552" y="1340768"/>
            <a:ext cx="8229600" cy="4752528"/>
          </a:xfrm>
        </p:spPr>
        <p:txBody>
          <a:bodyPr>
            <a:normAutofit fontScale="85000" lnSpcReduction="20000"/>
          </a:bodyPr>
          <a:lstStyle/>
          <a:p>
            <a:r>
              <a:rPr lang="de-DE" dirty="0" smtClean="0"/>
              <a:t>Neuer Standard, erfordert </a:t>
            </a:r>
            <a:r>
              <a:rPr lang="de-DE" dirty="0"/>
              <a:t>k</a:t>
            </a:r>
            <a:r>
              <a:rPr lang="de-DE" dirty="0" smtClean="0"/>
              <a:t>eine neue Selbsterklärung aber:</a:t>
            </a:r>
          </a:p>
          <a:p>
            <a:pPr lvl="1"/>
            <a:r>
              <a:rPr lang="de-DE" dirty="0" smtClean="0"/>
              <a:t> jetzt DIN EN 50527-1 und DIN 50527-2-1</a:t>
            </a:r>
          </a:p>
          <a:p>
            <a:pPr lvl="1"/>
            <a:r>
              <a:rPr lang="de-DE" dirty="0" smtClean="0"/>
              <a:t>vorher DIN VDE 0848-3-1 mit HSM Grenzwerten</a:t>
            </a:r>
          </a:p>
          <a:p>
            <a:pPr lvl="1"/>
            <a:r>
              <a:rPr lang="de-DE" dirty="0" smtClean="0"/>
              <a:t>&gt; HSM Grenzwerte entfallen, da neue Normen nun davon ausgehen, </a:t>
            </a:r>
            <a:r>
              <a:rPr lang="de-DE" dirty="0" err="1" smtClean="0"/>
              <a:t>daß</a:t>
            </a:r>
            <a:r>
              <a:rPr lang="de-DE" dirty="0" smtClean="0"/>
              <a:t> Geräte mit den Personenschutzgrenzwerten konform sind</a:t>
            </a:r>
            <a:endParaRPr lang="de-DE" dirty="0"/>
          </a:p>
          <a:p>
            <a:pPr lvl="1"/>
            <a:r>
              <a:rPr lang="de-DE" dirty="0" smtClean="0"/>
              <a:t>&gt; neue Erklärung lohnt nun bei bisheriger Leistungsbeschränkung zwischen 15m und 2m</a:t>
            </a:r>
          </a:p>
          <a:p>
            <a:r>
              <a:rPr lang="de-DE" dirty="0" smtClean="0"/>
              <a:t>Betrieb ohne Standortbescheinigung stellt jetzt eine Ordnungswidrigkeit dar, Führungszeugnis?:</a:t>
            </a:r>
          </a:p>
          <a:p>
            <a:pPr lvl="1"/>
            <a:r>
              <a:rPr lang="de-DE" dirty="0" smtClean="0"/>
              <a:t>Nachzügler abgeben!!!</a:t>
            </a:r>
          </a:p>
          <a:p>
            <a:r>
              <a:rPr lang="de-DE" dirty="0" smtClean="0"/>
              <a:t>Watt update Ende September geplant</a:t>
            </a:r>
          </a:p>
        </p:txBody>
      </p:sp>
    </p:spTree>
    <p:extLst>
      <p:ext uri="{BB962C8B-B14F-4D97-AF65-F5344CB8AC3E}">
        <p14:creationId xmlns:p14="http://schemas.microsoft.com/office/powerpoint/2010/main" val="630542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EMV-</a:t>
            </a:r>
            <a:r>
              <a:rPr lang="de-DE" dirty="0" err="1" smtClean="0"/>
              <a:t>Meßtechnik</a:t>
            </a:r>
            <a:r>
              <a:rPr lang="de-DE" dirty="0" smtClean="0"/>
              <a:t> in P</a:t>
            </a:r>
            <a:endParaRPr lang="de-DE" dirty="0"/>
          </a:p>
        </p:txBody>
      </p:sp>
      <p:sp>
        <p:nvSpPr>
          <p:cNvPr id="3" name="Content Placeholder 2"/>
          <p:cNvSpPr>
            <a:spLocks noGrp="1"/>
          </p:cNvSpPr>
          <p:nvPr>
            <p:ph idx="1"/>
          </p:nvPr>
        </p:nvSpPr>
        <p:spPr/>
        <p:txBody>
          <a:bodyPr>
            <a:noAutofit/>
          </a:bodyPr>
          <a:lstStyle/>
          <a:p>
            <a:r>
              <a:rPr lang="de-DE" sz="1600" b="1" dirty="0" smtClean="0"/>
              <a:t>EMV-Messkoffer:</a:t>
            </a:r>
          </a:p>
          <a:p>
            <a:pPr lvl="1"/>
            <a:r>
              <a:rPr lang="de-DE" sz="1600" b="1" dirty="0" smtClean="0"/>
              <a:t>Wandel &amp; </a:t>
            </a:r>
            <a:r>
              <a:rPr lang="de-DE" sz="1600" b="1" dirty="0" err="1" smtClean="0"/>
              <a:t>Goltermann</a:t>
            </a:r>
            <a:r>
              <a:rPr lang="de-DE" sz="1600" b="1" dirty="0" smtClean="0"/>
              <a:t> EMV 300</a:t>
            </a:r>
            <a:r>
              <a:rPr lang="de-DE" sz="1600" dirty="0" smtClean="0"/>
              <a:t> mit</a:t>
            </a:r>
          </a:p>
          <a:p>
            <a:pPr lvl="1"/>
            <a:r>
              <a:rPr lang="de-DE" sz="1600" dirty="0" smtClean="0"/>
              <a:t>H-Feldsonde </a:t>
            </a:r>
            <a:r>
              <a:rPr lang="de-DE" sz="1600" b="1" dirty="0" smtClean="0"/>
              <a:t>0.3… 30 MHz</a:t>
            </a:r>
          </a:p>
          <a:p>
            <a:pPr lvl="1"/>
            <a:r>
              <a:rPr lang="de-DE" sz="1600" dirty="0" smtClean="0"/>
              <a:t>E-Feldsonde </a:t>
            </a:r>
            <a:r>
              <a:rPr lang="de-DE" sz="1600" b="1" dirty="0" smtClean="0"/>
              <a:t>0.1… 3000 MHz</a:t>
            </a:r>
          </a:p>
          <a:p>
            <a:pPr lvl="1"/>
            <a:r>
              <a:rPr lang="de-DE" sz="1600" dirty="0" smtClean="0"/>
              <a:t>Mit </a:t>
            </a:r>
            <a:r>
              <a:rPr lang="de-DE" sz="1600" b="1" dirty="0" smtClean="0"/>
              <a:t>Kalibrierschein von 1,9 bis 28,85 MHz</a:t>
            </a:r>
          </a:p>
          <a:p>
            <a:pPr lvl="1"/>
            <a:r>
              <a:rPr lang="de-DE" sz="1600" dirty="0" smtClean="0"/>
              <a:t>Nicht frequenzselektiv</a:t>
            </a:r>
          </a:p>
          <a:p>
            <a:r>
              <a:rPr lang="de-DE" sz="1600" b="1" dirty="0" err="1" smtClean="0"/>
              <a:t>Meßsonde</a:t>
            </a:r>
            <a:r>
              <a:rPr lang="de-DE" sz="1600" b="1" dirty="0" smtClean="0"/>
              <a:t> </a:t>
            </a:r>
            <a:r>
              <a:rPr lang="de-DE" sz="1600" b="1" dirty="0" err="1" smtClean="0"/>
              <a:t>Narda</a:t>
            </a:r>
            <a:r>
              <a:rPr lang="de-DE" sz="1600" b="1" dirty="0" smtClean="0"/>
              <a:t>:</a:t>
            </a:r>
          </a:p>
          <a:p>
            <a:pPr lvl="1"/>
            <a:r>
              <a:rPr lang="de-DE" sz="1600" b="1" dirty="0" err="1" smtClean="0"/>
              <a:t>Narda</a:t>
            </a:r>
            <a:r>
              <a:rPr lang="de-DE" sz="1600" b="1" dirty="0" smtClean="0"/>
              <a:t> SRM</a:t>
            </a:r>
          </a:p>
          <a:p>
            <a:pPr lvl="1"/>
            <a:r>
              <a:rPr lang="de-DE" sz="1600" dirty="0" smtClean="0"/>
              <a:t>E-Feldsonde 27… 3000 MHz</a:t>
            </a:r>
          </a:p>
          <a:p>
            <a:pPr lvl="1"/>
            <a:r>
              <a:rPr lang="de-DE" sz="1600" dirty="0" smtClean="0"/>
              <a:t>Mit spektraler Darstellung</a:t>
            </a:r>
          </a:p>
          <a:p>
            <a:endParaRPr lang="de-DE" sz="1600" dirty="0" smtClean="0"/>
          </a:p>
          <a:p>
            <a:r>
              <a:rPr lang="de-DE" sz="1600" b="1" dirty="0" smtClean="0"/>
              <a:t>Sonstiges:</a:t>
            </a:r>
          </a:p>
          <a:p>
            <a:pPr lvl="1"/>
            <a:r>
              <a:rPr lang="de-DE" sz="1600" dirty="0" smtClean="0"/>
              <a:t>Störspannungsmessempfänger FSME 1515, 0,08… 30 MHz, mit </a:t>
            </a:r>
            <a:r>
              <a:rPr lang="de-DE" sz="1600" dirty="0" err="1" smtClean="0"/>
              <a:t>Feldstarkemesszusatz</a:t>
            </a:r>
            <a:r>
              <a:rPr lang="de-DE" sz="1600" dirty="0" smtClean="0"/>
              <a:t> FMZ 0,08… 30 MHz</a:t>
            </a:r>
          </a:p>
          <a:p>
            <a:pPr lvl="1"/>
            <a:r>
              <a:rPr lang="de-DE" sz="1600" dirty="0" err="1" smtClean="0"/>
              <a:t>Meßempfänger</a:t>
            </a:r>
            <a:r>
              <a:rPr lang="de-DE" sz="1600" dirty="0" smtClean="0"/>
              <a:t> R&amp;S Feldstärkemesser 25-300 MHz, AM/FM, batteriebetrieben </a:t>
            </a:r>
          </a:p>
          <a:p>
            <a:pPr lvl="1"/>
            <a:r>
              <a:rPr lang="de-DE" sz="1600" dirty="0" smtClean="0"/>
              <a:t>Werkzeugkoffer, Zubehör, Maßband, Phasenprüfer</a:t>
            </a:r>
          </a:p>
        </p:txBody>
      </p:sp>
    </p:spTree>
    <p:extLst>
      <p:ext uri="{BB962C8B-B14F-4D97-AF65-F5344CB8AC3E}">
        <p14:creationId xmlns:p14="http://schemas.microsoft.com/office/powerpoint/2010/main" val="3090490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Diskussion</a:t>
            </a:r>
            <a:endParaRPr lang="de-DE" dirty="0"/>
          </a:p>
        </p:txBody>
      </p:sp>
      <p:sp>
        <p:nvSpPr>
          <p:cNvPr id="3" name="Content Placeholder 2"/>
          <p:cNvSpPr>
            <a:spLocks noGrp="1"/>
          </p:cNvSpPr>
          <p:nvPr>
            <p:ph idx="1"/>
          </p:nvPr>
        </p:nvSpPr>
        <p:spPr/>
        <p:txBody>
          <a:bodyPr>
            <a:normAutofit fontScale="85000" lnSpcReduction="20000"/>
          </a:bodyPr>
          <a:lstStyle/>
          <a:p>
            <a:r>
              <a:rPr lang="de-DE" dirty="0" smtClean="0"/>
              <a:t>Kollege im Referat?</a:t>
            </a:r>
          </a:p>
          <a:p>
            <a:pPr lvl="2"/>
            <a:r>
              <a:rPr lang="de-DE" dirty="0" smtClean="0"/>
              <a:t>QTH in Ulm und Ingolstadt</a:t>
            </a:r>
          </a:p>
          <a:p>
            <a:pPr lvl="2"/>
            <a:r>
              <a:rPr lang="de-DE" dirty="0" smtClean="0"/>
              <a:t>In Vergangenheit auch 2 OMs in P im Referat:</a:t>
            </a:r>
          </a:p>
          <a:p>
            <a:pPr lvl="3"/>
            <a:r>
              <a:rPr lang="de-DE" dirty="0" smtClean="0"/>
              <a:t>1* </a:t>
            </a:r>
            <a:r>
              <a:rPr lang="de-DE" dirty="0" err="1" smtClean="0"/>
              <a:t>Meßtechnik</a:t>
            </a:r>
            <a:r>
              <a:rPr lang="de-DE" smtClean="0"/>
              <a:t>, 1* Recht</a:t>
            </a:r>
            <a:endParaRPr lang="de-DE" dirty="0" smtClean="0"/>
          </a:p>
          <a:p>
            <a:pPr lvl="2"/>
            <a:r>
              <a:rPr lang="de-DE" dirty="0" smtClean="0"/>
              <a:t>Gibt es OVs mit EMV-Referenten in P?</a:t>
            </a:r>
          </a:p>
          <a:p>
            <a:r>
              <a:rPr lang="de-DE" dirty="0" smtClean="0"/>
              <a:t>Unterstützung der Mitglieder?</a:t>
            </a:r>
          </a:p>
          <a:p>
            <a:pPr lvl="1"/>
            <a:r>
              <a:rPr lang="de-DE" dirty="0" smtClean="0"/>
              <a:t>Feedback</a:t>
            </a:r>
          </a:p>
          <a:p>
            <a:pPr lvl="1"/>
            <a:r>
              <a:rPr lang="de-DE" dirty="0" smtClean="0"/>
              <a:t>Anregungen</a:t>
            </a:r>
          </a:p>
          <a:p>
            <a:r>
              <a:rPr lang="de-DE" dirty="0" smtClean="0"/>
              <a:t>Weitere Geräte anschaffen?</a:t>
            </a:r>
          </a:p>
          <a:p>
            <a:pPr lvl="1"/>
            <a:r>
              <a:rPr lang="de-DE" dirty="0" smtClean="0"/>
              <a:t>Z. B. </a:t>
            </a:r>
            <a:r>
              <a:rPr lang="de-DE" dirty="0" err="1" smtClean="0"/>
              <a:t>Spektrumanalysator</a:t>
            </a:r>
            <a:r>
              <a:rPr lang="de-DE" dirty="0" smtClean="0"/>
              <a:t> zur einfacheren Lokalisation von Störern?</a:t>
            </a:r>
          </a:p>
          <a:p>
            <a:r>
              <a:rPr lang="de-DE" dirty="0" smtClean="0"/>
              <a:t>Sonstiges?</a:t>
            </a:r>
            <a:endParaRPr lang="de-DE" dirty="0"/>
          </a:p>
        </p:txBody>
      </p:sp>
    </p:spTree>
    <p:extLst>
      <p:ext uri="{BB962C8B-B14F-4D97-AF65-F5344CB8AC3E}">
        <p14:creationId xmlns:p14="http://schemas.microsoft.com/office/powerpoint/2010/main" val="2925896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393</Words>
  <Application>Microsoft Office PowerPoint</Application>
  <PresentationFormat>On-screen Show (4:3)</PresentationFormat>
  <Paragraphs>79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Das EMV-Referat in P</vt:lpstr>
      <vt:lpstr>Inhalt</vt:lpstr>
      <vt:lpstr>DH1UK, persönliches</vt:lpstr>
      <vt:lpstr>Tätigkeiten, EMV-P</vt:lpstr>
      <vt:lpstr>Elektromagnetische Störungen</vt:lpstr>
      <vt:lpstr>Elektromagnetische Störungen</vt:lpstr>
      <vt:lpstr>Neue BEMFV</vt:lpstr>
      <vt:lpstr>EMV-Meßtechnik in P</vt:lpstr>
      <vt:lpstr>Diskussion</vt:lpstr>
    </vt:vector>
  </TitlesOfParts>
  <Company>e.solutions GmbH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EMV-Referat in P</dc:title>
  <dc:creator>Kreiser Uwe</dc:creator>
  <cp:lastModifiedBy>Kreiser Uwe</cp:lastModifiedBy>
  <cp:revision>26</cp:revision>
  <cp:lastPrinted>2013-09-28T22:27:17Z</cp:lastPrinted>
  <dcterms:created xsi:type="dcterms:W3CDTF">2013-09-21T11:07:21Z</dcterms:created>
  <dcterms:modified xsi:type="dcterms:W3CDTF">2013-09-29T11:35:22Z</dcterms:modified>
</cp:coreProperties>
</file>